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90" r:id="rId1"/>
    <p:sldMasterId id="2147483692" r:id="rId2"/>
  </p:sldMasterIdLst>
  <p:notesMasterIdLst>
    <p:notesMasterId r:id="rId15"/>
  </p:notesMasterIdLst>
  <p:sldIdLst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9" r:id="rId14"/>
  </p:sldIdLst>
  <p:sldSz cx="9144000" cy="5143500" type="screen16x9"/>
  <p:notesSz cx="6858000" cy="9144000"/>
  <p:embeddedFontLst>
    <p:embeddedFont>
      <p:font typeface="Bangers" panose="020B0604020202020204" charset="0"/>
      <p:regular r:id="rId16"/>
    </p:embeddedFont>
    <p:embeddedFont>
      <p:font typeface="Calibri" panose="020F0502020204030204" pitchFamily="34" charset="0"/>
      <p:regular r:id="rId17"/>
      <p:bold r:id="rId18"/>
      <p:italic r:id="rId19"/>
      <p:boldItalic r:id="rId20"/>
    </p:embeddedFont>
    <p:embeddedFont>
      <p:font typeface="Corbel" panose="020B0503020204020204" pitchFamily="34" charset="0"/>
      <p:regular r:id="rId21"/>
      <p:bold r:id="rId22"/>
      <p:italic r:id="rId23"/>
      <p:boldItalic r:id="rId24"/>
    </p:embeddedFont>
    <p:embeddedFont>
      <p:font typeface="Dosis" panose="020B0604020202020204" charset="0"/>
      <p:regular r:id="rId25"/>
      <p:bold r:id="rId26"/>
    </p:embeddedFont>
    <p:embeddedFont>
      <p:font typeface="Roboto" panose="020B0604020202020204" charset="0"/>
      <p:regular r:id="rId27"/>
      <p:bold r:id="rId28"/>
      <p:italic r:id="rId29"/>
      <p:boldItalic r:id="rId30"/>
    </p:embeddedFont>
    <p:embeddedFont>
      <p:font typeface="Sniglet" panose="020B0604020202020204" charset="0"/>
      <p:regular r:id="rId31"/>
    </p:embeddedFont>
    <p:embeddedFont>
      <p:font typeface="Trebuchet MS" panose="020B0603020202020204" pitchFamily="34" charset="0"/>
      <p:regular r:id="rId32"/>
      <p:bold r:id="rId33"/>
      <p:italic r:id="rId34"/>
      <p:boldItalic r:id="rId35"/>
    </p:embeddedFont>
    <p:embeddedFont>
      <p:font typeface="Ubuntu" panose="020B0604020202020204" charset="0"/>
      <p:regular r:id="rId36"/>
      <p:bold r:id="rId37"/>
      <p:italic r:id="rId38"/>
      <p:boldItalic r:id="rId39"/>
    </p:embeddedFont>
    <p:embeddedFont>
      <p:font typeface="Viga" panose="020B0604020202020204" charset="0"/>
      <p:regular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9" Type="http://schemas.openxmlformats.org/officeDocument/2006/relationships/font" Target="fonts/font24.fntdata"/><Relationship Id="rId21" Type="http://schemas.openxmlformats.org/officeDocument/2006/relationships/font" Target="fonts/font6.fntdata"/><Relationship Id="rId34" Type="http://schemas.openxmlformats.org/officeDocument/2006/relationships/font" Target="fonts/font19.fntdata"/><Relationship Id="rId42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font" Target="fonts/font14.fntdata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9.fntdata"/><Relationship Id="rId32" Type="http://schemas.openxmlformats.org/officeDocument/2006/relationships/font" Target="fonts/font17.fntdata"/><Relationship Id="rId37" Type="http://schemas.openxmlformats.org/officeDocument/2006/relationships/font" Target="fonts/font22.fntdata"/><Relationship Id="rId40" Type="http://schemas.openxmlformats.org/officeDocument/2006/relationships/font" Target="fonts/font25.fntdata"/><Relationship Id="rId5" Type="http://schemas.openxmlformats.org/officeDocument/2006/relationships/slide" Target="slides/slide3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font" Target="fonts/font13.fntdata"/><Relationship Id="rId36" Type="http://schemas.openxmlformats.org/officeDocument/2006/relationships/font" Target="fonts/font21.fntdata"/><Relationship Id="rId10" Type="http://schemas.openxmlformats.org/officeDocument/2006/relationships/slide" Target="slides/slide8.xml"/><Relationship Id="rId19" Type="http://schemas.openxmlformats.org/officeDocument/2006/relationships/font" Target="fonts/font4.fntdata"/><Relationship Id="rId31" Type="http://schemas.openxmlformats.org/officeDocument/2006/relationships/font" Target="fonts/font16.fntdata"/><Relationship Id="rId4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7.fntdata"/><Relationship Id="rId27" Type="http://schemas.openxmlformats.org/officeDocument/2006/relationships/font" Target="fonts/font12.fntdata"/><Relationship Id="rId30" Type="http://schemas.openxmlformats.org/officeDocument/2006/relationships/font" Target="fonts/font15.fntdata"/><Relationship Id="rId35" Type="http://schemas.openxmlformats.org/officeDocument/2006/relationships/font" Target="fonts/font20.fntdata"/><Relationship Id="rId43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33" Type="http://schemas.openxmlformats.org/officeDocument/2006/relationships/font" Target="fonts/font18.fntdata"/><Relationship Id="rId38" Type="http://schemas.openxmlformats.org/officeDocument/2006/relationships/font" Target="fonts/font2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plan-daction-numerique/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fileadmin/site_web/documents/ministere/Usage-pedagogique-programmation-informatique.pdf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://www.education.gouv.qc.ca/dossiers-thematiques/plan-daction-numerique/programmation-informatique/" TargetMode="Externa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padlet.com/sonya_fiset/progCSC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" name="Google Shape;1199;gfd8ecffbf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0" name="Google Shape;1200;gfd8ecffbf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g80a1a99a2d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4" name="Google Shape;1294;g80a1a99a2d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Coder avec ScratchJr :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https://campus.recit.qc.ca/course/view.php?id=16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gad5542a58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1" name="Google Shape;1301;gad5542a58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sz="1050" u="sng">
                <a:solidFill>
                  <a:schemeClr val="hlink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/>
              </a:rPr>
              <a:t>http://recitmst.qc.ca/ecv-zoom</a:t>
            </a:r>
            <a:r>
              <a:rPr lang="en" sz="1050"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" name="Google Shape;1318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9" name="Google Shape;1319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" name="Google Shape;121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2" name="Google Shape;121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g10247be03e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0" name="Google Shape;1220;g10247be03e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http://www.education.gouv.qc.ca/dossiers-thematiques/plan-daction-numerique/plan-daction-numerique/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" name="Google Shape;1232;gfc4c357e2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3" name="Google Shape;1233;gfc4c357e2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http://www.education.gouv.qc.ca/dossiers-thematiques/plan-daction-numerique/cadre-de-reference-de-la-competence-numerique/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" name="Google Shape;1244;g10247be03ef_0_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5" name="Google Shape;1245;g10247be03ef_0_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Source: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http://www.education.gouv.qc.ca/fileadmin/site_web/documents/ministere/Usage-pedagogique-programmation-informatique.pdf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u="sng">
                <a:solidFill>
                  <a:schemeClr val="hlink"/>
                </a:solidFill>
                <a:hlinkClick r:id="rId4"/>
              </a:rPr>
              <a:t>http://www.education.gouv.qc.ca/dossiers-thematiques/plan-daction-numerique/programmation-informatique/</a:t>
            </a:r>
            <a:r>
              <a:rPr lang="en" b="1"/>
              <a:t> </a:t>
            </a:r>
            <a:endParaRPr b="1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Google Shape;1255;g870a178747_0_37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6" name="Google Shape;1256;g870a178747_0_37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Plateforme Scratch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gfbb38f098a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4" name="Google Shape;1264;gfbb38f098a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Padlet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https://padlet.com/sonya_fiset/progCSC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gfbb38f098a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3" name="Google Shape;1273;gfbb38f098a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" name="Google Shape;1282;gfbb38f098a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3" name="Google Shape;1283;gfbb38f098a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p26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36" name="Google Shape;736;p26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7" name="Google Shape;737;p26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8" name="Google Shape;738;p26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9" name="Google Shape;739;p26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0" name="Google Shape;740;p26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1" name="Google Shape;741;p26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2" name="Google Shape;742;p26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3" name="Google Shape;743;p26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4" name="Google Shape;744;p26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5" name="Google Shape;745;p26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6" name="Google Shape;746;p26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7" name="Google Shape;747;p26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8" name="Google Shape;748;p26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9" name="Google Shape;749;p26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0" name="Google Shape;750;p26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1" name="Google Shape;751;p26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2" name="Google Shape;752;p26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3" name="Google Shape;753;p26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4" name="Google Shape;754;p26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5" name="Google Shape;755;p26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6" name="Google Shape;756;p26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7" name="Google Shape;757;p26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8" name="Google Shape;758;p26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9" name="Google Shape;759;p26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0" name="Google Shape;760;p26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1" name="Google Shape;761;p26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2" name="Google Shape;762;p26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3" name="Google Shape;763;p26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4" name="Google Shape;764;p26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" name="Google Shape;766;p27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767" name="Google Shape;767;p27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68" name="Google Shape;768;p27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9" name="Google Shape;769;p27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0" name="Google Shape;770;p27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1" name="Google Shape;771;p27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2" name="Google Shape;772;p27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3" name="Google Shape;773;p2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4" name="Google Shape;774;p27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5" name="Google Shape;775;p27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6" name="Google Shape;776;p27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7" name="Google Shape;777;p27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8" name="Google Shape;778;p27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9" name="Google Shape;779;p27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0" name="Google Shape;780;p2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1" name="Google Shape;781;p27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2" name="Google Shape;782;p27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3" name="Google Shape;783;p2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4" name="Google Shape;784;p27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5" name="Google Shape;785;p2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6" name="Google Shape;786;p27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7" name="Google Shape;787;p2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8" name="Google Shape;788;p27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9" name="Google Shape;789;p27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0" name="Google Shape;790;p27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1" name="Google Shape;791;p27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2" name="Google Shape;792;p2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3" name="Google Shape;793;p27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4" name="Google Shape;794;p2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5" name="Google Shape;795;p27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6" name="Google Shape;796;p27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7" name="Google Shape;797;p27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8" name="Google Shape;798;p27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9" name="Google Shape;799;p27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0" name="Google Shape;800;p2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1" name="Google Shape;801;p27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2" name="Google Shape;802;p2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3" name="Google Shape;803;p2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4" name="Google Shape;804;p27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5" name="Google Shape;805;p27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6" name="Google Shape;806;p27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7" name="Google Shape;807;p27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8" name="Google Shape;808;p27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9" name="Google Shape;809;p27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0" name="Google Shape;810;p2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1" name="Google Shape;811;p27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2" name="Google Shape;812;p2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3" name="Google Shape;813;p27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4" name="Google Shape;814;p27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5" name="Google Shape;815;p27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6" name="Google Shape;816;p27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7" name="Google Shape;817;p2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8" name="Google Shape;818;p27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p28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821" name="Google Shape;821;p28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2" name="Google Shape;822;p28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3" name="Google Shape;823;p28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4" name="Google Shape;824;p28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5" name="Google Shape;825;p28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6" name="Google Shape;826;p28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7" name="Google Shape;827;p28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8" name="Google Shape;828;p28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9" name="Google Shape;829;p28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0" name="Google Shape;830;p28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1" name="Google Shape;831;p28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2" name="Google Shape;832;p28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3" name="Google Shape;833;p28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4" name="Google Shape;834;p28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5" name="Google Shape;835;p28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6" name="Google Shape;836;p28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7" name="Google Shape;837;p28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8" name="Google Shape;838;p28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9" name="Google Shape;839;p28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0" name="Google Shape;840;p28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1" name="Google Shape;841;p28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2" name="Google Shape;842;p28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3" name="Google Shape;843;p28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4" name="Google Shape;844;p28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5" name="Google Shape;845;p28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6" name="Google Shape;846;p28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7" name="Google Shape;847;p28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8" name="Google Shape;848;p28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9" name="Google Shape;849;p28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0" name="Google Shape;850;p28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1" name="Google Shape;851;p28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2" name="Google Shape;852;p28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3" name="Google Shape;853;p28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4" name="Google Shape;854;p28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5" name="Google Shape;855;p28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6" name="Google Shape;856;p28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7" name="Google Shape;857;p28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8" name="Google Shape;858;p28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9" name="Google Shape;859;p28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0" name="Google Shape;860;p28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1" name="Google Shape;861;p28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2" name="Google Shape;862;p2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29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29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66" name="Google Shape;866;p2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67" name="Google Shape;867;p2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896" name="Google Shape;896;p2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97" name="Google Shape;897;p2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p3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00" name="Google Shape;900;p30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901" name="Google Shape;901;p30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902" name="Google Shape;902;p3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03" name="Google Shape;903;p3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32" name="Google Shape;932;p3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33" name="Google Shape;933;p3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p3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36" name="Google Shape;936;p31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37" name="Google Shape;937;p31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38" name="Google Shape;938;p31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939" name="Google Shape;939;p3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40" name="Google Shape;940;p31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1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1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1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1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1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1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1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1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1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1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1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1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1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1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1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1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1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1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1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1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1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1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1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1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1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69" name="Google Shape;969;p3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70" name="Google Shape;970;p3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" name="Google Shape;972;p32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73" name="Google Shape;973;p32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74" name="Google Shape;974;p32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03" name="Google Shape;1003;p32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04" name="Google Shape;1004;p3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" name="Google Shape;1006;p33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007" name="Google Shape;1007;p3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0" name="Google Shape;1020;p3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7" name="Google Shape;1027;p3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8" name="Google Shape;1028;p3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9" name="Google Shape;1029;p3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0" name="Google Shape;1030;p3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1" name="Google Shape;1031;p3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2" name="Google Shape;1032;p3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3" name="Google Shape;1033;p3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4" name="Google Shape;1034;p3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5" name="Google Shape;1035;p3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6" name="Google Shape;1036;p3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7" name="Google Shape;1037;p3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8" name="Google Shape;1038;p3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9" name="Google Shape;1039;p3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0" name="Google Shape;1040;p3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1" name="Google Shape;1041;p3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2" name="Google Shape;1042;p33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3" name="Google Shape;1043;p3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4" name="Google Shape;1044;p3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5" name="Google Shape;1045;p3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6" name="Google Shape;1046;p3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7" name="Google Shape;1047;p3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8" name="Google Shape;1048;p3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3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1" name="Google Shape;1051;p3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2" name="Google Shape;1052;p3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3" name="Google Shape;1053;p3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4" name="Google Shape;1054;p3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5" name="Google Shape;1055;p3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6" name="Google Shape;1056;p3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7" name="Google Shape;1057;p3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8" name="Google Shape;1058;p3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9" name="Google Shape;1059;p3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0" name="Google Shape;1060;p3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1" name="Google Shape;1061;p3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2" name="Google Shape;1062;p3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3" name="Google Shape;1063;p3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4" name="Google Shape;1064;p3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5" name="Google Shape;1065;p3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6" name="Google Shape;1066;p3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7" name="Google Shape;1067;p3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8" name="Google Shape;1068;p3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9" name="Google Shape;1069;p3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0" name="Google Shape;1070;p3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1" name="Google Shape;1071;p3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2" name="Google Shape;1072;p3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3" name="Google Shape;1073;p3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4" name="Google Shape;1074;p3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5" name="Google Shape;1075;p3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6" name="Google Shape;1076;p3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7" name="Google Shape;1077;p3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8" name="Google Shape;1078;p3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9" name="Google Shape;1079;p3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0" name="Google Shape;1080;p3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1" name="Google Shape;1081;p3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2" name="Google Shape;1082;p3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3" name="Google Shape;1083;p3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4" name="Google Shape;1084;p3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5" name="Google Shape;1085;p3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6" name="Google Shape;1086;p3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7" name="Google Shape;1087;p3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8" name="Google Shape;1088;p3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9" name="Google Shape;1089;p3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0" name="Google Shape;1090;p3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1" name="Google Shape;1091;p3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3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6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096" name="Google Shape;1096;p36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" name="Google Shape;1097;p36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8" name="Google Shape;1098;p36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099" name="Google Shape;1099;p36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100" name="Google Shape;1100;p36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6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102" name="Google Shape;1102;p36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103" name="Google Shape;1103;p36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1104" name="Google Shape;1104;p36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6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6" name="Google Shape;1106;p36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" name="Google Shape;1107;p36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08" name="Google Shape;1108;p36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09" name="Google Shape;1109;p36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0" name="Google Shape;1110;p36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" name="Google Shape;1112;p3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13" name="Google Shape;1113;p37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14" name="Google Shape;1114;p3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p38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" name="Google Shape;1117;p38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18" name="Google Shape;1118;p3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9" name="Google Shape;1119;p3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0" name="Google Shape;1120;p3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p39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39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24" name="Google Shape;1124;p39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5" name="Google Shape;1125;p39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6" name="Google Shape;1126;p39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p40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40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0" name="Google Shape;1130;p40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1" name="Google Shape;1131;p40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2" name="Google Shape;1132;p40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3" name="Google Shape;1133;p40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41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36" name="Google Shape;1136;p41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37" name="Google Shape;1137;p4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" name="Google Shape;1139;p4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40" name="Google Shape;1140;p4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1" name="Google Shape;1141;p4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2" name="Google Shape;1142;p4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3" name="Google Shape;1143;p4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4" name="Google Shape;1144;p4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5" name="Google Shape;1145;p4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6" name="Google Shape;1146;p4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7" name="Google Shape;1147;p4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8" name="Google Shape;1148;p4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9" name="Google Shape;1149;p4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0" name="Google Shape;1150;p42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1" name="Google Shape;1151;p4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2" name="Google Shape;1152;p42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3" name="Google Shape;1153;p4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4" name="Google Shape;1154;p4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5" name="Google Shape;1155;p4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6" name="Google Shape;1156;p4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7" name="Google Shape;1157;p4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8" name="Google Shape;1158;p4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9" name="Google Shape;1159;p4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0" name="Google Shape;1160;p4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1" name="Google Shape;1161;p4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2" name="Google Shape;1162;p4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3" name="Google Shape;1163;p4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4" name="Google Shape;1164;p4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5" name="Google Shape;1165;p42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6" name="Google Shape;1166;p4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7" name="Google Shape;1167;p4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8" name="Google Shape;1168;p4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" name="Google Shape;1170;p43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71" name="Google Shape;1171;p43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172" name="Google Shape;1172;p43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173" name="Google Shape;1173;p43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74" name="Google Shape;1174;p43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75" name="Google Shape;1175;p43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" name="Google Shape;1177;p44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78" name="Google Shape;1178;p44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79" name="Google Shape;1179;p44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0" name="Google Shape;1180;p44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1" name="Google Shape;1181;p44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" name="Google Shape;1183;p45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84" name="Google Shape;1184;p45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85" name="Google Shape;1185;p4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14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" name="Google Shape;579;p25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80" name="Google Shape;580;p25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5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5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5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5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5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5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5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5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5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5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5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5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5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5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5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5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5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5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5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5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5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5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5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5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5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5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5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5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5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5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5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5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5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5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5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5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5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5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5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5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5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5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5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5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5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5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5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5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5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5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5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5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5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5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5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5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5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5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5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5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5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5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5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5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5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5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5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5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5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5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5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5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5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5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5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5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5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5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5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5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5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5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5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5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5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5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5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5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5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5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5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5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5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5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5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5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5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5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5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5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5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5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5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5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5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5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5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5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5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5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5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5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5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5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5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5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5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5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5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5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" name="Google Shape;731;p2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732" name="Google Shape;732;p25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733" name="Google Shape;733;p2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http://creativecommons.org/licenses/by-nc-sa/4.0/" TargetMode="External"/><Relationship Id="rId3" Type="http://schemas.openxmlformats.org/officeDocument/2006/relationships/hyperlink" Target="mailto:sonya.fiset@recitmst.qc.ca" TargetMode="External"/><Relationship Id="rId7" Type="http://schemas.openxmlformats.org/officeDocument/2006/relationships/hyperlink" Target="mailto:equipe@recitmst.qc.ca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10" Type="http://schemas.openxmlformats.org/officeDocument/2006/relationships/image" Target="../media/image4.jpg"/><Relationship Id="rId4" Type="http://schemas.openxmlformats.org/officeDocument/2006/relationships/hyperlink" Target="mailto:aubry.na@csdm.qc.ca" TargetMode="External"/><Relationship Id="rId9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png"/><Relationship Id="rId5" Type="http://schemas.openxmlformats.org/officeDocument/2006/relationships/hyperlink" Target="https://bit.ly/mstactivitescreatives" TargetMode="External"/><Relationship Id="rId4" Type="http://schemas.openxmlformats.org/officeDocument/2006/relationships/hyperlink" Target="https://padlet.com/sonya_fiset/scratchjr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32.png"/><Relationship Id="rId4" Type="http://schemas.openxmlformats.org/officeDocument/2006/relationships/hyperlink" Target="http://recitmst.qc.ca/ecv-zoom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channel/UC7IcadI_rZFwso9N81PYqFg" TargetMode="External"/><Relationship Id="rId3" Type="http://schemas.openxmlformats.org/officeDocument/2006/relationships/image" Target="../media/image1.png"/><Relationship Id="rId7" Type="http://schemas.openxmlformats.org/officeDocument/2006/relationships/hyperlink" Target="https://twitter.com/recitmst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www.facebook.com/RECITMST2020/" TargetMode="External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33.png"/><Relationship Id="rId4" Type="http://schemas.openxmlformats.org/officeDocument/2006/relationships/hyperlink" Target="mailto:Sonya.Fiset@recitmst.qc.ca" TargetMode="External"/><Relationship Id="rId9" Type="http://schemas.openxmlformats.org/officeDocument/2006/relationships/hyperlink" Target="http://creativecommons.org/licenses/by-nc-sa/4.0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hyperlink" Target="http://www.education.gouv.qc.ca/dossiers-thematiques/plan-daction-numerique/programmation-informatique/" TargetMode="External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hyperlink" Target="http://www.education.gouv.qc.ca/fileadmin/site_web/documents/ministere/Usage-pedagogique-programmation-informatique.pdf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code.org/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png"/><Relationship Id="rId5" Type="http://schemas.openxmlformats.org/officeDocument/2006/relationships/hyperlink" Target="https://scratch.mit.edu/" TargetMode="External"/><Relationship Id="rId4" Type="http://schemas.openxmlformats.org/officeDocument/2006/relationships/hyperlink" Target="https://www.scratchjr.org/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5" Type="http://schemas.openxmlformats.org/officeDocument/2006/relationships/hyperlink" Target="https://padlet.com/sonya_fiset/progCSC" TargetMode="External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hyperlink" Target="http://somup.com/cYeD24hmcD" TargetMode="External"/><Relationship Id="rId7" Type="http://schemas.openxmlformats.org/officeDocument/2006/relationships/hyperlink" Target="https://youtu.be/FwqddZjDF3A" TargetMode="External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E7Ur-WyqZDI" TargetMode="External"/><Relationship Id="rId11" Type="http://schemas.openxmlformats.org/officeDocument/2006/relationships/image" Target="../media/image24.png"/><Relationship Id="rId5" Type="http://schemas.openxmlformats.org/officeDocument/2006/relationships/hyperlink" Target="https://youtu.be/u0bBeXQqDww" TargetMode="External"/><Relationship Id="rId10" Type="http://schemas.openxmlformats.org/officeDocument/2006/relationships/image" Target="../media/image23.png"/><Relationship Id="rId4" Type="http://schemas.openxmlformats.org/officeDocument/2006/relationships/hyperlink" Target="https://youtu.be/UECBiRelnEk" TargetMode="External"/><Relationship Id="rId9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s://youtu.be/fp65_YS65hU" TargetMode="External"/><Relationship Id="rId13" Type="http://schemas.openxmlformats.org/officeDocument/2006/relationships/image" Target="../media/image30.png"/><Relationship Id="rId3" Type="http://schemas.openxmlformats.org/officeDocument/2006/relationships/hyperlink" Target="https://drive.google.com/open?id=1IcvKlt57EsNvC5KE6T46iZ-kvyBSFPy0" TargetMode="External"/><Relationship Id="rId7" Type="http://schemas.openxmlformats.org/officeDocument/2006/relationships/hyperlink" Target="https://youtu.be/g-8OtOj9hDA" TargetMode="External"/><Relationship Id="rId12" Type="http://schemas.openxmlformats.org/officeDocument/2006/relationships/image" Target="../media/image2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mlqd1xlVn-I" TargetMode="External"/><Relationship Id="rId11" Type="http://schemas.openxmlformats.org/officeDocument/2006/relationships/image" Target="../media/image28.png"/><Relationship Id="rId5" Type="http://schemas.openxmlformats.org/officeDocument/2006/relationships/hyperlink" Target="https://youtu.be/UmrYvGTJ8EU" TargetMode="External"/><Relationship Id="rId10" Type="http://schemas.openxmlformats.org/officeDocument/2006/relationships/image" Target="../media/image27.png"/><Relationship Id="rId4" Type="http://schemas.openxmlformats.org/officeDocument/2006/relationships/hyperlink" Target="https://drive.google.com/open?id=12MC_rghQ9RNAWrfMeCAMFJH9kKUxx1M2" TargetMode="External"/><Relationship Id="rId9" Type="http://schemas.openxmlformats.org/officeDocument/2006/relationships/image" Target="../media/image26.png"/><Relationship Id="rId14" Type="http://schemas.openxmlformats.org/officeDocument/2006/relationships/image" Target="../media/image3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p47"/>
          <p:cNvSpPr txBox="1">
            <a:spLocks noGrp="1"/>
          </p:cNvSpPr>
          <p:nvPr>
            <p:ph type="body" idx="4294967295"/>
          </p:nvPr>
        </p:nvSpPr>
        <p:spPr>
          <a:xfrm>
            <a:off x="2713975" y="1723475"/>
            <a:ext cx="3696300" cy="21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Natalie Aubry</a:t>
            </a:r>
            <a:endParaRPr sz="27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1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aubry.na@csdm.qc.ca</a:t>
            </a:r>
            <a:r>
              <a:rPr lang="en" sz="11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11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03" name="Google Shape;1203;p47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</a:t>
            </a:fld>
            <a:endParaRPr/>
          </a:p>
        </p:txBody>
      </p:sp>
      <p:pic>
        <p:nvPicPr>
          <p:cNvPr id="1204" name="Google Shape;1204;p4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5" name="Google Shape;1205;p47"/>
          <p:cNvPicPr preferRelativeResize="0"/>
          <p:nvPr/>
        </p:nvPicPr>
        <p:blipFill rotWithShape="1">
          <a:blip r:embed="rId6">
            <a:alphaModFix/>
          </a:blip>
          <a:srcRect l="3113" t="6884" r="3113" b="28657"/>
          <a:stretch/>
        </p:blipFill>
        <p:spPr>
          <a:xfrm>
            <a:off x="680000" y="1768100"/>
            <a:ext cx="1608600" cy="1481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206" name="Google Shape;1206;p47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" name="Google Shape;1207;p47"/>
          <p:cNvSpPr txBox="1"/>
          <p:nvPr/>
        </p:nvSpPr>
        <p:spPr>
          <a:xfrm>
            <a:off x="479650" y="4824325"/>
            <a:ext cx="6619800" cy="29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chemeClr val="dk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Cette présentation, du </a:t>
            </a:r>
            <a:r>
              <a:rPr lang="en" sz="900" u="sng">
                <a:solidFill>
                  <a:schemeClr val="accent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RÉCITMST, </a:t>
            </a:r>
            <a:r>
              <a:rPr lang="en" sz="900">
                <a:solidFill>
                  <a:schemeClr val="dk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en" sz="900" u="sng">
                <a:solidFill>
                  <a:schemeClr val="dk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</a:t>
            </a:r>
            <a:r>
              <a:rPr lang="en" sz="900"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.</a:t>
            </a:r>
            <a:endParaRPr>
              <a:highlight>
                <a:schemeClr val="lt1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208" name="Google Shape;1208;p47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831313" y="4594445"/>
            <a:ext cx="1108530" cy="392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9" name="Google Shape;1209;p47"/>
          <p:cNvPicPr preferRelativeResize="0"/>
          <p:nvPr/>
        </p:nvPicPr>
        <p:blipFill rotWithShape="1">
          <a:blip r:embed="rId10">
            <a:alphaModFix/>
          </a:blip>
          <a:srcRect l="8346" r="14517" b="6182"/>
          <a:stretch/>
        </p:blipFill>
        <p:spPr>
          <a:xfrm>
            <a:off x="1402438" y="3507187"/>
            <a:ext cx="1087200" cy="10872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Google Shape;1296;p56"/>
          <p:cNvSpPr txBox="1">
            <a:spLocks noGrp="1"/>
          </p:cNvSpPr>
          <p:nvPr>
            <p:ph type="body" idx="1"/>
          </p:nvPr>
        </p:nvSpPr>
        <p:spPr>
          <a:xfrm>
            <a:off x="2393575" y="152700"/>
            <a:ext cx="6347100" cy="4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ScartchJr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 de ressources pour 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débuter avec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ScratchJr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Activités créatives 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297" name="Google Shape;1297;p5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8" name="Google Shape;1298;p5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46150" y="1169322"/>
            <a:ext cx="2088775" cy="14768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" name="Google Shape;1303;p5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11</a:t>
            </a:fld>
            <a:endParaRPr/>
          </a:p>
        </p:txBody>
      </p:sp>
      <p:sp>
        <p:nvSpPr>
          <p:cNvPr id="1304" name="Google Shape;1304;p57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05" name="Google Shape;1305;p57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06" name="Google Shape;1306;p57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07" name="Google Shape;1307;p57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u="sng">
                <a:solidFill>
                  <a:schemeClr val="hlink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  <a:hlinkClick r:id="rId4"/>
              </a:rPr>
              <a:t>http://recitmst.qc.ca/ecv-zoom</a:t>
            </a:r>
            <a:r>
              <a:rPr lang="en" sz="2400"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</a:rPr>
              <a:t> </a:t>
            </a:r>
            <a:endParaRPr sz="2400" b="1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08" name="Google Shape;1308;p5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p59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22" name="Google Shape;1322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323" name="Google Shape;1323;p59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324" name="Google Shape;1324;p59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25" name="Google Shape;1325;p59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26" name="Google Shape;1326;p5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" name="Google Shape;1214;p4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Plan de l’atelier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15" name="Google Shape;1215;p48"/>
          <p:cNvSpPr txBox="1">
            <a:spLocks noGrp="1"/>
          </p:cNvSpPr>
          <p:nvPr>
            <p:ph type="body" idx="1"/>
          </p:nvPr>
        </p:nvSpPr>
        <p:spPr>
          <a:xfrm>
            <a:off x="747925" y="1302825"/>
            <a:ext cx="7199700" cy="29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7465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Bienvenue!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Pourquoi apprendre à programmer?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L’interface de ScratchJr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Programmer pour raconter des histoires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Ressources 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Badge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16" name="Google Shape;1216;p4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217" name="Google Shape;1217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976825" y="476350"/>
            <a:ext cx="1383926" cy="978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" name="Google Shape;1222;p49"/>
          <p:cNvSpPr txBox="1">
            <a:spLocks noGrp="1"/>
          </p:cNvSpPr>
          <p:nvPr>
            <p:ph type="title"/>
          </p:nvPr>
        </p:nvSpPr>
        <p:spPr>
          <a:xfrm>
            <a:off x="0" y="149069"/>
            <a:ext cx="9144000" cy="708600"/>
          </a:xfrm>
          <a:prstGeom prst="rect">
            <a:avLst/>
          </a:prstGeom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23" name="Google Shape;1223;p49"/>
          <p:cNvSpPr/>
          <p:nvPr/>
        </p:nvSpPr>
        <p:spPr>
          <a:xfrm>
            <a:off x="0" y="868031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4" name="Google Shape;1224;p49"/>
          <p:cNvSpPr txBox="1"/>
          <p:nvPr/>
        </p:nvSpPr>
        <p:spPr>
          <a:xfrm>
            <a:off x="228600" y="1060856"/>
            <a:ext cx="8792100" cy="7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u="sng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PAN: Plan d’action numérique du MEES</a:t>
            </a:r>
            <a:r>
              <a:rPr lang="en" sz="3000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(Orientation 1, mesure 02, pages 27-28)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25" name="Google Shape;1225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89118" y="2012237"/>
            <a:ext cx="7157331" cy="1282825"/>
          </a:xfrm>
          <a:prstGeom prst="rect">
            <a:avLst/>
          </a:prstGeom>
          <a:noFill/>
          <a:ln>
            <a:noFill/>
          </a:ln>
        </p:spPr>
      </p:pic>
      <p:sp>
        <p:nvSpPr>
          <p:cNvPr id="1226" name="Google Shape;1226;p49"/>
          <p:cNvSpPr txBox="1"/>
          <p:nvPr/>
        </p:nvSpPr>
        <p:spPr>
          <a:xfrm>
            <a:off x="2583000" y="4740550"/>
            <a:ext cx="41304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Extrait du tableau synoptique du  PAN, p.2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27" name="Google Shape;1227;p4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28600" y="3355150"/>
            <a:ext cx="3564850" cy="10045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28" name="Google Shape;1228;p4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825050" y="3344749"/>
            <a:ext cx="4130401" cy="102535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229" name="Google Shape;1229;p49"/>
          <p:cNvSpPr/>
          <p:nvPr/>
        </p:nvSpPr>
        <p:spPr>
          <a:xfrm>
            <a:off x="1067775" y="2930550"/>
            <a:ext cx="1625700" cy="3645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" name="Google Shape;1230;p49"/>
          <p:cNvSpPr/>
          <p:nvPr/>
        </p:nvSpPr>
        <p:spPr>
          <a:xfrm>
            <a:off x="6886475" y="2972050"/>
            <a:ext cx="1594800" cy="3831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" name="Google Shape;1235;p50"/>
          <p:cNvSpPr/>
          <p:nvPr/>
        </p:nvSpPr>
        <p:spPr>
          <a:xfrm>
            <a:off x="4742875" y="1166475"/>
            <a:ext cx="3324300" cy="37281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6" name="Google Shape;1236;p50"/>
          <p:cNvSpPr txBox="1">
            <a:spLocks noGrp="1"/>
          </p:cNvSpPr>
          <p:nvPr>
            <p:ph type="title"/>
          </p:nvPr>
        </p:nvSpPr>
        <p:spPr>
          <a:xfrm>
            <a:off x="176050" y="10235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37" name="Google Shape;1237;p50"/>
          <p:cNvSpPr txBox="1"/>
          <p:nvPr/>
        </p:nvSpPr>
        <p:spPr>
          <a:xfrm>
            <a:off x="311700" y="4707425"/>
            <a:ext cx="53556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Cadre de référence de la compétence numérique</a:t>
            </a:r>
            <a:endParaRPr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38" name="Google Shape;1238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1700" y="1068575"/>
            <a:ext cx="3996223" cy="3681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" name="Google Shape;1239;p50"/>
          <p:cNvPicPr preferRelativeResize="0"/>
          <p:nvPr/>
        </p:nvPicPr>
        <p:blipFill rotWithShape="1">
          <a:blip r:embed="rId5">
            <a:alphaModFix/>
          </a:blip>
          <a:srcRect r="24161" b="74378"/>
          <a:stretch/>
        </p:blipFill>
        <p:spPr>
          <a:xfrm>
            <a:off x="4864875" y="1220850"/>
            <a:ext cx="2583203" cy="708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0" name="Google Shape;1240;p50"/>
          <p:cNvPicPr preferRelativeResize="0"/>
          <p:nvPr/>
        </p:nvPicPr>
        <p:blipFill rotWithShape="1">
          <a:blip r:embed="rId6">
            <a:alphaModFix/>
          </a:blip>
          <a:srcRect r="37150" b="65286"/>
          <a:stretch/>
        </p:blipFill>
        <p:spPr>
          <a:xfrm>
            <a:off x="4864875" y="1981188"/>
            <a:ext cx="20896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1" name="Google Shape;1241;p50"/>
          <p:cNvPicPr preferRelativeResize="0"/>
          <p:nvPr/>
        </p:nvPicPr>
        <p:blipFill rotWithShape="1">
          <a:blip r:embed="rId7">
            <a:alphaModFix/>
          </a:blip>
          <a:srcRect r="6576" b="61836"/>
          <a:stretch/>
        </p:blipFill>
        <p:spPr>
          <a:xfrm>
            <a:off x="4864875" y="3478812"/>
            <a:ext cx="30230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2" name="Google Shape;1242;p50"/>
          <p:cNvPicPr preferRelativeResize="0"/>
          <p:nvPr/>
        </p:nvPicPr>
        <p:blipFill rotWithShape="1">
          <a:blip r:embed="rId8">
            <a:alphaModFix/>
          </a:blip>
          <a:srcRect t="1354" r="9624" b="58573"/>
          <a:stretch/>
        </p:blipFill>
        <p:spPr>
          <a:xfrm>
            <a:off x="4864875" y="2703967"/>
            <a:ext cx="3009278" cy="65954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51"/>
          <p:cNvSpPr/>
          <p:nvPr/>
        </p:nvSpPr>
        <p:spPr>
          <a:xfrm>
            <a:off x="0" y="868206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8" name="Google Shape;1248;p51"/>
          <p:cNvSpPr txBox="1"/>
          <p:nvPr/>
        </p:nvSpPr>
        <p:spPr>
          <a:xfrm>
            <a:off x="2415150" y="4610325"/>
            <a:ext cx="52353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Plan d’action numérique/Programmation informatique</a:t>
            </a:r>
            <a:endParaRPr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49" name="Google Shape;1249;p51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9525" y="1100925"/>
            <a:ext cx="2203175" cy="285534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  <a:reflection endPos="30000" dist="38100" dir="5400000" fadeDir="5400012" sy="-100000" algn="bl" rotWithShape="0"/>
          </a:effectLst>
        </p:spPr>
      </p:pic>
      <p:pic>
        <p:nvPicPr>
          <p:cNvPr id="1250" name="Google Shape;1250;p5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536875" y="1207575"/>
            <a:ext cx="2873349" cy="249407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51" name="Google Shape;1251;p5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634400" y="1264973"/>
            <a:ext cx="3460400" cy="14540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52" name="Google Shape;1252;p5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5520225" y="2992550"/>
            <a:ext cx="3372325" cy="11911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253" name="Google Shape;1253;p51"/>
          <p:cNvSpPr txBox="1">
            <a:spLocks noGrp="1"/>
          </p:cNvSpPr>
          <p:nvPr>
            <p:ph type="title"/>
          </p:nvPr>
        </p:nvSpPr>
        <p:spPr>
          <a:xfrm>
            <a:off x="109525" y="87100"/>
            <a:ext cx="8802300" cy="708600"/>
          </a:xfrm>
          <a:prstGeom prst="rect">
            <a:avLst/>
          </a:prstGeom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" name="Google Shape;1258;p52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7356900" cy="5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59" name="Google Shape;1259;p52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Code.org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http://code.org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0" indent="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Compte d’enseignant, on suit les élèves dans leurs défis.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ScratchJr :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https://www.scratchjr.org/</a:t>
            </a: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1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lphaLcPeriod"/>
            </a:pPr>
            <a:r>
              <a:rPr lang="en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Application sur tablette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2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romanL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Prêt à programmer...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000"/>
              </a:spcBef>
              <a:spcAft>
                <a:spcPts val="600"/>
              </a:spcAft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60" name="Google Shape;1260;p52"/>
          <p:cNvSpPr/>
          <p:nvPr/>
        </p:nvSpPr>
        <p:spPr>
          <a:xfrm>
            <a:off x="-152400" y="2367656"/>
            <a:ext cx="470700" cy="3423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0000"/>
              </a:highlight>
            </a:endParaRPr>
          </a:p>
        </p:txBody>
      </p:sp>
      <p:pic>
        <p:nvPicPr>
          <p:cNvPr id="1261" name="Google Shape;1261;p5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12248" y="204576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" name="Google Shape;1266;p5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7</a:t>
            </a:fld>
            <a:endParaRPr/>
          </a:p>
        </p:txBody>
      </p:sp>
      <p:sp>
        <p:nvSpPr>
          <p:cNvPr id="1267" name="Google Shape;1267;p53"/>
          <p:cNvSpPr txBox="1"/>
          <p:nvPr/>
        </p:nvSpPr>
        <p:spPr>
          <a:xfrm>
            <a:off x="313175" y="225375"/>
            <a:ext cx="34152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ScratchJr</a:t>
            </a:r>
            <a:endParaRPr sz="4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68" name="Google Shape;1268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46750" y="1215175"/>
            <a:ext cx="1603875" cy="13365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9" name="Google Shape;1269;p5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246065" y="152400"/>
            <a:ext cx="5745535" cy="4700899"/>
          </a:xfrm>
          <a:prstGeom prst="rect">
            <a:avLst/>
          </a:prstGeom>
          <a:noFill/>
          <a:ln>
            <a:noFill/>
          </a:ln>
        </p:spPr>
      </p:pic>
      <p:sp>
        <p:nvSpPr>
          <p:cNvPr id="1270" name="Google Shape;1270;p53"/>
          <p:cNvSpPr txBox="1"/>
          <p:nvPr/>
        </p:nvSpPr>
        <p:spPr>
          <a:xfrm>
            <a:off x="509288" y="3286975"/>
            <a:ext cx="2278800" cy="14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Pour commencer : 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Missions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(au bas 2e année)</a:t>
            </a:r>
            <a:endParaRPr sz="20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p54"/>
          <p:cNvSpPr txBox="1">
            <a:spLocks noGrp="1"/>
          </p:cNvSpPr>
          <p:nvPr>
            <p:ph type="body" idx="1"/>
          </p:nvPr>
        </p:nvSpPr>
        <p:spPr>
          <a:xfrm>
            <a:off x="659000" y="158575"/>
            <a:ext cx="5810100" cy="479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Créer des histoires </a:t>
            </a:r>
            <a:endParaRPr sz="36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avec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modification de la taille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d’un lutin 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-Faire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apparaître 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et/ou disparaître le lutin et modifier l’arrière-plan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à l’aide d’un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message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pour animer deux lutins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-Commencer un programme en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touchant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un lutin par exemple pour choisir une réponse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-Illustrer 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abécédaire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76" name="Google Shape;1276;p5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383425" y="1420669"/>
            <a:ext cx="1118287" cy="81915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7" name="Google Shape;1277;p54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5948975" y="781106"/>
            <a:ext cx="1118287" cy="839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8" name="Google Shape;1278;p54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329975" y="2477684"/>
            <a:ext cx="1118288" cy="80479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9" name="Google Shape;1279;p54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3984099" y="3967498"/>
            <a:ext cx="1587250" cy="108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0" name="Google Shape;1280;p54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7318769" y="3409547"/>
            <a:ext cx="1144411" cy="839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55"/>
          <p:cNvSpPr txBox="1">
            <a:spLocks noGrp="1"/>
          </p:cNvSpPr>
          <p:nvPr>
            <p:ph type="body" idx="1"/>
          </p:nvPr>
        </p:nvSpPr>
        <p:spPr>
          <a:xfrm>
            <a:off x="245200" y="158569"/>
            <a:ext cx="8349900" cy="46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Apprendre en mathématique</a:t>
            </a: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6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Lire, compter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/>
              </a:rPr>
              <a:t> 1-2-3</a:t>
            </a:r>
            <a:r>
              <a:rPr lang="en" sz="1800" b="0">
                <a:solidFill>
                  <a:schemeClr val="dk1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4"/>
              </a:rPr>
              <a:t>Tables +</a:t>
            </a:r>
            <a:r>
              <a:rPr lang="en"/>
              <a:t>   			    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5"/>
              </a:rPr>
              <a:t>Se repérer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6"/>
              </a:rPr>
              <a:t>Compter par bonds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7"/>
              </a:rPr>
              <a:t>Mesurer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8"/>
              </a:rPr>
              <a:t>Carré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86" name="Google Shape;1286;p55">
            <a:hlinkClick r:id="rId3"/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890988" y="1378362"/>
            <a:ext cx="1058325" cy="796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7" name="Google Shape;1287;p55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980725" y="3699750"/>
            <a:ext cx="1127595" cy="8217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8" name="Google Shape;1288;p55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949725" y="1319538"/>
            <a:ext cx="1058325" cy="7969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9" name="Google Shape;1289;p55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6563025" y="1338213"/>
            <a:ext cx="1058325" cy="75960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" name="Google Shape;1290;p55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978725" y="3656351"/>
            <a:ext cx="1058325" cy="8217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1" name="Google Shape;1291;p55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6059375" y="3539250"/>
            <a:ext cx="2134725" cy="1519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556</Words>
  <Application>Microsoft Office PowerPoint</Application>
  <PresentationFormat>Affichage à l'écran (16:9)</PresentationFormat>
  <Paragraphs>101</Paragraphs>
  <Slides>12</Slides>
  <Notes>12</Notes>
  <HiddenSlides>0</HiddenSlides>
  <MMClips>0</MMClips>
  <ScaleCrop>false</ScaleCrop>
  <HeadingPairs>
    <vt:vector size="6" baseType="variant">
      <vt:variant>
        <vt:lpstr>Polices utilisées</vt:lpstr>
      </vt:variant>
      <vt:variant>
        <vt:i4>10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12</vt:i4>
      </vt:variant>
    </vt:vector>
  </HeadingPairs>
  <TitlesOfParts>
    <vt:vector size="24" baseType="lpstr">
      <vt:lpstr>Arial</vt:lpstr>
      <vt:lpstr>Sniglet</vt:lpstr>
      <vt:lpstr>Roboto</vt:lpstr>
      <vt:lpstr>Ubuntu</vt:lpstr>
      <vt:lpstr>Trebuchet MS</vt:lpstr>
      <vt:lpstr>Calibri</vt:lpstr>
      <vt:lpstr>Viga</vt:lpstr>
      <vt:lpstr>Bangers</vt:lpstr>
      <vt:lpstr>Corbel</vt:lpstr>
      <vt:lpstr>Dosis</vt:lpstr>
      <vt:lpstr>Friar template</vt:lpstr>
      <vt:lpstr>Friar template</vt:lpstr>
      <vt:lpstr>Présentation PowerPoint</vt:lpstr>
      <vt:lpstr>Plan de l’atelier</vt:lpstr>
      <vt:lpstr>Usage pédagogique de la programmation…</vt:lpstr>
      <vt:lpstr>Usage pédagogique de la programmation…</vt:lpstr>
      <vt:lpstr>Usage pédagogique de la programmation…</vt:lpstr>
      <vt:lpstr>Des outils pour s’initier à la programmation</vt:lpstr>
      <vt:lpstr>Présentation PowerPoint</vt:lpstr>
      <vt:lpstr>Présentation PowerPoint</vt:lpstr>
      <vt:lpstr>Présentation PowerPoint</vt:lpstr>
      <vt:lpstr>Présentation PowerPoint</vt:lpstr>
      <vt:lpstr>L’équipe du RÉCIT MST est disponible  les mercredis matins  de 9 h à 11 h 30. </vt:lpstr>
      <vt:lpstr>MERCI 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2</cp:revision>
  <dcterms:modified xsi:type="dcterms:W3CDTF">2021-11-29T15:40:46Z</dcterms:modified>
</cp:coreProperties>
</file>