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Caveat" panose="020B0604020202020204" charset="0"/>
      <p:regular r:id="rId17"/>
      <p:bold r:id="rId18"/>
    </p:embeddedFont>
    <p:embeddedFont>
      <p:font typeface="Nunito" panose="020B0604020202020204" charset="0"/>
      <p:regular r:id="rId19"/>
      <p:bold r:id="rId20"/>
      <p:italic r:id="rId21"/>
      <p:boldItalic r:id="rId22"/>
    </p:embeddedFont>
    <p:embeddedFont>
      <p:font typeface="Roboto" panose="020B0604020202020204" charset="0"/>
      <p:regular r:id="rId23"/>
      <p:bold r:id="rId24"/>
      <p:italic r:id="rId25"/>
      <p:boldItalic r:id="rId26"/>
    </p:embeddedFont>
    <p:embeddedFont>
      <p:font typeface="Ubuntu" panose="020B0604020202020204" charset="0"/>
      <p:regular r:id="rId27"/>
      <p:bold r:id="rId28"/>
      <p:italic r:id="rId29"/>
      <p:boldItalic r:id="rId30"/>
    </p:embeddedFont>
    <p:embeddedFont>
      <p:font typeface="Viga" panose="020B0604020202020204"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78"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onurl.ca/mst9fev21"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evaluerautrementenmath.recitmst.qc.ca/"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education.gouv.qc.ca/fileadmin/site_web/documents/education/jeunes/pfeq/CE_PFEQ_mathematique-primaire_2011.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youtube.com/watch?v=SPE4eWdLJlI"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ampus.recit.qc.ca/mod/page/view.php?id=13244"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pp.wooclap.com/JFLGAY"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wooclap.com/PFXDNF"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cs.google.com/document/d/1s4EOph53r_pe4GmN11_POToupVtulfNU/edit?usp=sharing&amp;ouid=117789784863254704771&amp;rtpof=true&amp;sd=true"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docs.google.com/presentation/d/1eiBB4jwnKj5kKCPnD_jtaBtLGAP3O2FBUopU_qUXQZc/edit?usp=sharing"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cs.google.com/presentation/d/13CC-CdaUzmWLG-y8UCmvDJMEEy79176-pgPKEbmmUbA/edit?usp=shar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a:t>SR</a:t>
            </a:r>
            <a:endParaRPr/>
          </a:p>
          <a:p>
            <a:pPr marL="0" lvl="0" indent="0" algn="l" rtl="0">
              <a:lnSpc>
                <a:spcPct val="100000"/>
              </a:lnSpc>
              <a:spcBef>
                <a:spcPts val="0"/>
              </a:spcBef>
              <a:spcAft>
                <a:spcPts val="0"/>
              </a:spcAft>
              <a:buSzPts val="1100"/>
              <a:buNone/>
            </a:pPr>
            <a:r>
              <a:rPr lang="fr"/>
              <a:t>Lien de l’article sur le site du RÉCIT MST :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fr"/>
              <a:t>Lien de la présentation : </a:t>
            </a:r>
            <a:r>
              <a:rPr lang="fr" sz="1200">
                <a:solidFill>
                  <a:srgbClr val="2A71FF"/>
                </a:solidFill>
                <a:highlight>
                  <a:srgbClr val="F4F4F6"/>
                </a:highlight>
                <a:uFill>
                  <a:noFill/>
                </a:uFill>
                <a:latin typeface="Ubuntu"/>
                <a:ea typeface="Ubuntu"/>
                <a:cs typeface="Ubuntu"/>
                <a:sym typeface="Ubuntu"/>
                <a:hlinkClick r:id="rId3">
                  <a:extLst>
                    <a:ext uri="{A12FA001-AC4F-418D-AE19-62706E023703}">
                      <ahyp:hlinkClr xmlns:ahyp="http://schemas.microsoft.com/office/drawing/2018/hyperlinkcolor" val="tx"/>
                    </a:ext>
                  </a:extLst>
                </a:hlinkClick>
              </a:rPr>
              <a:t>https://monurl.ca/mst</a:t>
            </a:r>
            <a:r>
              <a:rPr lang="fr" sz="1200">
                <a:solidFill>
                  <a:srgbClr val="2A71FF"/>
                </a:solidFill>
                <a:highlight>
                  <a:schemeClr val="accent4"/>
                </a:highlight>
                <a:uFill>
                  <a:noFill/>
                </a:uFill>
                <a:latin typeface="Ubuntu"/>
                <a:ea typeface="Ubuntu"/>
                <a:cs typeface="Ubuntu"/>
                <a:sym typeface="Ubuntu"/>
                <a:hlinkClick r:id="rId3">
                  <a:extLst>
                    <a:ext uri="{A12FA001-AC4F-418D-AE19-62706E023703}">
                      <ahyp:hlinkClr xmlns:ahyp="http://schemas.microsoft.com/office/drawing/2018/hyperlinkcolor" val="tx"/>
                    </a:ext>
                  </a:extLst>
                </a:hlinkClick>
              </a:rPr>
              <a:t>9fev21</a:t>
            </a:r>
            <a:r>
              <a:rPr lang="fr">
                <a:highlight>
                  <a:schemeClr val="accent4"/>
                </a:highlight>
              </a:rPr>
              <a:t> </a:t>
            </a:r>
            <a:endParaRPr>
              <a:highlight>
                <a:schemeClr val="accent4"/>
              </a:highlight>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fr"/>
              <a:t>Lien du site : </a:t>
            </a:r>
            <a:r>
              <a:rPr lang="fr" u="sng">
                <a:solidFill>
                  <a:srgbClr val="1155CC"/>
                </a:solidFill>
                <a:hlinkClick r:id="rId4">
                  <a:extLst>
                    <a:ext uri="{A12FA001-AC4F-418D-AE19-62706E023703}">
                      <ahyp:hlinkClr xmlns:ahyp="http://schemas.microsoft.com/office/drawing/2018/hyperlinkcolor" val="tx"/>
                    </a:ext>
                  </a:extLst>
                </a:hlinkClick>
              </a:rPr>
              <a:t>evaluerautrementenmath.recitmst.qc.ca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0eb418f171_36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g10eb418f171_36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a:t>SF Cadre d’évaluation des apprentissages au primaire :</a:t>
            </a:r>
            <a:r>
              <a:rPr lang="fr" u="sng">
                <a:solidFill>
                  <a:schemeClr val="hlink"/>
                </a:solidFill>
                <a:hlinkClick r:id="rId3"/>
              </a:rPr>
              <a:t>http://www.education.gouv.qc.ca/fileadmin/site_web/documents/education/jeunes/pfeq/CE_PFEQ_mathematique-primaire_2011.pdf</a:t>
            </a:r>
            <a:r>
              <a:rPr lang="fr"/>
              <a:t> </a:t>
            </a:r>
            <a:endParaRPr/>
          </a:p>
          <a:p>
            <a:pPr marL="0" lvl="0" indent="0" algn="l" rtl="0">
              <a:lnSpc>
                <a:spcPct val="100000"/>
              </a:lnSpc>
              <a:spcBef>
                <a:spcPts val="0"/>
              </a:spcBef>
              <a:spcAft>
                <a:spcPts val="0"/>
              </a:spcAft>
              <a:buSzPts val="1100"/>
              <a:buNone/>
            </a:pPr>
            <a:r>
              <a:rPr lang="fr"/>
              <a:t>Vidéo : </a:t>
            </a:r>
            <a:r>
              <a:rPr lang="fr" u="sng">
                <a:solidFill>
                  <a:schemeClr val="hlink"/>
                </a:solidFill>
                <a:hlinkClick r:id="rId4"/>
              </a:rPr>
              <a:t>https://www.youtube.com/watch?v=SPE4eWdLJlI</a:t>
            </a:r>
            <a:r>
              <a:rPr lang="fr"/>
              <a:t> </a:t>
            </a:r>
            <a:endParaRPr/>
          </a:p>
          <a:p>
            <a:pPr marL="0" lvl="0" indent="0" algn="l" rtl="0">
              <a:spcBef>
                <a:spcPts val="0"/>
              </a:spcBef>
              <a:spcAft>
                <a:spcPts val="0"/>
              </a:spcAft>
              <a:buClr>
                <a:schemeClr val="dk1"/>
              </a:buClr>
              <a:buSzPts val="1100"/>
              <a:buFont typeface="Arial"/>
              <a:buNone/>
            </a:pPr>
            <a:r>
              <a:rPr lang="fr">
                <a:solidFill>
                  <a:schemeClr val="dk1"/>
                </a:solidFill>
              </a:rPr>
              <a:t>Attention en lien avec CD1, CD2, en apprentissage</a:t>
            </a:r>
            <a:endParaRPr>
              <a:solidFill>
                <a:schemeClr val="dk1"/>
              </a:solidFill>
            </a:endParaRPr>
          </a:p>
          <a:p>
            <a:pPr marL="0" lvl="0" indent="0" algn="l" rtl="0">
              <a:spcBef>
                <a:spcPts val="0"/>
              </a:spcBef>
              <a:spcAft>
                <a:spcPts val="0"/>
              </a:spcAft>
              <a:buClr>
                <a:schemeClr val="dk1"/>
              </a:buClr>
              <a:buSzPts val="1100"/>
              <a:buFont typeface="Arial"/>
              <a:buNone/>
            </a:pPr>
            <a:r>
              <a:rPr lang="fr">
                <a:solidFill>
                  <a:schemeClr val="dk1"/>
                </a:solidFill>
              </a:rPr>
              <a:t>C1 : situation non-familiaire provoquée par un aspect de </a:t>
            </a:r>
            <a:r>
              <a:rPr lang="fr" b="1">
                <a:solidFill>
                  <a:schemeClr val="dk1"/>
                </a:solidFill>
              </a:rPr>
              <a:t>nouveauté</a:t>
            </a:r>
            <a:r>
              <a:rPr lang="fr">
                <a:solidFill>
                  <a:schemeClr val="dk1"/>
                </a:solidFill>
              </a:rPr>
              <a:t>- ouverture - validation aller-retour, forme attendue de la solution, pas nécessairement de longues tâches où la lecture domine</a:t>
            </a:r>
            <a:endParaRPr>
              <a:solidFill>
                <a:schemeClr val="dk1"/>
              </a:solidFill>
            </a:endParaRPr>
          </a:p>
          <a:p>
            <a:pPr marL="0" lvl="0" indent="0" algn="l" rtl="0">
              <a:spcBef>
                <a:spcPts val="0"/>
              </a:spcBef>
              <a:spcAft>
                <a:spcPts val="0"/>
              </a:spcAft>
              <a:buClr>
                <a:schemeClr val="dk1"/>
              </a:buClr>
              <a:buSzPts val="1100"/>
              <a:buFont typeface="Arial"/>
              <a:buNone/>
            </a:pPr>
            <a:r>
              <a:rPr lang="fr">
                <a:solidFill>
                  <a:schemeClr val="dk1"/>
                </a:solidFill>
              </a:rPr>
              <a:t>C2 : proglème ouvert, concepts, démarche, arriver à une conclusion, justifier, comparer, convaincre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10b7b892d6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g110b7b892d6_0_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a:t>SR</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ed4a786e34_0_5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ged4a786e34_0_5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a:t>Sonya</a:t>
            </a:r>
            <a:endParaRPr/>
          </a:p>
          <a:p>
            <a:pPr marL="0" lvl="0" indent="0" algn="l" rtl="0">
              <a:spcBef>
                <a:spcPts val="0"/>
              </a:spcBef>
              <a:spcAft>
                <a:spcPts val="0"/>
              </a:spcAft>
              <a:buClr>
                <a:schemeClr val="dk1"/>
              </a:buClr>
              <a:buSzPts val="1100"/>
              <a:buFont typeface="Arial"/>
              <a:buNone/>
            </a:pPr>
            <a:r>
              <a:rPr lang="fr">
                <a:solidFill>
                  <a:schemeClr val="dk1"/>
                </a:solidFill>
              </a:rPr>
              <a:t>Lien pour le badge : </a:t>
            </a:r>
            <a:r>
              <a:rPr lang="fr" u="sng">
                <a:solidFill>
                  <a:srgbClr val="1155CC"/>
                </a:solidFill>
                <a:hlinkClick r:id="rId3">
                  <a:extLst>
                    <a:ext uri="{A12FA001-AC4F-418D-AE19-62706E023703}">
                      <ahyp:hlinkClr xmlns:ahyp="http://schemas.microsoft.com/office/drawing/2018/hyperlinkcolor" val="tx"/>
                    </a:ext>
                  </a:extLst>
                </a:hlinkClick>
              </a:rPr>
              <a:t>https://campus.recit.qc.ca/mod/page/view.php?id=13244</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e39b6468cb_4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ge39b6468cb_4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0eb418f171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g10eb418f171_0_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a:t>Site : </a:t>
            </a:r>
            <a:endParaRPr/>
          </a:p>
          <a:p>
            <a:pPr marL="0" lvl="0" indent="0" algn="l" rtl="0">
              <a:lnSpc>
                <a:spcPct val="100000"/>
              </a:lnSpc>
              <a:spcBef>
                <a:spcPts val="0"/>
              </a:spcBef>
              <a:spcAft>
                <a:spcPts val="0"/>
              </a:spcAft>
              <a:buSzPts val="1100"/>
              <a:buNone/>
            </a:pPr>
            <a:r>
              <a:rPr lang="fr"/>
              <a:t>Attention en lien avec CD1, CD2, en apprentissage</a:t>
            </a:r>
            <a:endParaRPr/>
          </a:p>
          <a:p>
            <a:pPr marL="0" lvl="0" indent="0" algn="l" rtl="0">
              <a:lnSpc>
                <a:spcPct val="100000"/>
              </a:lnSpc>
              <a:spcBef>
                <a:spcPts val="0"/>
              </a:spcBef>
              <a:spcAft>
                <a:spcPts val="0"/>
              </a:spcAft>
              <a:buSzPts val="1100"/>
              <a:buNone/>
            </a:pPr>
            <a:r>
              <a:rPr lang="fr"/>
              <a:t>C1 : situation non-familiaire provoquée par un aspect de nouveatué- ouverture - validation aller-retour, forme attendue de la solution, pas nécessairement de longues tâches où la lecture domine</a:t>
            </a:r>
            <a:endParaRPr/>
          </a:p>
          <a:p>
            <a:pPr marL="0" lvl="0" indent="0" algn="l" rtl="0">
              <a:lnSpc>
                <a:spcPct val="100000"/>
              </a:lnSpc>
              <a:spcBef>
                <a:spcPts val="0"/>
              </a:spcBef>
              <a:spcAft>
                <a:spcPts val="0"/>
              </a:spcAft>
              <a:buSzPts val="1100"/>
              <a:buNone/>
            </a:pPr>
            <a:r>
              <a:rPr lang="fr"/>
              <a:t>C2 :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f0abc94d3c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gf0abc94d3c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a:t>SR</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eb418f17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g10eb418f17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a:t>Sonya</a:t>
            </a:r>
            <a:endParaRPr/>
          </a:p>
          <a:p>
            <a:pPr marL="0" lvl="0" indent="0" algn="l" rtl="0">
              <a:lnSpc>
                <a:spcPct val="100000"/>
              </a:lnSpc>
              <a:spcBef>
                <a:spcPts val="0"/>
              </a:spcBef>
              <a:spcAft>
                <a:spcPts val="0"/>
              </a:spcAft>
              <a:buSzPts val="1100"/>
              <a:buNone/>
            </a:pPr>
            <a:r>
              <a:rPr lang="fr"/>
              <a:t>Se référer au site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10b7b892d6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g110b7b892d6_0_2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b="1"/>
              <a:t>SR </a:t>
            </a:r>
            <a:endParaRPr b="1"/>
          </a:p>
          <a:p>
            <a:pPr marL="0" lvl="0" indent="0" algn="l" rtl="0">
              <a:lnSpc>
                <a:spcPct val="100000"/>
              </a:lnSpc>
              <a:spcBef>
                <a:spcPts val="0"/>
              </a:spcBef>
              <a:spcAft>
                <a:spcPts val="0"/>
              </a:spcAft>
              <a:buSzPts val="1100"/>
              <a:buNone/>
            </a:pPr>
            <a:r>
              <a:rPr lang="fr"/>
              <a:t>Wooclap : </a:t>
            </a:r>
            <a:r>
              <a:rPr lang="fr" sz="1850" u="sng">
                <a:solidFill>
                  <a:schemeClr val="hlink"/>
                </a:solidFill>
                <a:latin typeface="Nunito"/>
                <a:ea typeface="Nunito"/>
                <a:cs typeface="Nunito"/>
                <a:sym typeface="Nunito"/>
                <a:hlinkClick r:id="rId3"/>
              </a:rPr>
              <a:t>https://app.wooclap.com/JFLGAY</a:t>
            </a:r>
            <a:endParaRPr sz="1850">
              <a:solidFill>
                <a:schemeClr val="dk1"/>
              </a:solidFill>
              <a:latin typeface="Nunito"/>
              <a:ea typeface="Nunito"/>
              <a:cs typeface="Nunito"/>
              <a:sym typeface="Nunito"/>
            </a:endParaRPr>
          </a:p>
          <a:p>
            <a:pPr marL="0" lvl="0" indent="0" algn="l" rtl="0">
              <a:lnSpc>
                <a:spcPct val="100000"/>
              </a:lnSpc>
              <a:spcBef>
                <a:spcPts val="0"/>
              </a:spcBef>
              <a:spcAft>
                <a:spcPts val="0"/>
              </a:spcAft>
              <a:buSzPts val="1100"/>
              <a:buNone/>
            </a:pPr>
            <a:r>
              <a:rPr lang="fr" sz="1850" u="sng">
                <a:solidFill>
                  <a:schemeClr val="hlink"/>
                </a:solidFill>
                <a:latin typeface="Nunito"/>
                <a:ea typeface="Nunito"/>
                <a:cs typeface="Nunito"/>
                <a:sym typeface="Nunito"/>
                <a:hlinkClick r:id="rId4"/>
              </a:rPr>
              <a:t>https://www.wooclap.com/PFXDNF</a:t>
            </a:r>
            <a:r>
              <a:rPr lang="fr" sz="1850">
                <a:solidFill>
                  <a:schemeClr val="dk1"/>
                </a:solidFill>
                <a:latin typeface="Nunito"/>
                <a:ea typeface="Nunito"/>
                <a:cs typeface="Nunito"/>
                <a:sym typeface="Nunito"/>
              </a:rPr>
              <a:t> </a:t>
            </a:r>
            <a:endParaRPr sz="1850">
              <a:solidFill>
                <a:schemeClr val="dk1"/>
              </a:solidFill>
              <a:latin typeface="Nunito"/>
              <a:ea typeface="Nunito"/>
              <a:cs typeface="Nunito"/>
              <a:sym typeface="Nunito"/>
            </a:endParaRPr>
          </a:p>
          <a:p>
            <a:pPr marL="0" lvl="0" indent="0" algn="l" rtl="0">
              <a:lnSpc>
                <a:spcPct val="100000"/>
              </a:lnSpc>
              <a:spcBef>
                <a:spcPts val="0"/>
              </a:spcBef>
              <a:spcAft>
                <a:spcPts val="0"/>
              </a:spcAft>
              <a:buSzPts val="1100"/>
              <a:buNone/>
            </a:pPr>
            <a:endParaRPr sz="1850">
              <a:solidFill>
                <a:schemeClr val="dk1"/>
              </a:solidFill>
              <a:latin typeface="Nunito"/>
              <a:ea typeface="Nunito"/>
              <a:cs typeface="Nunito"/>
              <a:sym typeface="Nunito"/>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fr"/>
              <a:t>Ne pas oublier de le lancer!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10b7b892d6_0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 name="Google Shape;81;g110b7b892d6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fr">
                <a:solidFill>
                  <a:schemeClr val="dk1"/>
                </a:solidFill>
              </a:rPr>
              <a:t>SF</a:t>
            </a:r>
            <a:endParaRPr/>
          </a:p>
          <a:p>
            <a:pPr marL="0" lvl="0" indent="0" algn="l" rtl="0">
              <a:lnSpc>
                <a:spcPct val="100000"/>
              </a:lnSpc>
              <a:spcBef>
                <a:spcPts val="0"/>
              </a:spcBef>
              <a:spcAft>
                <a:spcPts val="0"/>
              </a:spcAft>
              <a:buSzPts val="1100"/>
              <a:buNone/>
            </a:pPr>
            <a:r>
              <a:rPr lang="fr"/>
              <a:t>Lien de la tâche papier : </a:t>
            </a:r>
            <a:r>
              <a:rPr lang="fr" u="sng">
                <a:solidFill>
                  <a:schemeClr val="hlink"/>
                </a:solidFill>
                <a:hlinkClick r:id="rId3"/>
              </a:rPr>
              <a:t>https://docs.google.com/document/d/1s4EOph53r_pe4GmN11_POToupVtulfNU/edit?usp=sharing&amp;ouid=117789784863254704771&amp;rtpof=true&amp;sd=true</a:t>
            </a:r>
            <a:r>
              <a:rPr lang="fr"/>
              <a:t> </a:t>
            </a:r>
            <a:endParaRPr/>
          </a:p>
          <a:p>
            <a:pPr marL="0" lvl="0" indent="0" algn="l" rtl="0">
              <a:lnSpc>
                <a:spcPct val="100000"/>
              </a:lnSpc>
              <a:spcBef>
                <a:spcPts val="0"/>
              </a:spcBef>
              <a:spcAft>
                <a:spcPts val="0"/>
              </a:spcAft>
              <a:buSzPts val="1100"/>
              <a:buNone/>
            </a:pPr>
            <a:r>
              <a:rPr lang="fr"/>
              <a:t>Slides : </a:t>
            </a:r>
            <a:r>
              <a:rPr lang="fr" u="sng">
                <a:solidFill>
                  <a:schemeClr val="hlink"/>
                </a:solidFill>
                <a:hlinkClick r:id="rId4"/>
              </a:rPr>
              <a:t>https://docs.google.com/presentation/d/1eiBB4jwnKj5kKCPnD_jtaBtLGAP3O2FBUopU_qUXQZc/edit?usp=sharing</a:t>
            </a:r>
            <a:r>
              <a:rPr lang="fr"/>
              <a: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10b7b892d6_2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g110b7b892d6_2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r>
              <a:rPr lang="fr">
                <a:solidFill>
                  <a:schemeClr val="dk1"/>
                </a:solidFill>
              </a:rPr>
              <a:t>SF</a:t>
            </a:r>
            <a:endParaRPr>
              <a:solidFill>
                <a:schemeClr val="dk1"/>
              </a:solidFill>
            </a:endParaRPr>
          </a:p>
          <a:p>
            <a:pPr marL="0" lvl="0" indent="0" algn="l" rtl="0">
              <a:spcBef>
                <a:spcPts val="0"/>
              </a:spcBef>
              <a:spcAft>
                <a:spcPts val="0"/>
              </a:spcAft>
              <a:buClr>
                <a:schemeClr val="dk1"/>
              </a:buClr>
              <a:buSzPts val="1100"/>
              <a:buFont typeface="Arial"/>
              <a:buNone/>
            </a:pPr>
            <a:r>
              <a:rPr lang="fr" sz="2200">
                <a:solidFill>
                  <a:schemeClr val="dk1"/>
                </a:solidFill>
                <a:latin typeface="Caveat"/>
                <a:ea typeface="Caveat"/>
                <a:cs typeface="Caveat"/>
                <a:sym typeface="Caveat"/>
              </a:rPr>
              <a:t>1- Inscrire dans le clavardage votre essai 1. 2- Identifier une stratégie avant l’essai 2.</a:t>
            </a:r>
            <a:endParaRPr>
              <a:solidFill>
                <a:schemeClr val="dk1"/>
              </a:solidFill>
            </a:endParaRPr>
          </a:p>
          <a:p>
            <a:pPr marL="0" lvl="0" indent="0" algn="l" rtl="0">
              <a:spcBef>
                <a:spcPts val="0"/>
              </a:spcBef>
              <a:spcAft>
                <a:spcPts val="0"/>
              </a:spcAft>
              <a:buClr>
                <a:schemeClr val="dk1"/>
              </a:buClr>
              <a:buSzPts val="1100"/>
              <a:buFont typeface="Arial"/>
              <a:buNone/>
            </a:pPr>
            <a:r>
              <a:rPr lang="fr">
                <a:solidFill>
                  <a:schemeClr val="dk1"/>
                </a:solidFill>
              </a:rPr>
              <a:t>Lien de l’activité : </a:t>
            </a:r>
            <a:r>
              <a:rPr lang="fr" u="sng">
                <a:solidFill>
                  <a:schemeClr val="hlink"/>
                </a:solidFill>
                <a:hlinkClick r:id="rId3"/>
              </a:rPr>
              <a:t>https://docs.google.com/presentation/d/13CC-CdaUzmWLG-y8UCmvDJMEEy79176-pgPKEbmmUbA/edit?usp=sharing</a:t>
            </a:r>
            <a:r>
              <a:rPr lang="fr">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fr">
                <a:solidFill>
                  <a:schemeClr val="dk1"/>
                </a:solidFill>
              </a:rPr>
              <a:t>C1 : tâche ouverte, plusieurs réponses, réponse optimale</a:t>
            </a:r>
            <a:endParaRPr>
              <a:solidFill>
                <a:schemeClr val="dk1"/>
              </a:solidFill>
            </a:endParaRPr>
          </a:p>
          <a:p>
            <a:pPr marL="0" lvl="0" indent="0" algn="l" rtl="0">
              <a:spcBef>
                <a:spcPts val="0"/>
              </a:spcBef>
              <a:spcAft>
                <a:spcPts val="0"/>
              </a:spcAft>
              <a:buClr>
                <a:schemeClr val="dk1"/>
              </a:buClr>
              <a:buSzPts val="1100"/>
              <a:buFont typeface="Arial"/>
              <a:buNone/>
            </a:pPr>
            <a:r>
              <a:rPr lang="fr">
                <a:solidFill>
                  <a:schemeClr val="dk1"/>
                </a:solidFill>
              </a:rPr>
              <a:t>C2 : est-ce que ce nombre est la réponse optimale? est-il vrai que les nombres x et x sont des solutions à ce problème?</a:t>
            </a:r>
            <a:endParaRPr>
              <a:solidFill>
                <a:schemeClr val="dk1"/>
              </a:solidFill>
            </a:endParaRPr>
          </a:p>
          <a:p>
            <a:pPr marL="0" lvl="0" indent="0" algn="l" rtl="0">
              <a:spcBef>
                <a:spcPts val="0"/>
              </a:spcBef>
              <a:spcAft>
                <a:spcPts val="0"/>
              </a:spcAft>
              <a:buSzPts val="1100"/>
              <a:buNone/>
            </a:pPr>
            <a:r>
              <a:rPr lang="fr">
                <a:solidFill>
                  <a:schemeClr val="dk1"/>
                </a:solidFill>
              </a:rPr>
              <a:t>Cadre d’évaluation :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10b7b892d6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g110b7b892d6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a:t>SR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10b7b892d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g110b7b892d6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a:t>SR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e18289d280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e18289d280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r"/>
              <a:t>SF</a:t>
            </a:r>
            <a:endParaRPr/>
          </a:p>
          <a:p>
            <a:pPr marL="0" lvl="0" indent="0" algn="l" rtl="0">
              <a:lnSpc>
                <a:spcPct val="100000"/>
              </a:lnSpc>
              <a:spcBef>
                <a:spcPts val="0"/>
              </a:spcBef>
              <a:spcAft>
                <a:spcPts val="0"/>
              </a:spcAft>
              <a:buSzPts val="1100"/>
              <a:buNone/>
            </a:pPr>
            <a:r>
              <a:rPr lang="fr"/>
              <a:t>Site : vidéo temps 2:40 C1 - </a:t>
            </a:r>
            <a:endParaRPr/>
          </a:p>
          <a:p>
            <a:pPr marL="0" lvl="0" indent="0" algn="l" rtl="0">
              <a:lnSpc>
                <a:spcPct val="100000"/>
              </a:lnSpc>
              <a:spcBef>
                <a:spcPts val="0"/>
              </a:spcBef>
              <a:spcAft>
                <a:spcPts val="0"/>
              </a:spcAft>
              <a:buSzPts val="1100"/>
              <a:buNone/>
            </a:pPr>
            <a:r>
              <a:rPr lang="fr"/>
              <a:t>Attention en lien avec CD1, CD2, </a:t>
            </a:r>
            <a:r>
              <a:rPr lang="fr" b="1"/>
              <a:t>en apprentissage</a:t>
            </a:r>
            <a:r>
              <a:rPr lang="fr"/>
              <a:t> </a:t>
            </a:r>
            <a:endParaRPr/>
          </a:p>
          <a:p>
            <a:pPr marL="0" lvl="0" indent="0" algn="l" rtl="0">
              <a:lnSpc>
                <a:spcPct val="100000"/>
              </a:lnSpc>
              <a:spcBef>
                <a:spcPts val="0"/>
              </a:spcBef>
              <a:spcAft>
                <a:spcPts val="0"/>
              </a:spcAft>
              <a:buSzPts val="1100"/>
              <a:buNone/>
            </a:pPr>
            <a:r>
              <a:rPr lang="fr"/>
              <a:t>C1: Résoudre une situation-problème mathématique</a:t>
            </a:r>
            <a:endParaRPr/>
          </a:p>
          <a:p>
            <a:pPr marL="0" lvl="0" indent="0" algn="l" rtl="0">
              <a:lnSpc>
                <a:spcPct val="100000"/>
              </a:lnSpc>
              <a:spcBef>
                <a:spcPts val="0"/>
              </a:spcBef>
              <a:spcAft>
                <a:spcPts val="0"/>
              </a:spcAft>
              <a:buSzPts val="1100"/>
              <a:buNone/>
            </a:pPr>
            <a:r>
              <a:rPr lang="fr"/>
              <a:t>C2 : Raisonner à l’aide de concepts </a:t>
            </a:r>
            <a:endParaRPr/>
          </a:p>
          <a:p>
            <a:pPr marL="0" lvl="0" indent="0" algn="l" rtl="0">
              <a:lnSpc>
                <a:spcPct val="100000"/>
              </a:lnSpc>
              <a:spcBef>
                <a:spcPts val="0"/>
              </a:spcBef>
              <a:spcAft>
                <a:spcPts val="0"/>
              </a:spcAft>
              <a:buSzPts val="1100"/>
              <a:buNone/>
            </a:pPr>
            <a:r>
              <a:rPr lang="fr"/>
              <a:t>C3 : Communiquer à l’aide du langage mathématique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png"/><Relationship Id="rId7" Type="http://schemas.openxmlformats.org/officeDocument/2006/relationships/hyperlink" Target="https://creativecommons.org/licenses/by-nc-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monurl.ca/mst8fev22" TargetMode="External"/><Relationship Id="rId10" Type="http://schemas.openxmlformats.org/officeDocument/2006/relationships/hyperlink" Target="http://creativecommons.org/licenses/by-nc-sa/4.0/" TargetMode="External"/><Relationship Id="rId4" Type="http://schemas.openxmlformats.org/officeDocument/2006/relationships/hyperlink" Target="http://evaluerautrementenmath.recitmst.qc.ca/" TargetMode="External"/><Relationship Id="rId9" Type="http://schemas.openxmlformats.org/officeDocument/2006/relationships/hyperlink" Target="mailto:equipe@recitmst.qc.ca"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SPE4eWdLJlI&amp;t=5s" TargetMode="External"/><Relationship Id="rId3" Type="http://schemas.openxmlformats.org/officeDocument/2006/relationships/image" Target="../media/image1.png"/><Relationship Id="rId7" Type="http://schemas.openxmlformats.org/officeDocument/2006/relationships/hyperlink" Target="http://www.education.gouv.qc.ca/fileadmin/site_web/documents/education/jeunes/pfeq/CE_PFEQ_mathematique-primaire_2011.pdf"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sites.google.com/csbe.qc.ca/evaluerautrementenmath/planification-des-apprentissages-et-de-l%C3%A9valuation/triangulation" TargetMode="External"/><Relationship Id="rId5" Type="http://schemas.openxmlformats.org/officeDocument/2006/relationships/hyperlink" Target="https://sites.google.com/csbe.qc.ca/evaluerautrementenmath/types-de-probl%C3%A8mes/causeries-math%C3%A9matiques" TargetMode="External"/><Relationship Id="rId4" Type="http://schemas.openxmlformats.org/officeDocument/2006/relationships/hyperlink" Target="https://sites.google.com/csbe.qc.ca/evaluerautrementenmath/engagement-et-participation-des-%C3%A9l%C3%A8v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sites.google.com/csbe.qc.ca/evaluerautrementenmath/badges-du-campus-r%C3%A9cit?authuser=0" TargetMode="External"/><Relationship Id="rId5" Type="http://schemas.openxmlformats.org/officeDocument/2006/relationships/image" Target="../media/image17.png"/><Relationship Id="rId4" Type="http://schemas.openxmlformats.org/officeDocument/2006/relationships/hyperlink" Target="https://campus.recit.qc.ca/login/index.php"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facebook.com/RECITMST2020/" TargetMode="External"/><Relationship Id="rId3" Type="http://schemas.openxmlformats.org/officeDocument/2006/relationships/image" Target="../media/image1.png"/><Relationship Id="rId7" Type="http://schemas.openxmlformats.org/officeDocument/2006/relationships/hyperlink" Target="mailto:equipe@recitmst.qc.ca"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10" Type="http://schemas.openxmlformats.org/officeDocument/2006/relationships/hyperlink" Target="https://www.youtube.com/channel/UC7IcadI_rZFwso9N81PYqFg" TargetMode="External"/><Relationship Id="rId4" Type="http://schemas.openxmlformats.org/officeDocument/2006/relationships/hyperlink" Target="http://creativecommons.org/licenses/by-nc-sa/4.0/" TargetMode="External"/><Relationship Id="rId9" Type="http://schemas.openxmlformats.org/officeDocument/2006/relationships/hyperlink" Target="https://twitter.com/recitms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hyperlink" Target="http://www.youtube.com/watch?v=bJUCH6zzZKw" TargetMode="External"/><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sites.google.com/csbe.qc.ca/evaluerautrementenmath/types-de-probl%C3%A8mes/menu-math?authuser=0" TargetMode="External"/><Relationship Id="rId5" Type="http://schemas.openxmlformats.org/officeDocument/2006/relationships/hyperlink" Target="https://docs.google.com/presentation/d/1eiBB4jwnKj5kKCPnD_jtaBtLGAP3O2FBUopU_qUXQZc/edit?usp=sharing" TargetMode="External"/><Relationship Id="rId4" Type="http://schemas.openxmlformats.org/officeDocument/2006/relationships/hyperlink" Target="https://docs.google.com/document/d/1s4EOph53r_pe4GmN11_POToupVtulfNU/edit?usp=sharing&amp;ouid=117789784863254704771&amp;rtpof=true&amp;sd=true" TargetMode="External"/><Relationship Id="rId9" Type="http://schemas.openxmlformats.org/officeDocument/2006/relationships/image" Target="../media/image7.jpg"/></Relationships>
</file>

<file path=ppt/slides/_rels/slide6.xml.rels><?xml version="1.0" encoding="UTF-8" standalone="yes"?>
<Relationships xmlns="http://schemas.openxmlformats.org/package/2006/relationships"><Relationship Id="rId8" Type="http://schemas.openxmlformats.org/officeDocument/2006/relationships/hyperlink" Target="https://docs.google.com/document/d/1n4NwyqsZr-9nOxVNxByqrWsu7LvjIsWQNagqFn1vT0o/edit?usp=sharing" TargetMode="External"/><Relationship Id="rId13" Type="http://schemas.openxmlformats.org/officeDocument/2006/relationships/image" Target="../media/image9.jpg"/><Relationship Id="rId3" Type="http://schemas.openxmlformats.org/officeDocument/2006/relationships/image" Target="../media/image1.png"/><Relationship Id="rId7" Type="http://schemas.openxmlformats.org/officeDocument/2006/relationships/hyperlink" Target="https://www.geogebra.org/m/s6ux8ktn#material/renv9v9x" TargetMode="External"/><Relationship Id="rId12" Type="http://schemas.openxmlformats.org/officeDocument/2006/relationships/hyperlink" Target="http://www.youtube.com/watch?v=6PjaJL7HWFs"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drive.google.com/drive/folders/171DyASmMHeyj-o-aq4ghLJ5L_PRz-jqh?usp=sharing" TargetMode="External"/><Relationship Id="rId11" Type="http://schemas.openxmlformats.org/officeDocument/2006/relationships/image" Target="../media/image8.png"/><Relationship Id="rId5" Type="http://schemas.openxmlformats.org/officeDocument/2006/relationships/hyperlink" Target="https://docs.google.com/presentation/d/1RCPOa9q0oLr_ktgKnmriyV1iVQoRz44c/edit#slide=id.p31" TargetMode="External"/><Relationship Id="rId10" Type="http://schemas.openxmlformats.org/officeDocument/2006/relationships/hyperlink" Target="https://sites.google.com/csbe.qc.ca/evaluerautrementenmath/types-de-probl%C3%A8mes/open-middle?authuser=0" TargetMode="External"/><Relationship Id="rId4" Type="http://schemas.openxmlformats.org/officeDocument/2006/relationships/hyperlink" Target="https://docs.google.com/presentation/d/13CC-CdaUzmWLG-y8UCmvDJMEEy79176-pgPKEbmmUbA/edit?usp=sharing" TargetMode="External"/><Relationship Id="rId9" Type="http://schemas.openxmlformats.org/officeDocument/2006/relationships/hyperlink" Target="https://teacher.desmos.com/collection/6155cdbdb33d5e0a76292417?lang=fr"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sites.google.com/csbe.qc.ca/evaluerautrementenmath/accueil/math-en-3-temps?authuser=0" TargetMode="External"/><Relationship Id="rId3" Type="http://schemas.openxmlformats.org/officeDocument/2006/relationships/image" Target="../media/image1.png"/><Relationship Id="rId7" Type="http://schemas.openxmlformats.org/officeDocument/2006/relationships/hyperlink" Target="http://threeacts.mrmeyer.com/sugarpacket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forms.office.com/Pages/ShareFormPage.aspx?id=9yi8JZEdBEmdSYFdw05OxnmsVnWHXrtDlg3_v99fG3xUNklZRjVUNzhUMjlEUVU3TFpUMzNPOTNDUC4u&amp;sharetoken=IZU0zOM0Hq4d2uWJmJPY" TargetMode="External"/><Relationship Id="rId11" Type="http://schemas.openxmlformats.org/officeDocument/2006/relationships/image" Target="../media/image11.png"/><Relationship Id="rId5" Type="http://schemas.openxmlformats.org/officeDocument/2006/relationships/hyperlink" Target="https://student.desmos.com/join/epuxws?lang=fr" TargetMode="External"/><Relationship Id="rId10" Type="http://schemas.openxmlformats.org/officeDocument/2006/relationships/image" Target="../media/image10.jpg"/><Relationship Id="rId4" Type="http://schemas.openxmlformats.org/officeDocument/2006/relationships/hyperlink" Target="https://teacher.desmos.com/activitybuilder/custom/61e819552b3ebd0a189c4874?lang=fr" TargetMode="External"/><Relationship Id="rId9" Type="http://schemas.openxmlformats.org/officeDocument/2006/relationships/hyperlink" Target="http://www.youtube.com/watch?v=KlEnKoqcKE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sites.google.com/d/1pL-_Tp7-Z6tG3OEvUI5q_152bVSns4jt/p/1_IxlAGWENUCNxcpmQR4LyWTYyjQQdQR1/edit" TargetMode="External"/><Relationship Id="rId5" Type="http://schemas.openxmlformats.org/officeDocument/2006/relationships/image" Target="../media/image12.jpg"/><Relationship Id="rId4" Type="http://schemas.openxmlformats.org/officeDocument/2006/relationships/hyperlink" Target="http://www.youtube.com/watch?v=DqJ5GSw1WyU"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sites.google.com/csbe.qc.ca/evaluerautrementenmath" TargetMode="External"/><Relationship Id="rId5" Type="http://schemas.openxmlformats.org/officeDocument/2006/relationships/hyperlink" Target="https://view.genial.ly/5f7b56f1f498680d8b326208/horizontal-infographic-review-planifier-et-evaluer-en-mathematique-au-secondaire" TargetMode="Externa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1067575"/>
            <a:ext cx="8520600" cy="20259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01960"/>
              <a:buNone/>
            </a:pPr>
            <a:r>
              <a:rPr lang="fr" sz="5100" b="1">
                <a:solidFill>
                  <a:schemeClr val="lt1"/>
                </a:solidFill>
                <a:latin typeface="Caveat"/>
                <a:ea typeface="Caveat"/>
                <a:cs typeface="Caveat"/>
                <a:sym typeface="Caveat"/>
              </a:rPr>
              <a:t>Apprendre et évaluer autrement </a:t>
            </a:r>
            <a:endParaRPr sz="5100" b="1">
              <a:solidFill>
                <a:schemeClr val="lt1"/>
              </a:solidFill>
              <a:latin typeface="Caveat"/>
              <a:ea typeface="Caveat"/>
              <a:cs typeface="Caveat"/>
              <a:sym typeface="Caveat"/>
            </a:endParaRPr>
          </a:p>
          <a:p>
            <a:pPr marL="0" lvl="0" indent="0" algn="ctr" rtl="0">
              <a:lnSpc>
                <a:spcPct val="100000"/>
              </a:lnSpc>
              <a:spcBef>
                <a:spcPts val="0"/>
              </a:spcBef>
              <a:spcAft>
                <a:spcPts val="0"/>
              </a:spcAft>
              <a:buSzPct val="101960"/>
              <a:buNone/>
            </a:pPr>
            <a:r>
              <a:rPr lang="fr" sz="5100" b="1">
                <a:solidFill>
                  <a:schemeClr val="lt1"/>
                </a:solidFill>
                <a:latin typeface="Caveat"/>
                <a:ea typeface="Caveat"/>
                <a:cs typeface="Caveat"/>
                <a:sym typeface="Caveat"/>
              </a:rPr>
              <a:t>en mathématique</a:t>
            </a:r>
            <a:endParaRPr sz="5100" b="1">
              <a:solidFill>
                <a:schemeClr val="lt1"/>
              </a:solidFill>
              <a:latin typeface="Caveat"/>
              <a:ea typeface="Caveat"/>
              <a:cs typeface="Caveat"/>
              <a:sym typeface="Caveat"/>
            </a:endParaRPr>
          </a:p>
          <a:p>
            <a:pPr marL="0" lvl="0" indent="0" algn="ctr" rtl="0">
              <a:lnSpc>
                <a:spcPct val="100000"/>
              </a:lnSpc>
              <a:spcBef>
                <a:spcPts val="0"/>
              </a:spcBef>
              <a:spcAft>
                <a:spcPts val="0"/>
              </a:spcAft>
              <a:buSzPct val="101960"/>
              <a:buNone/>
            </a:pPr>
            <a:r>
              <a:rPr lang="fr" sz="5100">
                <a:solidFill>
                  <a:schemeClr val="lt1"/>
                </a:solidFill>
                <a:latin typeface="Caveat"/>
                <a:ea typeface="Caveat"/>
                <a:cs typeface="Caveat"/>
                <a:sym typeface="Caveat"/>
              </a:rPr>
              <a:t>Site :</a:t>
            </a:r>
            <a:r>
              <a:rPr lang="fr" sz="5100" b="1">
                <a:solidFill>
                  <a:schemeClr val="lt1"/>
                </a:solidFill>
                <a:latin typeface="Caveat"/>
                <a:ea typeface="Caveat"/>
                <a:cs typeface="Caveat"/>
                <a:sym typeface="Caveat"/>
              </a:rPr>
              <a:t> </a:t>
            </a:r>
            <a:r>
              <a:rPr lang="fr" sz="5100" u="sng">
                <a:solidFill>
                  <a:schemeClr val="accent4"/>
                </a:solidFill>
                <a:latin typeface="Caveat"/>
                <a:ea typeface="Caveat"/>
                <a:cs typeface="Caveat"/>
                <a:sym typeface="Caveat"/>
                <a:hlinkClick r:id="rId4">
                  <a:extLst>
                    <a:ext uri="{A12FA001-AC4F-418D-AE19-62706E023703}">
                      <ahyp:hlinkClr xmlns:ahyp="http://schemas.microsoft.com/office/drawing/2018/hyperlinkcolor" val="tx"/>
                    </a:ext>
                  </a:extLst>
                </a:hlinkClick>
              </a:rPr>
              <a:t>eam.recitmst.qc.ca</a:t>
            </a:r>
            <a:endParaRPr sz="5100" b="1">
              <a:solidFill>
                <a:schemeClr val="lt1"/>
              </a:solidFill>
              <a:latin typeface="Caveat"/>
              <a:ea typeface="Caveat"/>
              <a:cs typeface="Caveat"/>
              <a:sym typeface="Caveat"/>
            </a:endParaRPr>
          </a:p>
          <a:p>
            <a:pPr marL="0" lvl="0" indent="0" algn="ctr" rtl="0">
              <a:lnSpc>
                <a:spcPct val="100000"/>
              </a:lnSpc>
              <a:spcBef>
                <a:spcPts val="0"/>
              </a:spcBef>
              <a:spcAft>
                <a:spcPts val="0"/>
              </a:spcAft>
              <a:buSzPct val="101960"/>
              <a:buNone/>
            </a:pPr>
            <a:r>
              <a:rPr lang="fr" sz="5100">
                <a:solidFill>
                  <a:schemeClr val="lt1"/>
                </a:solidFill>
                <a:latin typeface="Caveat"/>
                <a:ea typeface="Caveat"/>
                <a:cs typeface="Caveat"/>
                <a:sym typeface="Caveat"/>
              </a:rPr>
              <a:t>Présentation : </a:t>
            </a:r>
            <a:r>
              <a:rPr lang="fr" sz="5100" u="sng">
                <a:solidFill>
                  <a:schemeClr val="accent4"/>
                </a:solidFill>
                <a:latin typeface="Caveat"/>
                <a:ea typeface="Caveat"/>
                <a:cs typeface="Caveat"/>
                <a:sym typeface="Caveat"/>
                <a:hlinkClick r:id="rId5">
                  <a:extLst>
                    <a:ext uri="{A12FA001-AC4F-418D-AE19-62706E023703}">
                      <ahyp:hlinkClr xmlns:ahyp="http://schemas.microsoft.com/office/drawing/2018/hyperlinkcolor" val="tx"/>
                    </a:ext>
                  </a:extLst>
                </a:hlinkClick>
              </a:rPr>
              <a:t>monurl.ca/mst8fev22</a:t>
            </a:r>
            <a:r>
              <a:rPr lang="fr" sz="4000">
                <a:solidFill>
                  <a:srgbClr val="FFAB40"/>
                </a:solidFill>
                <a:highlight>
                  <a:schemeClr val="accent6"/>
                </a:highlight>
                <a:latin typeface="Viga"/>
                <a:ea typeface="Viga"/>
                <a:cs typeface="Viga"/>
                <a:sym typeface="Viga"/>
              </a:rPr>
              <a:t> </a:t>
            </a:r>
            <a:endParaRPr sz="4000">
              <a:solidFill>
                <a:srgbClr val="FFAB40"/>
              </a:solidFill>
              <a:highlight>
                <a:schemeClr val="accent6"/>
              </a:highlight>
              <a:latin typeface="Viga"/>
              <a:ea typeface="Viga"/>
              <a:cs typeface="Viga"/>
              <a:sym typeface="Viga"/>
            </a:endParaRPr>
          </a:p>
        </p:txBody>
      </p:sp>
      <p:sp>
        <p:nvSpPr>
          <p:cNvPr id="55" name="Google Shape;55;p13"/>
          <p:cNvSpPr txBox="1">
            <a:spLocks noGrp="1"/>
          </p:cNvSpPr>
          <p:nvPr>
            <p:ph type="subTitle" idx="1"/>
          </p:nvPr>
        </p:nvSpPr>
        <p:spPr>
          <a:xfrm>
            <a:off x="775575" y="3466925"/>
            <a:ext cx="7845300" cy="1142400"/>
          </a:xfrm>
          <a:prstGeom prst="rect">
            <a:avLst/>
          </a:prstGeom>
          <a:noFill/>
          <a:ln>
            <a:noFill/>
          </a:ln>
        </p:spPr>
        <p:txBody>
          <a:bodyPr spcFirstLastPara="1" wrap="square" lIns="91425" tIns="91425" rIns="91425" bIns="91425" anchor="t" anchorCtr="0">
            <a:normAutofit lnSpcReduction="10000"/>
          </a:bodyPr>
          <a:lstStyle/>
          <a:p>
            <a:pPr marL="0" lvl="0" indent="0" algn="ctr" rtl="0">
              <a:lnSpc>
                <a:spcPct val="100000"/>
              </a:lnSpc>
              <a:spcBef>
                <a:spcPts val="0"/>
              </a:spcBef>
              <a:spcAft>
                <a:spcPts val="0"/>
              </a:spcAft>
              <a:buSzPts val="2800"/>
              <a:buNone/>
            </a:pPr>
            <a:r>
              <a:rPr lang="fr" sz="3332">
                <a:solidFill>
                  <a:schemeClr val="lt1"/>
                </a:solidFill>
                <a:latin typeface="Caveat"/>
                <a:ea typeface="Caveat"/>
                <a:cs typeface="Caveat"/>
                <a:sym typeface="Caveat"/>
              </a:rPr>
              <a:t>Sonya Fiset et Stéphanie Rioux</a:t>
            </a:r>
            <a:endParaRPr sz="3332">
              <a:solidFill>
                <a:schemeClr val="lt1"/>
              </a:solidFill>
              <a:latin typeface="Caveat"/>
              <a:ea typeface="Caveat"/>
              <a:cs typeface="Caveat"/>
              <a:sym typeface="Caveat"/>
            </a:endParaRPr>
          </a:p>
          <a:p>
            <a:pPr marL="0" lvl="0" indent="0" algn="ctr" rtl="0">
              <a:lnSpc>
                <a:spcPct val="100000"/>
              </a:lnSpc>
              <a:spcBef>
                <a:spcPts val="0"/>
              </a:spcBef>
              <a:spcAft>
                <a:spcPts val="0"/>
              </a:spcAft>
              <a:buSzPts val="2800"/>
              <a:buNone/>
            </a:pPr>
            <a:r>
              <a:rPr lang="fr" sz="3332">
                <a:solidFill>
                  <a:schemeClr val="lt1"/>
                </a:solidFill>
                <a:latin typeface="Caveat"/>
                <a:ea typeface="Caveat"/>
                <a:cs typeface="Caveat"/>
                <a:sym typeface="Caveat"/>
              </a:rPr>
              <a:t>RÉCIT MST</a:t>
            </a:r>
            <a:endParaRPr sz="3332">
              <a:solidFill>
                <a:schemeClr val="lt1"/>
              </a:solidFill>
              <a:latin typeface="Caveat"/>
              <a:ea typeface="Caveat"/>
              <a:cs typeface="Caveat"/>
              <a:sym typeface="Caveat"/>
            </a:endParaRPr>
          </a:p>
        </p:txBody>
      </p:sp>
      <p:pic>
        <p:nvPicPr>
          <p:cNvPr id="56" name="Google Shape;56;p13"/>
          <p:cNvPicPr preferRelativeResize="0"/>
          <p:nvPr/>
        </p:nvPicPr>
        <p:blipFill>
          <a:blip r:embed="rId6">
            <a:alphaModFix/>
          </a:blip>
          <a:stretch>
            <a:fillRect/>
          </a:stretch>
        </p:blipFill>
        <p:spPr>
          <a:xfrm>
            <a:off x="8051748" y="4120869"/>
            <a:ext cx="918875" cy="887582"/>
          </a:xfrm>
          <a:prstGeom prst="rect">
            <a:avLst/>
          </a:prstGeom>
          <a:noFill/>
          <a:ln>
            <a:noFill/>
          </a:ln>
        </p:spPr>
      </p:pic>
      <p:pic>
        <p:nvPicPr>
          <p:cNvPr id="57" name="Google Shape;57;p13">
            <a:hlinkClick r:id="rId7"/>
          </p:cNvPr>
          <p:cNvPicPr preferRelativeResize="0"/>
          <p:nvPr/>
        </p:nvPicPr>
        <p:blipFill>
          <a:blip r:embed="rId8">
            <a:alphaModFix/>
          </a:blip>
          <a:stretch>
            <a:fillRect/>
          </a:stretch>
        </p:blipFill>
        <p:spPr>
          <a:xfrm>
            <a:off x="158771" y="4732383"/>
            <a:ext cx="918875" cy="321513"/>
          </a:xfrm>
          <a:prstGeom prst="rect">
            <a:avLst/>
          </a:prstGeom>
          <a:noFill/>
          <a:ln>
            <a:noFill/>
          </a:ln>
        </p:spPr>
      </p:pic>
      <p:sp>
        <p:nvSpPr>
          <p:cNvPr id="58" name="Google Shape;58;p13"/>
          <p:cNvSpPr txBox="1"/>
          <p:nvPr/>
        </p:nvSpPr>
        <p:spPr>
          <a:xfrm>
            <a:off x="1316450" y="4846425"/>
            <a:ext cx="7521600" cy="2955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Clr>
                <a:schemeClr val="dk1"/>
              </a:buClr>
              <a:buSzPts val="1100"/>
              <a:buFont typeface="Arial"/>
              <a:buNone/>
            </a:pPr>
            <a:r>
              <a:rPr lang="fr" sz="900">
                <a:solidFill>
                  <a:schemeClr val="lt1"/>
                </a:solidFill>
                <a:latin typeface="Ubuntu"/>
                <a:ea typeface="Ubuntu"/>
                <a:cs typeface="Ubuntu"/>
                <a:sym typeface="Ubuntu"/>
              </a:rPr>
              <a:t>Cette présentation est réalisée en collaboration avec le </a:t>
            </a:r>
            <a:r>
              <a:rPr lang="fr" sz="900" u="sng">
                <a:solidFill>
                  <a:schemeClr val="accent4"/>
                </a:solidFill>
                <a:latin typeface="Ubuntu"/>
                <a:ea typeface="Ubuntu"/>
                <a:cs typeface="Ubuntu"/>
                <a:sym typeface="Ubuntu"/>
                <a:hlinkClick r:id="rId9">
                  <a:extLst>
                    <a:ext uri="{A12FA001-AC4F-418D-AE19-62706E023703}">
                      <ahyp:hlinkClr xmlns:ahyp="http://schemas.microsoft.com/office/drawing/2018/hyperlinkcolor" val="tx"/>
                    </a:ext>
                  </a:extLst>
                </a:hlinkClick>
              </a:rPr>
              <a:t>RÉCIT MST</a:t>
            </a:r>
            <a:r>
              <a:rPr lang="fr" sz="900" u="sng">
                <a:solidFill>
                  <a:schemeClr val="accent5"/>
                </a:solidFill>
                <a:latin typeface="Ubuntu"/>
                <a:ea typeface="Ubuntu"/>
                <a:cs typeface="Ubuntu"/>
                <a:sym typeface="Ubuntu"/>
                <a:hlinkClick r:id="rId9">
                  <a:extLst>
                    <a:ext uri="{A12FA001-AC4F-418D-AE19-62706E023703}">
                      <ahyp:hlinkClr xmlns:ahyp="http://schemas.microsoft.com/office/drawing/2018/hyperlinkcolor" val="tx"/>
                    </a:ext>
                  </a:extLst>
                </a:hlinkClick>
              </a:rPr>
              <a:t> </a:t>
            </a:r>
            <a:r>
              <a:rPr lang="fr" sz="900">
                <a:solidFill>
                  <a:schemeClr val="lt1"/>
                </a:solidFill>
                <a:latin typeface="Ubuntu"/>
                <a:ea typeface="Ubuntu"/>
                <a:cs typeface="Ubuntu"/>
                <a:sym typeface="Ubuntu"/>
              </a:rPr>
              <a:t>est mise à disposition, sauf exception, selon les termes de la </a:t>
            </a:r>
            <a:r>
              <a:rPr lang="fr" sz="900" u="sng">
                <a:solidFill>
                  <a:schemeClr val="lt1"/>
                </a:solidFill>
                <a:latin typeface="Ubuntu"/>
                <a:ea typeface="Ubuntu"/>
                <a:cs typeface="Ubuntu"/>
                <a:sym typeface="Ubuntu"/>
                <a:hlinkClick r:id="rId10">
                  <a:extLst>
                    <a:ext uri="{A12FA001-AC4F-418D-AE19-62706E023703}">
                      <ahyp:hlinkClr xmlns:ahyp="http://schemas.microsoft.com/office/drawing/2018/hyperlinkcolor" val="tx"/>
                    </a:ext>
                  </a:extLst>
                </a:hlinkClick>
              </a:rPr>
              <a:t>Licence CC</a:t>
            </a:r>
            <a:r>
              <a:rPr lang="fr" sz="900">
                <a:solidFill>
                  <a:schemeClr val="lt1"/>
                </a:solidFill>
                <a:latin typeface="Ubuntu"/>
                <a:ea typeface="Ubuntu"/>
                <a:cs typeface="Ubuntu"/>
                <a:sym typeface="Ubuntu"/>
              </a:rPr>
              <a:t>.</a:t>
            </a:r>
            <a:endParaRPr/>
          </a:p>
        </p:txBody>
      </p:sp>
      <p:pic>
        <p:nvPicPr>
          <p:cNvPr id="59" name="Google Shape;59;p13">
            <a:hlinkClick r:id="rId7"/>
          </p:cNvPr>
          <p:cNvPicPr preferRelativeResize="0"/>
          <p:nvPr/>
        </p:nvPicPr>
        <p:blipFill>
          <a:blip r:embed="rId8">
            <a:alphaModFix/>
          </a:blip>
          <a:stretch>
            <a:fillRect/>
          </a:stretch>
        </p:blipFill>
        <p:spPr>
          <a:xfrm>
            <a:off x="120872" y="4628922"/>
            <a:ext cx="1106300" cy="387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0"/>
        <p:cNvGrpSpPr/>
        <p:nvPr/>
      </p:nvGrpSpPr>
      <p:grpSpPr>
        <a:xfrm>
          <a:off x="0" y="0"/>
          <a:ext cx="0" cy="0"/>
          <a:chOff x="0" y="0"/>
          <a:chExt cx="0" cy="0"/>
        </a:xfrm>
      </p:grpSpPr>
      <p:sp>
        <p:nvSpPr>
          <p:cNvPr id="121" name="Google Shape;121;p22"/>
          <p:cNvSpPr txBox="1">
            <a:spLocks noGrp="1"/>
          </p:cNvSpPr>
          <p:nvPr>
            <p:ph type="ctrTitle"/>
          </p:nvPr>
        </p:nvSpPr>
        <p:spPr>
          <a:xfrm>
            <a:off x="311700" y="330950"/>
            <a:ext cx="8520600" cy="6171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fr">
                <a:solidFill>
                  <a:schemeClr val="lt1"/>
                </a:solidFill>
                <a:latin typeface="Caveat"/>
                <a:ea typeface="Caveat"/>
                <a:cs typeface="Caveat"/>
                <a:sym typeface="Caveat"/>
              </a:rPr>
              <a:t>Quelle compétence peut-on évaluer?</a:t>
            </a:r>
            <a:endParaRPr>
              <a:solidFill>
                <a:schemeClr val="lt1"/>
              </a:solidFill>
              <a:latin typeface="Caveat"/>
              <a:ea typeface="Caveat"/>
              <a:cs typeface="Caveat"/>
              <a:sym typeface="Caveat"/>
            </a:endParaRPr>
          </a:p>
        </p:txBody>
      </p:sp>
      <p:sp>
        <p:nvSpPr>
          <p:cNvPr id="122" name="Google Shape;122;p22"/>
          <p:cNvSpPr txBox="1"/>
          <p:nvPr/>
        </p:nvSpPr>
        <p:spPr>
          <a:xfrm>
            <a:off x="381775" y="1027000"/>
            <a:ext cx="8316600" cy="677100"/>
          </a:xfrm>
          <a:prstGeom prst="rect">
            <a:avLst/>
          </a:prstGeom>
          <a:noFill/>
          <a:ln>
            <a:noFill/>
          </a:ln>
        </p:spPr>
        <p:txBody>
          <a:bodyPr spcFirstLastPara="1" wrap="square" lIns="91425" tIns="91425" rIns="91425" bIns="91425" anchor="b" anchorCtr="0">
            <a:spAutoFit/>
          </a:bodyPr>
          <a:lstStyle/>
          <a:p>
            <a:pPr marL="0" lvl="0" indent="457200" algn="l" rtl="0">
              <a:spcBef>
                <a:spcPts val="0"/>
              </a:spcBef>
              <a:spcAft>
                <a:spcPts val="0"/>
              </a:spcAft>
              <a:buNone/>
            </a:pPr>
            <a:r>
              <a:rPr lang="fr" sz="1600">
                <a:solidFill>
                  <a:schemeClr val="lt1"/>
                </a:solidFill>
                <a:latin typeface="Ubuntu"/>
                <a:ea typeface="Ubuntu"/>
                <a:cs typeface="Ubuntu"/>
                <a:sym typeface="Ubuntu"/>
              </a:rPr>
              <a:t>Comp 1 - Résoudre 								Comp 2 - Raisonner 			</a:t>
            </a:r>
            <a:endParaRPr sz="1600">
              <a:solidFill>
                <a:schemeClr val="lt1"/>
              </a:solidFill>
              <a:latin typeface="Ubuntu"/>
              <a:ea typeface="Ubuntu"/>
              <a:cs typeface="Ubuntu"/>
              <a:sym typeface="Ubuntu"/>
            </a:endParaRPr>
          </a:p>
        </p:txBody>
      </p:sp>
      <p:pic>
        <p:nvPicPr>
          <p:cNvPr id="123" name="Google Shape;123;p22"/>
          <p:cNvPicPr preferRelativeResize="0"/>
          <p:nvPr/>
        </p:nvPicPr>
        <p:blipFill>
          <a:blip r:embed="rId4">
            <a:alphaModFix/>
          </a:blip>
          <a:stretch>
            <a:fillRect/>
          </a:stretch>
        </p:blipFill>
        <p:spPr>
          <a:xfrm>
            <a:off x="152400" y="1442220"/>
            <a:ext cx="4329725" cy="2258980"/>
          </a:xfrm>
          <a:prstGeom prst="rect">
            <a:avLst/>
          </a:prstGeom>
          <a:noFill/>
          <a:ln>
            <a:noFill/>
          </a:ln>
        </p:spPr>
      </p:pic>
      <p:pic>
        <p:nvPicPr>
          <p:cNvPr id="124" name="Google Shape;124;p22"/>
          <p:cNvPicPr preferRelativeResize="0"/>
          <p:nvPr/>
        </p:nvPicPr>
        <p:blipFill>
          <a:blip r:embed="rId5">
            <a:alphaModFix/>
          </a:blip>
          <a:stretch>
            <a:fillRect/>
          </a:stretch>
        </p:blipFill>
        <p:spPr>
          <a:xfrm>
            <a:off x="4699675" y="1442225"/>
            <a:ext cx="4329725" cy="1357286"/>
          </a:xfrm>
          <a:prstGeom prst="rect">
            <a:avLst/>
          </a:prstGeom>
          <a:noFill/>
          <a:ln>
            <a:noFill/>
          </a:ln>
        </p:spPr>
      </p:pic>
      <p:pic>
        <p:nvPicPr>
          <p:cNvPr id="125" name="Google Shape;125;p22"/>
          <p:cNvPicPr preferRelativeResize="0"/>
          <p:nvPr/>
        </p:nvPicPr>
        <p:blipFill>
          <a:blip r:embed="rId6">
            <a:alphaModFix/>
          </a:blip>
          <a:stretch>
            <a:fillRect/>
          </a:stretch>
        </p:blipFill>
        <p:spPr>
          <a:xfrm>
            <a:off x="4699675" y="3855725"/>
            <a:ext cx="4329725" cy="1179616"/>
          </a:xfrm>
          <a:prstGeom prst="rect">
            <a:avLst/>
          </a:prstGeom>
          <a:noFill/>
          <a:ln>
            <a:noFill/>
          </a:ln>
        </p:spPr>
      </p:pic>
      <p:sp>
        <p:nvSpPr>
          <p:cNvPr id="126" name="Google Shape;126;p22"/>
          <p:cNvSpPr txBox="1"/>
          <p:nvPr/>
        </p:nvSpPr>
        <p:spPr>
          <a:xfrm>
            <a:off x="4969975" y="3422500"/>
            <a:ext cx="3672000" cy="431100"/>
          </a:xfrm>
          <a:prstGeom prst="rect">
            <a:avLst/>
          </a:prstGeom>
          <a:noFill/>
          <a:ln>
            <a:noFill/>
          </a:ln>
        </p:spPr>
        <p:txBody>
          <a:bodyPr spcFirstLastPara="1" wrap="square" lIns="91425" tIns="91425" rIns="91425" bIns="91425" anchor="b" anchorCtr="0">
            <a:spAutoFit/>
          </a:bodyPr>
          <a:lstStyle/>
          <a:p>
            <a:pPr marL="0" lvl="0" indent="0" algn="ctr" rtl="0">
              <a:spcBef>
                <a:spcPts val="0"/>
              </a:spcBef>
              <a:spcAft>
                <a:spcPts val="0"/>
              </a:spcAft>
              <a:buClr>
                <a:schemeClr val="dk1"/>
              </a:buClr>
              <a:buSzPts val="1100"/>
              <a:buFont typeface="Arial"/>
              <a:buNone/>
            </a:pPr>
            <a:r>
              <a:rPr lang="fr" sz="1600">
                <a:solidFill>
                  <a:schemeClr val="lt1"/>
                </a:solidFill>
                <a:latin typeface="Ubuntu"/>
                <a:ea typeface="Ubuntu"/>
                <a:cs typeface="Ubuntu"/>
                <a:sym typeface="Ubuntu"/>
              </a:rPr>
              <a:t>Comp 3 - Langage mathématique</a:t>
            </a:r>
            <a:endParaRPr/>
          </a:p>
        </p:txBody>
      </p:sp>
      <p:sp>
        <p:nvSpPr>
          <p:cNvPr id="127" name="Google Shape;127;p22"/>
          <p:cNvSpPr txBox="1"/>
          <p:nvPr/>
        </p:nvSpPr>
        <p:spPr>
          <a:xfrm>
            <a:off x="152400" y="4563175"/>
            <a:ext cx="54462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fr" sz="1100" b="1" u="sng">
                <a:solidFill>
                  <a:schemeClr val="lt1"/>
                </a:solidFill>
                <a:hlinkClick r:id="rId7">
                  <a:extLst>
                    <a:ext uri="{A12FA001-AC4F-418D-AE19-62706E023703}">
                      <ahyp:hlinkClr xmlns:ahyp="http://schemas.microsoft.com/office/drawing/2018/hyperlinkcolor" val="tx"/>
                    </a:ext>
                  </a:extLst>
                </a:hlinkClick>
              </a:rPr>
              <a:t>Cadre d’évaluation des apprentissages au primaire</a:t>
            </a:r>
            <a:endParaRPr b="1">
              <a:solidFill>
                <a:schemeClr val="lt1"/>
              </a:solidFill>
            </a:endParaRPr>
          </a:p>
        </p:txBody>
      </p:sp>
      <p:sp>
        <p:nvSpPr>
          <p:cNvPr id="128" name="Google Shape;128;p22"/>
          <p:cNvSpPr/>
          <p:nvPr/>
        </p:nvSpPr>
        <p:spPr>
          <a:xfrm>
            <a:off x="212100" y="4047625"/>
            <a:ext cx="768900" cy="388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 u="sng">
                <a:solidFill>
                  <a:schemeClr val="hlink"/>
                </a:solidFill>
                <a:hlinkClick r:id="rId8"/>
              </a:rPr>
              <a:t>Vidéo</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133" name="Google Shape;133;p23"/>
          <p:cNvSpPr txBox="1">
            <a:spLocks noGrp="1"/>
          </p:cNvSpPr>
          <p:nvPr>
            <p:ph type="ctrTitle"/>
          </p:nvPr>
        </p:nvSpPr>
        <p:spPr>
          <a:xfrm>
            <a:off x="311700" y="568325"/>
            <a:ext cx="8520600" cy="617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fr" sz="4180">
                <a:solidFill>
                  <a:srgbClr val="FFAB40"/>
                </a:solidFill>
                <a:latin typeface="Caveat"/>
                <a:ea typeface="Caveat"/>
                <a:cs typeface="Caveat"/>
                <a:sym typeface="Caveat"/>
              </a:rPr>
              <a:t>Sections à venir ou qui viennent d’être publiées</a:t>
            </a:r>
            <a:endParaRPr sz="4180">
              <a:solidFill>
                <a:srgbClr val="FFAB40"/>
              </a:solidFill>
              <a:latin typeface="Caveat"/>
              <a:ea typeface="Caveat"/>
              <a:cs typeface="Caveat"/>
              <a:sym typeface="Caveat"/>
            </a:endParaRPr>
          </a:p>
        </p:txBody>
      </p:sp>
      <p:sp>
        <p:nvSpPr>
          <p:cNvPr id="134" name="Google Shape;134;p23"/>
          <p:cNvSpPr txBox="1"/>
          <p:nvPr/>
        </p:nvSpPr>
        <p:spPr>
          <a:xfrm>
            <a:off x="810225" y="1450625"/>
            <a:ext cx="7788900" cy="2801400"/>
          </a:xfrm>
          <a:prstGeom prst="rect">
            <a:avLst/>
          </a:prstGeom>
          <a:noFill/>
          <a:ln>
            <a:noFill/>
          </a:ln>
        </p:spPr>
        <p:txBody>
          <a:bodyPr spcFirstLastPara="1" wrap="square" lIns="91425" tIns="91425" rIns="91425" bIns="91425" anchor="t" anchorCtr="0">
            <a:spAutoFit/>
          </a:bodyPr>
          <a:lstStyle/>
          <a:p>
            <a:pPr marL="457200" marR="0" lvl="0" indent="-361950" algn="l" rtl="0">
              <a:lnSpc>
                <a:spcPct val="100000"/>
              </a:lnSpc>
              <a:spcBef>
                <a:spcPts val="0"/>
              </a:spcBef>
              <a:spcAft>
                <a:spcPts val="0"/>
              </a:spcAft>
              <a:buClr>
                <a:schemeClr val="lt1"/>
              </a:buClr>
              <a:buSzPts val="2100"/>
              <a:buFont typeface="Caveat"/>
              <a:buChar char="■"/>
            </a:pPr>
            <a:r>
              <a:rPr lang="fr" sz="3400" u="sng">
                <a:solidFill>
                  <a:schemeClr val="lt1"/>
                </a:solidFill>
                <a:latin typeface="Caveat"/>
                <a:ea typeface="Caveat"/>
                <a:cs typeface="Caveat"/>
                <a:sym typeface="Caveat"/>
                <a:hlinkClick r:id="rId4">
                  <a:extLst>
                    <a:ext uri="{A12FA001-AC4F-418D-AE19-62706E023703}">
                      <ahyp:hlinkClr xmlns:ahyp="http://schemas.microsoft.com/office/drawing/2018/hyperlinkcolor" val="tx"/>
                    </a:ext>
                  </a:extLst>
                </a:hlinkClick>
              </a:rPr>
              <a:t>E</a:t>
            </a:r>
            <a:r>
              <a:rPr lang="fr" sz="3400" u="sng">
                <a:solidFill>
                  <a:schemeClr val="lt1"/>
                </a:solidFill>
                <a:latin typeface="Caveat"/>
                <a:ea typeface="Caveat"/>
                <a:cs typeface="Caveat"/>
                <a:sym typeface="Caveat"/>
                <a:hlinkClick r:id="rId4">
                  <a:extLst>
                    <a:ext uri="{A12FA001-AC4F-418D-AE19-62706E023703}">
                      <ahyp:hlinkClr xmlns:ahyp="http://schemas.microsoft.com/office/drawing/2018/hyperlinkcolor" val="tx"/>
                    </a:ext>
                  </a:extLst>
                </a:hlinkClick>
              </a:rPr>
              <a:t>ngagement cognitif et participation active des élèves </a:t>
            </a:r>
            <a:endParaRPr sz="3400">
              <a:solidFill>
                <a:schemeClr val="lt1"/>
              </a:solidFill>
              <a:latin typeface="Caveat"/>
              <a:ea typeface="Caveat"/>
              <a:cs typeface="Caveat"/>
              <a:sym typeface="Caveat"/>
            </a:endParaRPr>
          </a:p>
          <a:p>
            <a:pPr marL="457200" marR="0" lvl="0" indent="-361950" algn="l" rtl="0">
              <a:lnSpc>
                <a:spcPct val="100000"/>
              </a:lnSpc>
              <a:spcBef>
                <a:spcPts val="0"/>
              </a:spcBef>
              <a:spcAft>
                <a:spcPts val="0"/>
              </a:spcAft>
              <a:buClr>
                <a:schemeClr val="lt1"/>
              </a:buClr>
              <a:buSzPts val="2100"/>
              <a:buFont typeface="Caveat"/>
              <a:buChar char="■"/>
            </a:pPr>
            <a:r>
              <a:rPr lang="fr" sz="3400" u="sng">
                <a:solidFill>
                  <a:schemeClr val="lt1"/>
                </a:solidFill>
                <a:latin typeface="Caveat"/>
                <a:ea typeface="Caveat"/>
                <a:cs typeface="Caveat"/>
                <a:sym typeface="Caveat"/>
                <a:hlinkClick r:id="rId5">
                  <a:extLst>
                    <a:ext uri="{A12FA001-AC4F-418D-AE19-62706E023703}">
                      <ahyp:hlinkClr xmlns:ahyp="http://schemas.microsoft.com/office/drawing/2018/hyperlinkcolor" val="tx"/>
                    </a:ext>
                  </a:extLst>
                </a:hlinkClick>
              </a:rPr>
              <a:t>Causeries mathématiques</a:t>
            </a:r>
            <a:r>
              <a:rPr lang="fr" sz="3400">
                <a:solidFill>
                  <a:schemeClr val="lt1"/>
                </a:solidFill>
                <a:latin typeface="Caveat"/>
                <a:ea typeface="Caveat"/>
                <a:cs typeface="Caveat"/>
                <a:sym typeface="Caveat"/>
              </a:rPr>
              <a:t> </a:t>
            </a:r>
            <a:endParaRPr sz="3400">
              <a:solidFill>
                <a:schemeClr val="lt1"/>
              </a:solidFill>
              <a:latin typeface="Caveat"/>
              <a:ea typeface="Caveat"/>
              <a:cs typeface="Caveat"/>
              <a:sym typeface="Caveat"/>
            </a:endParaRPr>
          </a:p>
          <a:p>
            <a:pPr marL="457200" marR="0" lvl="0" indent="-361950" algn="l" rtl="0">
              <a:lnSpc>
                <a:spcPct val="100000"/>
              </a:lnSpc>
              <a:spcBef>
                <a:spcPts val="0"/>
              </a:spcBef>
              <a:spcAft>
                <a:spcPts val="0"/>
              </a:spcAft>
              <a:buClr>
                <a:schemeClr val="lt1"/>
              </a:buClr>
              <a:buSzPts val="2100"/>
              <a:buFont typeface="Caveat"/>
              <a:buChar char="■"/>
            </a:pPr>
            <a:r>
              <a:rPr lang="fr" sz="3400">
                <a:solidFill>
                  <a:schemeClr val="lt1"/>
                </a:solidFill>
                <a:latin typeface="Caveat"/>
                <a:ea typeface="Caveat"/>
                <a:cs typeface="Caveat"/>
                <a:sym typeface="Caveat"/>
              </a:rPr>
              <a:t>Programmation et robotique </a:t>
            </a:r>
            <a:endParaRPr sz="3400">
              <a:solidFill>
                <a:schemeClr val="lt1"/>
              </a:solidFill>
              <a:latin typeface="Caveat"/>
              <a:ea typeface="Caveat"/>
              <a:cs typeface="Caveat"/>
              <a:sym typeface="Caveat"/>
            </a:endParaRPr>
          </a:p>
          <a:p>
            <a:pPr marL="457200" marR="0" lvl="0" indent="-361950" algn="l" rtl="0">
              <a:lnSpc>
                <a:spcPct val="100000"/>
              </a:lnSpc>
              <a:spcBef>
                <a:spcPts val="0"/>
              </a:spcBef>
              <a:spcAft>
                <a:spcPts val="0"/>
              </a:spcAft>
              <a:buClr>
                <a:schemeClr val="lt1"/>
              </a:buClr>
              <a:buSzPts val="2100"/>
              <a:buFont typeface="Caveat"/>
              <a:buChar char="■"/>
            </a:pPr>
            <a:r>
              <a:rPr lang="fr" sz="3400" u="sng">
                <a:solidFill>
                  <a:schemeClr val="lt1"/>
                </a:solidFill>
                <a:latin typeface="Caveat"/>
                <a:ea typeface="Caveat"/>
                <a:cs typeface="Caveat"/>
                <a:sym typeface="Caveat"/>
                <a:hlinkClick r:id="rId6">
                  <a:extLst>
                    <a:ext uri="{A12FA001-AC4F-418D-AE19-62706E023703}">
                      <ahyp:hlinkClr xmlns:ahyp="http://schemas.microsoft.com/office/drawing/2018/hyperlinkcolor" val="tx"/>
                    </a:ext>
                  </a:extLst>
                </a:hlinkClick>
              </a:rPr>
              <a:t>Triangulation - Preuves d’apprentissage</a:t>
            </a:r>
            <a:r>
              <a:rPr lang="fr" sz="3400" u="sng">
                <a:solidFill>
                  <a:schemeClr val="hlink"/>
                </a:solidFill>
                <a:latin typeface="Caveat"/>
                <a:ea typeface="Caveat"/>
                <a:cs typeface="Caveat"/>
                <a:sym typeface="Caveat"/>
                <a:hlinkClick r:id="rId6"/>
              </a:rPr>
              <a:t> </a:t>
            </a:r>
            <a:endParaRPr sz="3400">
              <a:solidFill>
                <a:schemeClr val="lt1"/>
              </a:solidFill>
              <a:latin typeface="Caveat"/>
              <a:ea typeface="Caveat"/>
              <a:cs typeface="Caveat"/>
              <a:sym typeface="Cave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
        <p:nvSpPr>
          <p:cNvPr id="139" name="Google Shape;139;p24"/>
          <p:cNvSpPr txBox="1"/>
          <p:nvPr/>
        </p:nvSpPr>
        <p:spPr>
          <a:xfrm>
            <a:off x="727275" y="1296825"/>
            <a:ext cx="684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0" name="Google Shape;140;p24"/>
          <p:cNvSpPr txBox="1"/>
          <p:nvPr/>
        </p:nvSpPr>
        <p:spPr>
          <a:xfrm>
            <a:off x="560800" y="1349400"/>
            <a:ext cx="5047200" cy="400200"/>
          </a:xfrm>
          <a:prstGeom prst="rect">
            <a:avLst/>
          </a:prstGeom>
          <a:noFill/>
          <a:ln>
            <a:noFill/>
          </a:ln>
        </p:spPr>
        <p:txBody>
          <a:bodyPr spcFirstLastPara="1" wrap="square" lIns="91425" tIns="91425" rIns="91425" bIns="91425" anchor="t" anchorCtr="0">
            <a:spAutoFit/>
          </a:bodyPr>
          <a:lstStyle/>
          <a:p>
            <a:pPr marL="0" lvl="0" indent="0" algn="l" rtl="0">
              <a:lnSpc>
                <a:spcPct val="107916"/>
              </a:lnSpc>
              <a:spcBef>
                <a:spcPts val="0"/>
              </a:spcBef>
              <a:spcAft>
                <a:spcPts val="800"/>
              </a:spcAft>
              <a:buClr>
                <a:schemeClr val="dk1"/>
              </a:buClr>
              <a:buSzPts val="1100"/>
              <a:buFont typeface="Arial"/>
              <a:buNone/>
            </a:pPr>
            <a:endParaRPr/>
          </a:p>
        </p:txBody>
      </p:sp>
      <p:sp>
        <p:nvSpPr>
          <p:cNvPr id="141" name="Google Shape;141;p24"/>
          <p:cNvSpPr txBox="1"/>
          <p:nvPr/>
        </p:nvSpPr>
        <p:spPr>
          <a:xfrm>
            <a:off x="4135025" y="1555425"/>
            <a:ext cx="4591500" cy="26475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Clr>
                <a:schemeClr val="lt1"/>
              </a:buClr>
              <a:buSzPts val="2000"/>
              <a:buFont typeface="Ubuntu"/>
              <a:buChar char="■"/>
            </a:pPr>
            <a:r>
              <a:rPr lang="fr" sz="2000">
                <a:solidFill>
                  <a:schemeClr val="lt1"/>
                </a:solidFill>
                <a:latin typeface="Ubuntu"/>
                <a:ea typeface="Ubuntu"/>
                <a:cs typeface="Ubuntu"/>
                <a:sym typeface="Ubuntu"/>
              </a:rPr>
              <a:t>Créer compte gratuit sur </a:t>
            </a:r>
            <a:r>
              <a:rPr lang="fr" sz="2000" u="sng">
                <a:solidFill>
                  <a:schemeClr val="lt1"/>
                </a:solidFill>
                <a:latin typeface="Ubuntu"/>
                <a:ea typeface="Ubuntu"/>
                <a:cs typeface="Ubuntu"/>
                <a:sym typeface="Ubuntu"/>
                <a:hlinkClick r:id="rId4">
                  <a:extLst>
                    <a:ext uri="{A12FA001-AC4F-418D-AE19-62706E023703}">
                      <ahyp:hlinkClr xmlns:ahyp="http://schemas.microsoft.com/office/drawing/2018/hyperlinkcolor" val="tx"/>
                    </a:ext>
                  </a:extLst>
                </a:hlinkClick>
              </a:rPr>
              <a:t>Campus RÉCIT</a:t>
            </a:r>
            <a:r>
              <a:rPr lang="fr" sz="2000">
                <a:solidFill>
                  <a:schemeClr val="lt1"/>
                </a:solidFill>
                <a:latin typeface="Ubuntu"/>
                <a:ea typeface="Ubuntu"/>
                <a:cs typeface="Ubuntu"/>
                <a:sym typeface="Ubuntu"/>
              </a:rPr>
              <a:t>;</a:t>
            </a:r>
            <a:endParaRPr sz="2000">
              <a:solidFill>
                <a:schemeClr val="lt1"/>
              </a:solidFill>
              <a:latin typeface="Ubuntu"/>
              <a:ea typeface="Ubuntu"/>
              <a:cs typeface="Ubuntu"/>
              <a:sym typeface="Ubuntu"/>
            </a:endParaRPr>
          </a:p>
          <a:p>
            <a:pPr marL="914400" lvl="1" indent="-355600" algn="l" rtl="0">
              <a:spcBef>
                <a:spcPts val="0"/>
              </a:spcBef>
              <a:spcAft>
                <a:spcPts val="0"/>
              </a:spcAft>
              <a:buClr>
                <a:schemeClr val="lt1"/>
              </a:buClr>
              <a:buSzPts val="2000"/>
              <a:buFont typeface="Ubuntu"/>
              <a:buChar char="■"/>
            </a:pPr>
            <a:r>
              <a:rPr lang="fr" sz="2000">
                <a:solidFill>
                  <a:schemeClr val="lt1"/>
                </a:solidFill>
                <a:latin typeface="Ubuntu"/>
                <a:ea typeface="Ubuntu"/>
                <a:cs typeface="Ubuntu"/>
                <a:sym typeface="Ubuntu"/>
              </a:rPr>
              <a:t>Valider avec courriel, se connecter;</a:t>
            </a:r>
            <a:endParaRPr sz="2000">
              <a:solidFill>
                <a:schemeClr val="lt1"/>
              </a:solidFill>
              <a:latin typeface="Ubuntu"/>
              <a:ea typeface="Ubuntu"/>
              <a:cs typeface="Ubuntu"/>
              <a:sym typeface="Ubuntu"/>
            </a:endParaRPr>
          </a:p>
          <a:p>
            <a:pPr marL="914400" lvl="1" indent="-355600" algn="l" rtl="0">
              <a:spcBef>
                <a:spcPts val="0"/>
              </a:spcBef>
              <a:spcAft>
                <a:spcPts val="0"/>
              </a:spcAft>
              <a:buClr>
                <a:schemeClr val="lt1"/>
              </a:buClr>
              <a:buSzPts val="2000"/>
              <a:buFont typeface="Ubuntu"/>
              <a:buChar char="■"/>
            </a:pPr>
            <a:r>
              <a:rPr lang="fr" sz="2000">
                <a:solidFill>
                  <a:schemeClr val="lt1"/>
                </a:solidFill>
                <a:latin typeface="Ubuntu"/>
                <a:ea typeface="Ubuntu"/>
                <a:cs typeface="Ubuntu"/>
                <a:sym typeface="Ubuntu"/>
              </a:rPr>
              <a:t>S’inscrire à ce cours en 2 clics;</a:t>
            </a:r>
            <a:endParaRPr sz="2000">
              <a:solidFill>
                <a:schemeClr val="lt1"/>
              </a:solidFill>
              <a:latin typeface="Ubuntu"/>
              <a:ea typeface="Ubuntu"/>
              <a:cs typeface="Ubuntu"/>
              <a:sym typeface="Ubuntu"/>
            </a:endParaRPr>
          </a:p>
          <a:p>
            <a:pPr marL="914400" lvl="0" indent="0" algn="l" rtl="0">
              <a:spcBef>
                <a:spcPts val="0"/>
              </a:spcBef>
              <a:spcAft>
                <a:spcPts val="0"/>
              </a:spcAft>
              <a:buNone/>
            </a:pPr>
            <a:endParaRPr sz="2000">
              <a:solidFill>
                <a:schemeClr val="lt1"/>
              </a:solidFill>
              <a:latin typeface="Ubuntu"/>
              <a:ea typeface="Ubuntu"/>
              <a:cs typeface="Ubuntu"/>
              <a:sym typeface="Ubuntu"/>
            </a:endParaRPr>
          </a:p>
          <a:p>
            <a:pPr marL="457200" lvl="0" indent="-355600" algn="l" rtl="0">
              <a:spcBef>
                <a:spcPts val="0"/>
              </a:spcBef>
              <a:spcAft>
                <a:spcPts val="0"/>
              </a:spcAft>
              <a:buClr>
                <a:schemeClr val="lt1"/>
              </a:buClr>
              <a:buSzPts val="2000"/>
              <a:buFont typeface="Ubuntu"/>
              <a:buChar char="■"/>
            </a:pPr>
            <a:r>
              <a:rPr lang="fr" sz="2000">
                <a:solidFill>
                  <a:schemeClr val="lt1"/>
                </a:solidFill>
                <a:latin typeface="Ubuntu"/>
                <a:ea typeface="Ubuntu"/>
                <a:cs typeface="Ubuntu"/>
                <a:sym typeface="Ubuntu"/>
              </a:rPr>
              <a:t>Cliquer sur ce lien placé dans le clavardage.</a:t>
            </a:r>
            <a:endParaRPr sz="2000">
              <a:solidFill>
                <a:schemeClr val="lt1"/>
              </a:solidFill>
              <a:latin typeface="Ubuntu"/>
              <a:ea typeface="Ubuntu"/>
              <a:cs typeface="Ubuntu"/>
              <a:sym typeface="Ubuntu"/>
            </a:endParaRPr>
          </a:p>
        </p:txBody>
      </p:sp>
      <p:pic>
        <p:nvPicPr>
          <p:cNvPr id="142" name="Google Shape;142;p24"/>
          <p:cNvPicPr preferRelativeResize="0"/>
          <p:nvPr/>
        </p:nvPicPr>
        <p:blipFill>
          <a:blip r:embed="rId5">
            <a:alphaModFix/>
          </a:blip>
          <a:stretch>
            <a:fillRect/>
          </a:stretch>
        </p:blipFill>
        <p:spPr>
          <a:xfrm>
            <a:off x="1072175" y="1674800"/>
            <a:ext cx="2491225" cy="2437925"/>
          </a:xfrm>
          <a:prstGeom prst="rect">
            <a:avLst/>
          </a:prstGeom>
          <a:noFill/>
          <a:ln>
            <a:noFill/>
          </a:ln>
        </p:spPr>
      </p:pic>
      <p:sp>
        <p:nvSpPr>
          <p:cNvPr id="143" name="Google Shape;143;p24"/>
          <p:cNvSpPr txBox="1"/>
          <p:nvPr/>
        </p:nvSpPr>
        <p:spPr>
          <a:xfrm>
            <a:off x="2832975" y="4141875"/>
            <a:ext cx="3000000" cy="843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4280" u="sng">
                <a:solidFill>
                  <a:schemeClr val="accent4"/>
                </a:solidFill>
                <a:latin typeface="Caveat"/>
                <a:ea typeface="Caveat"/>
                <a:cs typeface="Caveat"/>
                <a:sym typeface="Caveat"/>
                <a:hlinkClick r:id="rId6">
                  <a:extLst>
                    <a:ext uri="{A12FA001-AC4F-418D-AE19-62706E023703}">
                      <ahyp:hlinkClr xmlns:ahyp="http://schemas.microsoft.com/office/drawing/2018/hyperlinkcolor" val="tx"/>
                    </a:ext>
                  </a:extLst>
                </a:hlinkClick>
              </a:rPr>
              <a:t>Autres badges</a:t>
            </a:r>
            <a:endParaRPr/>
          </a:p>
        </p:txBody>
      </p:sp>
      <p:sp>
        <p:nvSpPr>
          <p:cNvPr id="144" name="Google Shape;144;p24"/>
          <p:cNvSpPr txBox="1"/>
          <p:nvPr/>
        </p:nvSpPr>
        <p:spPr>
          <a:xfrm>
            <a:off x="311700" y="415925"/>
            <a:ext cx="8520600" cy="843600"/>
          </a:xfrm>
          <a:prstGeom prst="rect">
            <a:avLst/>
          </a:prstGeom>
          <a:noFill/>
          <a:ln>
            <a:noFill/>
          </a:ln>
        </p:spPr>
        <p:txBody>
          <a:bodyPr spcFirstLastPara="1" wrap="square" lIns="91425" tIns="91425" rIns="91425" bIns="91425" anchor="b" anchorCtr="0">
            <a:spAutoFit/>
          </a:bodyPr>
          <a:lstStyle/>
          <a:p>
            <a:pPr marL="0" lvl="0" indent="0" algn="ctr" rtl="0">
              <a:spcBef>
                <a:spcPts val="0"/>
              </a:spcBef>
              <a:spcAft>
                <a:spcPts val="0"/>
              </a:spcAft>
              <a:buNone/>
            </a:pPr>
            <a:r>
              <a:rPr lang="fr" sz="4280">
                <a:solidFill>
                  <a:srgbClr val="FFFFFF"/>
                </a:solidFill>
                <a:latin typeface="Caveat"/>
                <a:ea typeface="Caveat"/>
                <a:cs typeface="Caveat"/>
                <a:sym typeface="Caveat"/>
              </a:rPr>
              <a:t>Badge de participation à cette présentation</a:t>
            </a:r>
            <a:endParaRPr sz="3980">
              <a:solidFill>
                <a:srgbClr val="FFFFFF"/>
              </a:solidFill>
              <a:latin typeface="Caveat"/>
              <a:ea typeface="Caveat"/>
              <a:cs typeface="Caveat"/>
              <a:sym typeface="Cavea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149" name="Google Shape;149;p25"/>
          <p:cNvSpPr txBox="1">
            <a:spLocks noGrp="1"/>
          </p:cNvSpPr>
          <p:nvPr>
            <p:ph type="ctrTitle"/>
          </p:nvPr>
        </p:nvSpPr>
        <p:spPr>
          <a:xfrm>
            <a:off x="311700" y="492125"/>
            <a:ext cx="8520600" cy="19308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778"/>
              <a:buNone/>
            </a:pPr>
            <a:r>
              <a:rPr lang="fr" sz="7200" b="1">
                <a:solidFill>
                  <a:schemeClr val="lt1"/>
                </a:solidFill>
                <a:latin typeface="Caveat"/>
                <a:ea typeface="Caveat"/>
                <a:cs typeface="Caveat"/>
                <a:sym typeface="Caveat"/>
              </a:rPr>
              <a:t>Merci! </a:t>
            </a:r>
            <a:endParaRPr sz="7200" b="1">
              <a:solidFill>
                <a:schemeClr val="lt1"/>
              </a:solidFill>
              <a:latin typeface="Caveat"/>
              <a:ea typeface="Caveat"/>
              <a:cs typeface="Caveat"/>
              <a:sym typeface="Caveat"/>
            </a:endParaRPr>
          </a:p>
          <a:p>
            <a:pPr marL="0" lvl="0" indent="0" algn="ctr" rtl="0">
              <a:lnSpc>
                <a:spcPct val="100000"/>
              </a:lnSpc>
              <a:spcBef>
                <a:spcPts val="0"/>
              </a:spcBef>
              <a:spcAft>
                <a:spcPts val="0"/>
              </a:spcAft>
              <a:buSzPts val="5778"/>
              <a:buNone/>
            </a:pPr>
            <a:r>
              <a:rPr lang="fr" sz="7200" b="1">
                <a:solidFill>
                  <a:schemeClr val="lt1"/>
                </a:solidFill>
                <a:latin typeface="Caveat"/>
                <a:ea typeface="Caveat"/>
                <a:cs typeface="Caveat"/>
                <a:sym typeface="Caveat"/>
              </a:rPr>
              <a:t>Bonne expérimentation!</a:t>
            </a:r>
            <a:endParaRPr sz="7200" b="1">
              <a:solidFill>
                <a:schemeClr val="lt1"/>
              </a:solidFill>
              <a:latin typeface="Caveat"/>
              <a:ea typeface="Caveat"/>
              <a:cs typeface="Caveat"/>
              <a:sym typeface="Caveat"/>
            </a:endParaRPr>
          </a:p>
        </p:txBody>
      </p:sp>
      <p:sp>
        <p:nvSpPr>
          <p:cNvPr id="150" name="Google Shape;150;p25"/>
          <p:cNvSpPr txBox="1"/>
          <p:nvPr/>
        </p:nvSpPr>
        <p:spPr>
          <a:xfrm>
            <a:off x="1290025" y="4740213"/>
            <a:ext cx="6417000" cy="3816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Clr>
                <a:schemeClr val="dk1"/>
              </a:buClr>
              <a:buSzPts val="1100"/>
              <a:buFont typeface="Arial"/>
              <a:buNone/>
            </a:pPr>
            <a:r>
              <a:rPr lang="fr" sz="800">
                <a:solidFill>
                  <a:schemeClr val="lt1"/>
                </a:solidFill>
                <a:latin typeface="Ubuntu"/>
                <a:ea typeface="Ubuntu"/>
                <a:cs typeface="Ubuntu"/>
                <a:sym typeface="Ubuntu"/>
              </a:rPr>
              <a:t>Ces formations du RÉCIT sont mises à disposition, sauf exception, selon les termes de la </a:t>
            </a:r>
            <a:r>
              <a:rPr lang="fr" sz="800" u="sng">
                <a:solidFill>
                  <a:schemeClr val="lt1"/>
                </a:solidFill>
                <a:hlinkClick r:id="rId4">
                  <a:extLst>
                    <a:ext uri="{A12FA001-AC4F-418D-AE19-62706E023703}">
                      <ahyp:hlinkClr xmlns:ahyp="http://schemas.microsoft.com/office/drawing/2018/hyperlinkcolor" val="tx"/>
                    </a:ext>
                  </a:extLst>
                </a:hlinkClick>
              </a:rPr>
              <a:t>Licence Creative Commons Attribution - Pas d’Utilisation Commerciale - Partage dans les Mêmes Conditions 4.0 International</a:t>
            </a:r>
            <a:r>
              <a:rPr lang="fr" sz="800">
                <a:solidFill>
                  <a:schemeClr val="lt1"/>
                </a:solidFill>
              </a:rPr>
              <a:t>.</a:t>
            </a:r>
            <a:r>
              <a:rPr lang="fr" sz="800">
                <a:solidFill>
                  <a:schemeClr val="lt1"/>
                </a:solidFill>
                <a:highlight>
                  <a:srgbClr val="FFFF00"/>
                </a:highlight>
                <a:latin typeface="Ubuntu"/>
                <a:ea typeface="Ubuntu"/>
                <a:cs typeface="Ubuntu"/>
                <a:sym typeface="Ubuntu"/>
              </a:rPr>
              <a:t>  </a:t>
            </a:r>
            <a:endParaRPr>
              <a:solidFill>
                <a:schemeClr val="lt1"/>
              </a:solidFill>
            </a:endParaRPr>
          </a:p>
        </p:txBody>
      </p:sp>
      <p:pic>
        <p:nvPicPr>
          <p:cNvPr id="151" name="Google Shape;151;p25"/>
          <p:cNvPicPr preferRelativeResize="0"/>
          <p:nvPr/>
        </p:nvPicPr>
        <p:blipFill>
          <a:blip r:embed="rId5">
            <a:alphaModFix/>
          </a:blip>
          <a:stretch>
            <a:fillRect/>
          </a:stretch>
        </p:blipFill>
        <p:spPr>
          <a:xfrm>
            <a:off x="227550" y="4787925"/>
            <a:ext cx="808425" cy="286175"/>
          </a:xfrm>
          <a:prstGeom prst="rect">
            <a:avLst/>
          </a:prstGeom>
          <a:noFill/>
          <a:ln>
            <a:noFill/>
          </a:ln>
        </p:spPr>
      </p:pic>
      <p:pic>
        <p:nvPicPr>
          <p:cNvPr id="152" name="Google Shape;152;p25"/>
          <p:cNvPicPr preferRelativeResize="0"/>
          <p:nvPr/>
        </p:nvPicPr>
        <p:blipFill>
          <a:blip r:embed="rId6">
            <a:alphaModFix/>
          </a:blip>
          <a:stretch>
            <a:fillRect/>
          </a:stretch>
        </p:blipFill>
        <p:spPr>
          <a:xfrm>
            <a:off x="8051748" y="4120869"/>
            <a:ext cx="918875" cy="887582"/>
          </a:xfrm>
          <a:prstGeom prst="rect">
            <a:avLst/>
          </a:prstGeom>
          <a:noFill/>
          <a:ln>
            <a:noFill/>
          </a:ln>
        </p:spPr>
      </p:pic>
      <p:sp>
        <p:nvSpPr>
          <p:cNvPr id="153" name="Google Shape;153;p25"/>
          <p:cNvSpPr txBox="1"/>
          <p:nvPr/>
        </p:nvSpPr>
        <p:spPr>
          <a:xfrm>
            <a:off x="5077325" y="2422900"/>
            <a:ext cx="3654900" cy="1600800"/>
          </a:xfrm>
          <a:prstGeom prst="rect">
            <a:avLst/>
          </a:prstGeom>
          <a:noFill/>
          <a:ln>
            <a:noFill/>
          </a:ln>
        </p:spPr>
        <p:txBody>
          <a:bodyPr spcFirstLastPara="1" wrap="square" lIns="91425" tIns="91425" rIns="91425" bIns="91425" anchor="t" anchorCtr="0">
            <a:spAutoFit/>
          </a:bodyPr>
          <a:lstStyle/>
          <a:p>
            <a:pPr marL="0" lvl="0" indent="0" algn="l" rtl="0">
              <a:spcBef>
                <a:spcPts val="600"/>
              </a:spcBef>
              <a:spcAft>
                <a:spcPts val="0"/>
              </a:spcAft>
              <a:buClr>
                <a:schemeClr val="dk1"/>
              </a:buClr>
              <a:buSzPts val="1100"/>
              <a:buFont typeface="Arial"/>
              <a:buNone/>
            </a:pPr>
            <a:r>
              <a:rPr lang="fr" sz="2500" u="sng">
                <a:solidFill>
                  <a:schemeClr val="lt1"/>
                </a:solidFill>
                <a:latin typeface="Ubuntu"/>
                <a:ea typeface="Ubuntu"/>
                <a:cs typeface="Ubuntu"/>
                <a:sym typeface="Ubuntu"/>
                <a:hlinkClick r:id="rId7">
                  <a:extLst>
                    <a:ext uri="{A12FA001-AC4F-418D-AE19-62706E023703}">
                      <ahyp:hlinkClr xmlns:ahyp="http://schemas.microsoft.com/office/drawing/2018/hyperlinkcolor" val="tx"/>
                    </a:ext>
                  </a:extLst>
                </a:hlinkClick>
              </a:rPr>
              <a:t>equipe@recitmst.qc.ca </a:t>
            </a:r>
            <a:endParaRPr sz="2500">
              <a:solidFill>
                <a:schemeClr val="lt1"/>
              </a:solidFill>
              <a:latin typeface="Ubuntu"/>
              <a:ea typeface="Ubuntu"/>
              <a:cs typeface="Ubuntu"/>
              <a:sym typeface="Ubuntu"/>
            </a:endParaRPr>
          </a:p>
          <a:p>
            <a:pPr marL="457200" lvl="0" indent="-330200" algn="l" rtl="0">
              <a:spcBef>
                <a:spcPts val="600"/>
              </a:spcBef>
              <a:spcAft>
                <a:spcPts val="0"/>
              </a:spcAft>
              <a:buClr>
                <a:schemeClr val="lt1"/>
              </a:buClr>
              <a:buSzPts val="1600"/>
              <a:buFont typeface="Ubuntu"/>
              <a:buChar char="❏"/>
            </a:pPr>
            <a:r>
              <a:rPr lang="fr" sz="1600" u="sng">
                <a:solidFill>
                  <a:schemeClr val="lt1"/>
                </a:solidFill>
                <a:latin typeface="Ubuntu"/>
                <a:ea typeface="Ubuntu"/>
                <a:cs typeface="Ubuntu"/>
                <a:sym typeface="Ubuntu"/>
                <a:hlinkClick r:id="rId8">
                  <a:extLst>
                    <a:ext uri="{A12FA001-AC4F-418D-AE19-62706E023703}">
                      <ahyp:hlinkClr xmlns:ahyp="http://schemas.microsoft.com/office/drawing/2018/hyperlinkcolor" val="tx"/>
                    </a:ext>
                  </a:extLst>
                </a:hlinkClick>
              </a:rPr>
              <a:t>Page Facebook</a:t>
            </a:r>
            <a:endParaRPr sz="1600" u="sng">
              <a:solidFill>
                <a:schemeClr val="lt1"/>
              </a:solidFill>
              <a:latin typeface="Ubuntu"/>
              <a:ea typeface="Ubuntu"/>
              <a:cs typeface="Ubuntu"/>
              <a:sym typeface="Ubuntu"/>
            </a:endParaRPr>
          </a:p>
          <a:p>
            <a:pPr marL="457200" lvl="0" indent="-330200" algn="l" rtl="0">
              <a:spcBef>
                <a:spcPts val="0"/>
              </a:spcBef>
              <a:spcAft>
                <a:spcPts val="0"/>
              </a:spcAft>
              <a:buClr>
                <a:schemeClr val="lt1"/>
              </a:buClr>
              <a:buSzPts val="1600"/>
              <a:buFont typeface="Ubuntu"/>
              <a:buChar char="❏"/>
            </a:pPr>
            <a:r>
              <a:rPr lang="fr" sz="1600" u="sng">
                <a:solidFill>
                  <a:schemeClr val="lt1"/>
                </a:solidFill>
                <a:latin typeface="Ubuntu"/>
                <a:ea typeface="Ubuntu"/>
                <a:cs typeface="Ubuntu"/>
                <a:sym typeface="Ubuntu"/>
                <a:hlinkClick r:id="rId9">
                  <a:extLst>
                    <a:ext uri="{A12FA001-AC4F-418D-AE19-62706E023703}">
                      <ahyp:hlinkClr xmlns:ahyp="http://schemas.microsoft.com/office/drawing/2018/hyperlinkcolor" val="tx"/>
                    </a:ext>
                  </a:extLst>
                </a:hlinkClick>
              </a:rPr>
              <a:t>Twitter</a:t>
            </a:r>
            <a:endParaRPr sz="1600" u="sng">
              <a:solidFill>
                <a:schemeClr val="lt1"/>
              </a:solidFill>
              <a:latin typeface="Ubuntu"/>
              <a:ea typeface="Ubuntu"/>
              <a:cs typeface="Ubuntu"/>
              <a:sym typeface="Ubuntu"/>
            </a:endParaRPr>
          </a:p>
          <a:p>
            <a:pPr marL="457200" lvl="0" indent="-330200" algn="l" rtl="0">
              <a:spcBef>
                <a:spcPts val="0"/>
              </a:spcBef>
              <a:spcAft>
                <a:spcPts val="0"/>
              </a:spcAft>
              <a:buClr>
                <a:schemeClr val="lt1"/>
              </a:buClr>
              <a:buSzPts val="1600"/>
              <a:buFont typeface="Ubuntu"/>
              <a:buChar char="❏"/>
            </a:pPr>
            <a:r>
              <a:rPr lang="fr" sz="1600" u="sng">
                <a:solidFill>
                  <a:schemeClr val="lt1"/>
                </a:solidFill>
                <a:latin typeface="Ubuntu"/>
                <a:ea typeface="Ubuntu"/>
                <a:cs typeface="Ubuntu"/>
                <a:sym typeface="Ubuntu"/>
                <a:hlinkClick r:id="rId10">
                  <a:extLst>
                    <a:ext uri="{A12FA001-AC4F-418D-AE19-62706E023703}">
                      <ahyp:hlinkClr xmlns:ahyp="http://schemas.microsoft.com/office/drawing/2018/hyperlinkcolor" val="tx"/>
                    </a:ext>
                  </a:extLst>
                </a:hlinkClick>
              </a:rPr>
              <a:t>Chaîne YouTube</a:t>
            </a:r>
            <a:endParaRPr sz="900">
              <a:solidFill>
                <a:schemeClr val="lt1"/>
              </a:solidFill>
            </a:endParaRPr>
          </a:p>
          <a:p>
            <a:pPr marL="0" lvl="0" indent="0" algn="l" rtl="0">
              <a:spcBef>
                <a:spcPts val="0"/>
              </a:spcBef>
              <a:spcAft>
                <a:spcPts val="0"/>
              </a:spcAft>
              <a:buNone/>
            </a:pPr>
            <a:endParaRPr/>
          </a:p>
        </p:txBody>
      </p:sp>
      <p:sp>
        <p:nvSpPr>
          <p:cNvPr id="154" name="Google Shape;154;p25"/>
          <p:cNvSpPr txBox="1"/>
          <p:nvPr/>
        </p:nvSpPr>
        <p:spPr>
          <a:xfrm>
            <a:off x="1331350" y="2919050"/>
            <a:ext cx="3200100" cy="846600"/>
          </a:xfrm>
          <a:prstGeom prst="rect">
            <a:avLst/>
          </a:prstGeom>
          <a:noFill/>
          <a:ln>
            <a:noFill/>
          </a:ln>
        </p:spPr>
        <p:txBody>
          <a:bodyPr spcFirstLastPara="1" wrap="square" lIns="91425" tIns="91425" rIns="91425" bIns="91425" anchor="b" anchorCtr="0">
            <a:spAutoFit/>
          </a:bodyPr>
          <a:lstStyle/>
          <a:p>
            <a:pPr marL="0" lvl="0" indent="0" algn="l" rtl="0">
              <a:spcBef>
                <a:spcPts val="600"/>
              </a:spcBef>
              <a:spcAft>
                <a:spcPts val="0"/>
              </a:spcAft>
              <a:buClr>
                <a:schemeClr val="dk1"/>
              </a:buClr>
              <a:buSzPts val="1100"/>
              <a:buFont typeface="Arial"/>
              <a:buNone/>
            </a:pPr>
            <a:r>
              <a:rPr lang="fr" sz="4300">
                <a:solidFill>
                  <a:schemeClr val="lt1"/>
                </a:solidFill>
                <a:latin typeface="Ubuntu"/>
                <a:ea typeface="Ubuntu"/>
                <a:cs typeface="Ubuntu"/>
                <a:sym typeface="Ubuntu"/>
              </a:rPr>
              <a:t>Questions?</a:t>
            </a:r>
            <a:endParaRPr>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158"/>
        <p:cNvGrpSpPr/>
        <p:nvPr/>
      </p:nvGrpSpPr>
      <p:grpSpPr>
        <a:xfrm>
          <a:off x="0" y="0"/>
          <a:ext cx="0" cy="0"/>
          <a:chOff x="0" y="0"/>
          <a:chExt cx="0" cy="0"/>
        </a:xfrm>
      </p:grpSpPr>
      <p:sp>
        <p:nvSpPr>
          <p:cNvPr id="159" name="Google Shape;159;p26"/>
          <p:cNvSpPr txBox="1">
            <a:spLocks noGrp="1"/>
          </p:cNvSpPr>
          <p:nvPr>
            <p:ph type="ctrTitle"/>
          </p:nvPr>
        </p:nvSpPr>
        <p:spPr>
          <a:xfrm>
            <a:off x="311700" y="492125"/>
            <a:ext cx="8520600" cy="6171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fr">
                <a:solidFill>
                  <a:schemeClr val="lt1"/>
                </a:solidFill>
                <a:latin typeface="Caveat"/>
                <a:ea typeface="Caveat"/>
                <a:cs typeface="Caveat"/>
                <a:sym typeface="Caveat"/>
              </a:rPr>
              <a:t>Quelle compétence peut-on évaluer?</a:t>
            </a:r>
            <a:endParaRPr>
              <a:solidFill>
                <a:schemeClr val="lt1"/>
              </a:solidFill>
              <a:latin typeface="Caveat"/>
              <a:ea typeface="Caveat"/>
              <a:cs typeface="Caveat"/>
              <a:sym typeface="Caveat"/>
            </a:endParaRPr>
          </a:p>
        </p:txBody>
      </p:sp>
      <p:sp>
        <p:nvSpPr>
          <p:cNvPr id="160" name="Google Shape;160;p26"/>
          <p:cNvSpPr txBox="1"/>
          <p:nvPr/>
        </p:nvSpPr>
        <p:spPr>
          <a:xfrm>
            <a:off x="311700" y="1254525"/>
            <a:ext cx="8462400" cy="3556200"/>
          </a:xfrm>
          <a:prstGeom prst="rect">
            <a:avLst/>
          </a:prstGeom>
          <a:noFill/>
          <a:ln>
            <a:noFill/>
          </a:ln>
        </p:spPr>
        <p:txBody>
          <a:bodyPr spcFirstLastPara="1" wrap="square" lIns="91425" tIns="91425" rIns="91425" bIns="91425" anchor="t" anchorCtr="0">
            <a:spAutoFit/>
          </a:bodyPr>
          <a:lstStyle/>
          <a:p>
            <a:pPr marL="0" lvl="0" indent="0" algn="just" rtl="0">
              <a:lnSpc>
                <a:spcPct val="144000"/>
              </a:lnSpc>
              <a:spcBef>
                <a:spcPts val="0"/>
              </a:spcBef>
              <a:spcAft>
                <a:spcPts val="0"/>
              </a:spcAft>
              <a:buClr>
                <a:schemeClr val="dk1"/>
              </a:buClr>
              <a:buSzPts val="1100"/>
              <a:buFont typeface="Arial"/>
              <a:buNone/>
            </a:pPr>
            <a:r>
              <a:rPr lang="fr" sz="1100">
                <a:solidFill>
                  <a:schemeClr val="lt1"/>
                </a:solidFill>
                <a:latin typeface="Roboto"/>
                <a:ea typeface="Roboto"/>
                <a:cs typeface="Roboto"/>
                <a:sym typeface="Roboto"/>
              </a:rPr>
              <a:t>Permet de construire des objets mathématiques, de leur donner du sens, de mobiliser des savoirs connus, de développer des stratégies et de mettre en œuvre diverses attitudes liées notamment à la confiance en soi et à l’autonomie. Résoudre une situation problème s’avère une compétence complexe dont l’exercice mobilise le raisonnement et développe l’intuition créatrice. Elle rend ainsi l’élève apte à faire face à la nouveauté et à relever des défis à sa portée.</a:t>
            </a:r>
            <a:endParaRPr sz="1100">
              <a:solidFill>
                <a:schemeClr val="lt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100">
              <a:solidFill>
                <a:schemeClr val="lt1"/>
              </a:solidFill>
            </a:endParaRPr>
          </a:p>
          <a:p>
            <a:pPr marL="0" lvl="0" indent="0" algn="just" rtl="0">
              <a:lnSpc>
                <a:spcPct val="138000"/>
              </a:lnSpc>
              <a:spcBef>
                <a:spcPts val="0"/>
              </a:spcBef>
              <a:spcAft>
                <a:spcPts val="0"/>
              </a:spcAft>
              <a:buClr>
                <a:schemeClr val="dk1"/>
              </a:buClr>
              <a:buSzPts val="1100"/>
              <a:buFont typeface="Arial"/>
              <a:buNone/>
            </a:pPr>
            <a:r>
              <a:rPr lang="fr" sz="1100">
                <a:solidFill>
                  <a:schemeClr val="lt1"/>
                </a:solidFill>
                <a:latin typeface="Roboto"/>
                <a:ea typeface="Roboto"/>
                <a:cs typeface="Roboto"/>
                <a:sym typeface="Roboto"/>
              </a:rPr>
              <a:t>Contrairement à ce qui est souvent véhiculé, la compétence 1 ne se développe pas seulement avec de longs problèmes où la compétence en lecture domine. Ce n'est donc pas le type de tâche, mais plutôt le moment dans l'apprentissage, l'intention derrière le problème (liée aux composantes de la C1), le pilotage, la démarche créatrice que provoque le problème qui permet de développer la compétence visée.  </a:t>
            </a:r>
            <a:endParaRPr sz="1100">
              <a:solidFill>
                <a:schemeClr val="lt1"/>
              </a:solidFill>
              <a:latin typeface="Roboto"/>
              <a:ea typeface="Roboto"/>
              <a:cs typeface="Roboto"/>
              <a:sym typeface="Roboto"/>
            </a:endParaRPr>
          </a:p>
          <a:p>
            <a:pPr marL="139700" lvl="0" indent="0" algn="just" rtl="0">
              <a:lnSpc>
                <a:spcPct val="138000"/>
              </a:lnSpc>
              <a:spcBef>
                <a:spcPts val="0"/>
              </a:spcBef>
              <a:spcAft>
                <a:spcPts val="0"/>
              </a:spcAft>
              <a:buClr>
                <a:schemeClr val="dk1"/>
              </a:buClr>
              <a:buSzPts val="1100"/>
              <a:buFont typeface="Arial"/>
              <a:buNone/>
            </a:pPr>
            <a:r>
              <a:rPr lang="fr" sz="1100">
                <a:solidFill>
                  <a:schemeClr val="lt1"/>
                </a:solidFill>
                <a:latin typeface="Roboto"/>
                <a:ea typeface="Roboto"/>
                <a:cs typeface="Roboto"/>
                <a:sym typeface="Roboto"/>
              </a:rPr>
              <a:t> </a:t>
            </a:r>
            <a:endParaRPr sz="1100">
              <a:solidFill>
                <a:schemeClr val="lt1"/>
              </a:solidFill>
              <a:latin typeface="Roboto"/>
              <a:ea typeface="Roboto"/>
              <a:cs typeface="Roboto"/>
              <a:sym typeface="Roboto"/>
            </a:endParaRPr>
          </a:p>
          <a:p>
            <a:pPr marL="0" lvl="0" indent="0" algn="just" rtl="0">
              <a:lnSpc>
                <a:spcPct val="138000"/>
              </a:lnSpc>
              <a:spcBef>
                <a:spcPts val="0"/>
              </a:spcBef>
              <a:spcAft>
                <a:spcPts val="0"/>
              </a:spcAft>
              <a:buClr>
                <a:schemeClr val="dk1"/>
              </a:buClr>
              <a:buSzPts val="1100"/>
              <a:buFont typeface="Arial"/>
              <a:buNone/>
            </a:pPr>
            <a:r>
              <a:rPr lang="fr" sz="1100">
                <a:solidFill>
                  <a:schemeClr val="lt1"/>
                </a:solidFill>
                <a:latin typeface="Roboto"/>
                <a:ea typeface="Roboto"/>
                <a:cs typeface="Roboto"/>
                <a:sym typeface="Roboto"/>
              </a:rPr>
              <a:t>Pour la C1, la démarche créatrice est provoquée par l'aspect de nouveauté qui peut venir de: </a:t>
            </a:r>
            <a:endParaRPr sz="1100">
              <a:solidFill>
                <a:schemeClr val="lt1"/>
              </a:solidFill>
              <a:latin typeface="Roboto"/>
              <a:ea typeface="Roboto"/>
              <a:cs typeface="Roboto"/>
              <a:sym typeface="Roboto"/>
            </a:endParaRPr>
          </a:p>
          <a:p>
            <a:pPr marL="749300" lvl="0" indent="-298450" algn="l" rtl="0">
              <a:lnSpc>
                <a:spcPct val="115000"/>
              </a:lnSpc>
              <a:spcBef>
                <a:spcPts val="0"/>
              </a:spcBef>
              <a:spcAft>
                <a:spcPts val="0"/>
              </a:spcAft>
              <a:buClr>
                <a:schemeClr val="lt1"/>
              </a:buClr>
              <a:buSzPts val="1100"/>
              <a:buChar char="■"/>
            </a:pPr>
            <a:r>
              <a:rPr lang="fr" sz="1100">
                <a:solidFill>
                  <a:schemeClr val="lt1"/>
                </a:solidFill>
                <a:latin typeface="Roboto"/>
                <a:ea typeface="Roboto"/>
                <a:cs typeface="Roboto"/>
                <a:sym typeface="Roboto"/>
              </a:rPr>
              <a:t>la situation elle-même;</a:t>
            </a:r>
            <a:endParaRPr sz="1100">
              <a:solidFill>
                <a:schemeClr val="lt1"/>
              </a:solidFill>
              <a:latin typeface="Roboto"/>
              <a:ea typeface="Roboto"/>
              <a:cs typeface="Roboto"/>
              <a:sym typeface="Roboto"/>
            </a:endParaRPr>
          </a:p>
          <a:p>
            <a:pPr marL="749300" lvl="0" indent="-298450" algn="l" rtl="0">
              <a:lnSpc>
                <a:spcPct val="115000"/>
              </a:lnSpc>
              <a:spcBef>
                <a:spcPts val="0"/>
              </a:spcBef>
              <a:spcAft>
                <a:spcPts val="0"/>
              </a:spcAft>
              <a:buClr>
                <a:schemeClr val="lt1"/>
              </a:buClr>
              <a:buSzPts val="1100"/>
              <a:buChar char="■"/>
            </a:pPr>
            <a:r>
              <a:rPr lang="fr" sz="1100">
                <a:solidFill>
                  <a:schemeClr val="lt1"/>
                </a:solidFill>
                <a:latin typeface="Roboto"/>
                <a:ea typeface="Roboto"/>
                <a:cs typeface="Roboto"/>
                <a:sym typeface="Roboto"/>
              </a:rPr>
              <a:t>la combinaison des concepts, des processus et des stratégies qui peuvent être mobilisés pour résoudre la situation;</a:t>
            </a:r>
            <a:endParaRPr sz="1100">
              <a:solidFill>
                <a:schemeClr val="lt1"/>
              </a:solidFill>
              <a:latin typeface="Roboto"/>
              <a:ea typeface="Roboto"/>
              <a:cs typeface="Roboto"/>
              <a:sym typeface="Roboto"/>
            </a:endParaRPr>
          </a:p>
          <a:p>
            <a:pPr marL="749300" lvl="0" indent="-298450" algn="l" rtl="0">
              <a:lnSpc>
                <a:spcPct val="115000"/>
              </a:lnSpc>
              <a:spcBef>
                <a:spcPts val="0"/>
              </a:spcBef>
              <a:spcAft>
                <a:spcPts val="0"/>
              </a:spcAft>
              <a:buClr>
                <a:schemeClr val="lt1"/>
              </a:buClr>
              <a:buSzPts val="1100"/>
              <a:buChar char="■"/>
            </a:pPr>
            <a:r>
              <a:rPr lang="fr" sz="1100">
                <a:solidFill>
                  <a:schemeClr val="lt1"/>
                </a:solidFill>
                <a:latin typeface="Roboto"/>
                <a:ea typeface="Roboto"/>
                <a:cs typeface="Roboto"/>
                <a:sym typeface="Roboto"/>
              </a:rPr>
              <a:t>la forme attendue de la solution.</a:t>
            </a:r>
            <a:endParaRPr sz="1100">
              <a:solidFill>
                <a:schemeClr val="lt1"/>
              </a:solidFill>
              <a:latin typeface="Roboto"/>
              <a:ea typeface="Roboto"/>
              <a:cs typeface="Roboto"/>
              <a:sym typeface="Roboto"/>
            </a:endParaRPr>
          </a:p>
          <a:p>
            <a:pPr marL="0" lvl="0" indent="0" algn="l" rtl="0">
              <a:spcBef>
                <a:spcPts val="0"/>
              </a:spcBef>
              <a:spcAft>
                <a:spcPts val="0"/>
              </a:spcAft>
              <a:buNone/>
            </a:pP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sp>
        <p:nvSpPr>
          <p:cNvPr id="64" name="Google Shape;64;p14"/>
          <p:cNvSpPr txBox="1">
            <a:spLocks noGrp="1"/>
          </p:cNvSpPr>
          <p:nvPr>
            <p:ph type="ctrTitle"/>
          </p:nvPr>
        </p:nvSpPr>
        <p:spPr>
          <a:xfrm>
            <a:off x="311700" y="263525"/>
            <a:ext cx="8520600" cy="6171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fr">
                <a:solidFill>
                  <a:schemeClr val="lt1"/>
                </a:solidFill>
                <a:latin typeface="Caveat"/>
                <a:ea typeface="Caveat"/>
                <a:cs typeface="Caveat"/>
                <a:sym typeface="Caveat"/>
              </a:rPr>
              <a:t>Plan de la rencontre</a:t>
            </a:r>
            <a:endParaRPr>
              <a:solidFill>
                <a:schemeClr val="lt1"/>
              </a:solidFill>
              <a:latin typeface="Caveat"/>
              <a:ea typeface="Caveat"/>
              <a:cs typeface="Caveat"/>
              <a:sym typeface="Caveat"/>
            </a:endParaRPr>
          </a:p>
        </p:txBody>
      </p:sp>
      <p:sp>
        <p:nvSpPr>
          <p:cNvPr id="65" name="Google Shape;65;p14"/>
          <p:cNvSpPr txBox="1"/>
          <p:nvPr/>
        </p:nvSpPr>
        <p:spPr>
          <a:xfrm>
            <a:off x="830325" y="780225"/>
            <a:ext cx="7305000" cy="434070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Clr>
                <a:schemeClr val="lt2"/>
              </a:buClr>
              <a:buSzPts val="3000"/>
              <a:buFont typeface="Caveat"/>
              <a:buAutoNum type="arabicPeriod"/>
            </a:pPr>
            <a:r>
              <a:rPr lang="fr" sz="3000">
                <a:solidFill>
                  <a:schemeClr val="lt1"/>
                </a:solidFill>
                <a:latin typeface="Caveat"/>
                <a:ea typeface="Caveat"/>
                <a:cs typeface="Caveat"/>
                <a:sym typeface="Caveat"/>
              </a:rPr>
              <a:t>Historique rapide - Pourquoi?</a:t>
            </a:r>
            <a:endParaRPr sz="3000">
              <a:solidFill>
                <a:schemeClr val="lt1"/>
              </a:solidFill>
              <a:latin typeface="Caveat"/>
              <a:ea typeface="Caveat"/>
              <a:cs typeface="Caveat"/>
              <a:sym typeface="Caveat"/>
            </a:endParaRPr>
          </a:p>
          <a:p>
            <a:pPr marL="457200" lvl="0" indent="-419100" algn="l" rtl="0">
              <a:spcBef>
                <a:spcPts val="0"/>
              </a:spcBef>
              <a:spcAft>
                <a:spcPts val="0"/>
              </a:spcAft>
              <a:buClr>
                <a:schemeClr val="lt2"/>
              </a:buClr>
              <a:buSzPts val="3000"/>
              <a:buFont typeface="Caveat"/>
              <a:buAutoNum type="arabicPeriod"/>
            </a:pPr>
            <a:r>
              <a:rPr lang="fr" sz="3000">
                <a:solidFill>
                  <a:schemeClr val="lt1"/>
                </a:solidFill>
                <a:latin typeface="Caveat"/>
                <a:ea typeface="Caveat"/>
                <a:cs typeface="Caveat"/>
                <a:sym typeface="Caveat"/>
              </a:rPr>
              <a:t>Wooclap… connaissez-vous…?</a:t>
            </a:r>
            <a:endParaRPr sz="3000">
              <a:solidFill>
                <a:schemeClr val="lt1"/>
              </a:solidFill>
              <a:latin typeface="Caveat"/>
              <a:ea typeface="Caveat"/>
              <a:cs typeface="Caveat"/>
              <a:sym typeface="Caveat"/>
            </a:endParaRPr>
          </a:p>
          <a:p>
            <a:pPr marL="457200" lvl="0" indent="-419100" algn="l" rtl="0">
              <a:spcBef>
                <a:spcPts val="0"/>
              </a:spcBef>
              <a:spcAft>
                <a:spcPts val="0"/>
              </a:spcAft>
              <a:buClr>
                <a:schemeClr val="lt2"/>
              </a:buClr>
              <a:buSzPts val="3000"/>
              <a:buFont typeface="Caveat"/>
              <a:buAutoNum type="arabicPeriod"/>
            </a:pPr>
            <a:r>
              <a:rPr lang="fr" sz="3000">
                <a:solidFill>
                  <a:schemeClr val="lt1"/>
                </a:solidFill>
                <a:latin typeface="Caveat"/>
                <a:ea typeface="Caveat"/>
                <a:cs typeface="Caveat"/>
                <a:sym typeface="Caveat"/>
              </a:rPr>
              <a:t>Expérimentation - Menu Math</a:t>
            </a:r>
            <a:endParaRPr sz="3000">
              <a:solidFill>
                <a:srgbClr val="FF0000"/>
              </a:solidFill>
              <a:latin typeface="Caveat"/>
              <a:ea typeface="Caveat"/>
              <a:cs typeface="Caveat"/>
              <a:sym typeface="Caveat"/>
            </a:endParaRPr>
          </a:p>
          <a:p>
            <a:pPr marL="457200" lvl="0" indent="-419100" algn="l" rtl="0">
              <a:spcBef>
                <a:spcPts val="0"/>
              </a:spcBef>
              <a:spcAft>
                <a:spcPts val="0"/>
              </a:spcAft>
              <a:buClr>
                <a:schemeClr val="lt2"/>
              </a:buClr>
              <a:buSzPts val="3000"/>
              <a:buFont typeface="Caveat"/>
              <a:buAutoNum type="arabicPeriod"/>
            </a:pPr>
            <a:r>
              <a:rPr lang="fr" sz="3000">
                <a:solidFill>
                  <a:schemeClr val="lt1"/>
                </a:solidFill>
                <a:latin typeface="Caveat"/>
                <a:ea typeface="Caveat"/>
                <a:cs typeface="Caveat"/>
                <a:sym typeface="Caveat"/>
              </a:rPr>
              <a:t>Expérimentation - Math en 3 temps</a:t>
            </a:r>
            <a:endParaRPr sz="3000">
              <a:solidFill>
                <a:srgbClr val="FF0000"/>
              </a:solidFill>
              <a:latin typeface="Caveat"/>
              <a:ea typeface="Caveat"/>
              <a:cs typeface="Caveat"/>
              <a:sym typeface="Caveat"/>
            </a:endParaRPr>
          </a:p>
          <a:p>
            <a:pPr marL="457200" lvl="0" indent="-419100" algn="l" rtl="0">
              <a:spcBef>
                <a:spcPts val="0"/>
              </a:spcBef>
              <a:spcAft>
                <a:spcPts val="0"/>
              </a:spcAft>
              <a:buClr>
                <a:schemeClr val="lt2"/>
              </a:buClr>
              <a:buSzPts val="3000"/>
              <a:buFont typeface="Caveat"/>
              <a:buAutoNum type="arabicPeriod"/>
            </a:pPr>
            <a:r>
              <a:rPr lang="fr" sz="3000">
                <a:solidFill>
                  <a:schemeClr val="lt1"/>
                </a:solidFill>
                <a:latin typeface="Caveat"/>
                <a:ea typeface="Caveat"/>
                <a:cs typeface="Caveat"/>
                <a:sym typeface="Caveat"/>
              </a:rPr>
              <a:t>Expérimentation - Open Middle</a:t>
            </a:r>
            <a:endParaRPr sz="3000">
              <a:solidFill>
                <a:srgbClr val="FF0000"/>
              </a:solidFill>
              <a:latin typeface="Caveat"/>
              <a:ea typeface="Caveat"/>
              <a:cs typeface="Caveat"/>
              <a:sym typeface="Caveat"/>
            </a:endParaRPr>
          </a:p>
          <a:p>
            <a:pPr marL="457200" lvl="0" indent="-419100" algn="l" rtl="0">
              <a:spcBef>
                <a:spcPts val="0"/>
              </a:spcBef>
              <a:spcAft>
                <a:spcPts val="0"/>
              </a:spcAft>
              <a:buClr>
                <a:schemeClr val="lt2"/>
              </a:buClr>
              <a:buSzPts val="3000"/>
              <a:buFont typeface="Caveat"/>
              <a:buAutoNum type="arabicPeriod"/>
            </a:pPr>
            <a:r>
              <a:rPr lang="fr" sz="3000">
                <a:solidFill>
                  <a:schemeClr val="lt1"/>
                </a:solidFill>
                <a:latin typeface="Caveat"/>
                <a:ea typeface="Caveat"/>
                <a:cs typeface="Caveat"/>
                <a:sym typeface="Caveat"/>
              </a:rPr>
              <a:t>Exploration - Tâches créatives</a:t>
            </a:r>
            <a:endParaRPr sz="3000" strike="sngStrike">
              <a:solidFill>
                <a:srgbClr val="FF0000"/>
              </a:solidFill>
              <a:latin typeface="Caveat"/>
              <a:ea typeface="Caveat"/>
              <a:cs typeface="Caveat"/>
              <a:sym typeface="Caveat"/>
            </a:endParaRPr>
          </a:p>
          <a:p>
            <a:pPr marL="457200" lvl="0" indent="-419100" algn="l" rtl="0">
              <a:spcBef>
                <a:spcPts val="0"/>
              </a:spcBef>
              <a:spcAft>
                <a:spcPts val="0"/>
              </a:spcAft>
              <a:buClr>
                <a:schemeClr val="lt2"/>
              </a:buClr>
              <a:buSzPts val="3000"/>
              <a:buFont typeface="Caveat"/>
              <a:buAutoNum type="arabicPeriod"/>
            </a:pPr>
            <a:r>
              <a:rPr lang="fr" sz="3000">
                <a:solidFill>
                  <a:schemeClr val="lt1"/>
                </a:solidFill>
                <a:latin typeface="Caveat"/>
                <a:ea typeface="Caveat"/>
                <a:cs typeface="Caveat"/>
                <a:sym typeface="Caveat"/>
              </a:rPr>
              <a:t>Quelle compétence évaluer?</a:t>
            </a:r>
            <a:endParaRPr sz="3000">
              <a:solidFill>
                <a:schemeClr val="lt1"/>
              </a:solidFill>
              <a:latin typeface="Caveat"/>
              <a:ea typeface="Caveat"/>
              <a:cs typeface="Caveat"/>
              <a:sym typeface="Caveat"/>
            </a:endParaRPr>
          </a:p>
          <a:p>
            <a:pPr marL="457200" lvl="0" indent="-419100" algn="l" rtl="0">
              <a:spcBef>
                <a:spcPts val="0"/>
              </a:spcBef>
              <a:spcAft>
                <a:spcPts val="0"/>
              </a:spcAft>
              <a:buClr>
                <a:schemeClr val="lt2"/>
              </a:buClr>
              <a:buSzPts val="3000"/>
              <a:buFont typeface="Caveat"/>
              <a:buAutoNum type="arabicPeriod"/>
            </a:pPr>
            <a:r>
              <a:rPr lang="fr" sz="3000">
                <a:solidFill>
                  <a:schemeClr val="lt1"/>
                </a:solidFill>
                <a:latin typeface="Caveat"/>
                <a:ea typeface="Caveat"/>
                <a:cs typeface="Caveat"/>
                <a:sym typeface="Caveat"/>
              </a:rPr>
              <a:t>Publications à venir</a:t>
            </a:r>
            <a:endParaRPr sz="3000">
              <a:solidFill>
                <a:schemeClr val="lt1"/>
              </a:solidFill>
              <a:latin typeface="Caveat"/>
              <a:ea typeface="Caveat"/>
              <a:cs typeface="Caveat"/>
              <a:sym typeface="Caveat"/>
            </a:endParaRPr>
          </a:p>
          <a:p>
            <a:pPr marL="457200" lvl="0" indent="-419100" algn="l" rtl="0">
              <a:spcBef>
                <a:spcPts val="0"/>
              </a:spcBef>
              <a:spcAft>
                <a:spcPts val="0"/>
              </a:spcAft>
              <a:buClr>
                <a:schemeClr val="lt2"/>
              </a:buClr>
              <a:buSzPts val="3000"/>
              <a:buFont typeface="Caveat"/>
              <a:buAutoNum type="arabicPeriod"/>
            </a:pPr>
            <a:r>
              <a:rPr lang="fr" sz="3000">
                <a:solidFill>
                  <a:schemeClr val="lt1"/>
                </a:solidFill>
                <a:latin typeface="Caveat"/>
                <a:ea typeface="Caveat"/>
                <a:cs typeface="Caveat"/>
                <a:sym typeface="Caveat"/>
              </a:rPr>
              <a:t>Badges </a:t>
            </a:r>
            <a:endParaRPr sz="3000">
              <a:solidFill>
                <a:schemeClr val="lt1"/>
              </a:solidFill>
              <a:latin typeface="Caveat"/>
              <a:ea typeface="Caveat"/>
              <a:cs typeface="Caveat"/>
              <a:sym typeface="Cave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311700" y="492125"/>
            <a:ext cx="8520600" cy="6171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fr">
                <a:solidFill>
                  <a:schemeClr val="lt1"/>
                </a:solidFill>
                <a:latin typeface="Caveat"/>
                <a:ea typeface="Caveat"/>
                <a:cs typeface="Caveat"/>
                <a:sym typeface="Caveat"/>
              </a:rPr>
              <a:t>Historique rapide… Pourquoi?</a:t>
            </a:r>
            <a:endParaRPr>
              <a:solidFill>
                <a:schemeClr val="lt1"/>
              </a:solidFill>
              <a:latin typeface="Caveat"/>
              <a:ea typeface="Caveat"/>
              <a:cs typeface="Caveat"/>
              <a:sym typeface="Caveat"/>
            </a:endParaRPr>
          </a:p>
        </p:txBody>
      </p:sp>
      <p:sp>
        <p:nvSpPr>
          <p:cNvPr id="71" name="Google Shape;71;p15"/>
          <p:cNvSpPr txBox="1"/>
          <p:nvPr/>
        </p:nvSpPr>
        <p:spPr>
          <a:xfrm>
            <a:off x="311700" y="1065450"/>
            <a:ext cx="8674500" cy="3201600"/>
          </a:xfrm>
          <a:prstGeom prst="rect">
            <a:avLst/>
          </a:prstGeom>
          <a:noFill/>
          <a:ln>
            <a:noFill/>
          </a:ln>
        </p:spPr>
        <p:txBody>
          <a:bodyPr spcFirstLastPara="1" wrap="square" lIns="91425" tIns="91425" rIns="91425" bIns="91425" anchor="t" anchorCtr="0">
            <a:spAutoFit/>
          </a:bodyPr>
          <a:lstStyle/>
          <a:p>
            <a:pPr marL="457200" marR="0" lvl="0" indent="-406400" algn="l" rtl="0">
              <a:lnSpc>
                <a:spcPct val="100000"/>
              </a:lnSpc>
              <a:spcBef>
                <a:spcPts val="0"/>
              </a:spcBef>
              <a:spcAft>
                <a:spcPts val="0"/>
              </a:spcAft>
              <a:buClr>
                <a:schemeClr val="lt1"/>
              </a:buClr>
              <a:buSzPts val="2800"/>
              <a:buFont typeface="Caveat"/>
              <a:buChar char="■"/>
            </a:pPr>
            <a:r>
              <a:rPr lang="fr" sz="2800">
                <a:solidFill>
                  <a:schemeClr val="lt1"/>
                </a:solidFill>
                <a:latin typeface="Caveat"/>
                <a:ea typeface="Caveat"/>
                <a:cs typeface="Caveat"/>
                <a:sym typeface="Caveat"/>
              </a:rPr>
              <a:t>Réflexion sur la nature de l’évaluation…</a:t>
            </a:r>
            <a:endParaRPr sz="2800">
              <a:solidFill>
                <a:schemeClr val="lt1"/>
              </a:solidFill>
              <a:latin typeface="Caveat"/>
              <a:ea typeface="Caveat"/>
              <a:cs typeface="Caveat"/>
              <a:sym typeface="Caveat"/>
            </a:endParaRPr>
          </a:p>
          <a:p>
            <a:pPr marL="457200" marR="0" lvl="0" indent="-406400" algn="l" rtl="0">
              <a:lnSpc>
                <a:spcPct val="100000"/>
              </a:lnSpc>
              <a:spcBef>
                <a:spcPts val="0"/>
              </a:spcBef>
              <a:spcAft>
                <a:spcPts val="0"/>
              </a:spcAft>
              <a:buClr>
                <a:schemeClr val="lt1"/>
              </a:buClr>
              <a:buSzPts val="2800"/>
              <a:buFont typeface="Caveat"/>
              <a:buChar char="■"/>
            </a:pPr>
            <a:r>
              <a:rPr lang="fr" sz="2800">
                <a:solidFill>
                  <a:schemeClr val="lt1"/>
                </a:solidFill>
                <a:latin typeface="Caveat"/>
                <a:ea typeface="Caveat"/>
                <a:cs typeface="Caveat"/>
                <a:sym typeface="Caveat"/>
              </a:rPr>
              <a:t>Pandémie …</a:t>
            </a:r>
            <a:endParaRPr sz="2800">
              <a:solidFill>
                <a:schemeClr val="lt1"/>
              </a:solidFill>
              <a:latin typeface="Caveat"/>
              <a:ea typeface="Caveat"/>
              <a:cs typeface="Caveat"/>
              <a:sym typeface="Caveat"/>
            </a:endParaRPr>
          </a:p>
          <a:p>
            <a:pPr marL="457200" marR="0" lvl="0" indent="-406400" algn="l" rtl="0">
              <a:lnSpc>
                <a:spcPct val="100000"/>
              </a:lnSpc>
              <a:spcBef>
                <a:spcPts val="0"/>
              </a:spcBef>
              <a:spcAft>
                <a:spcPts val="0"/>
              </a:spcAft>
              <a:buClr>
                <a:schemeClr val="lt1"/>
              </a:buClr>
              <a:buSzPts val="2800"/>
              <a:buFont typeface="Caveat"/>
              <a:buChar char="■"/>
            </a:pPr>
            <a:r>
              <a:rPr lang="fr" sz="2800">
                <a:solidFill>
                  <a:schemeClr val="lt1"/>
                </a:solidFill>
                <a:latin typeface="Caveat"/>
                <a:ea typeface="Caveat"/>
                <a:cs typeface="Caveat"/>
                <a:sym typeface="Caveat"/>
              </a:rPr>
              <a:t>Sondage auprès des CP math (évaluation à distance)</a:t>
            </a:r>
            <a:endParaRPr sz="2800">
              <a:solidFill>
                <a:schemeClr val="lt1"/>
              </a:solidFill>
              <a:latin typeface="Caveat"/>
              <a:ea typeface="Caveat"/>
              <a:cs typeface="Caveat"/>
              <a:sym typeface="Caveat"/>
            </a:endParaRPr>
          </a:p>
          <a:p>
            <a:pPr marL="457200" marR="0" lvl="0" indent="-406400" algn="l" rtl="0">
              <a:lnSpc>
                <a:spcPct val="100000"/>
              </a:lnSpc>
              <a:spcBef>
                <a:spcPts val="0"/>
              </a:spcBef>
              <a:spcAft>
                <a:spcPts val="0"/>
              </a:spcAft>
              <a:buClr>
                <a:schemeClr val="lt1"/>
              </a:buClr>
              <a:buSzPts val="2800"/>
              <a:buFont typeface="Caveat"/>
              <a:buChar char="■"/>
            </a:pPr>
            <a:r>
              <a:rPr lang="fr" sz="2800">
                <a:solidFill>
                  <a:schemeClr val="lt1"/>
                </a:solidFill>
                <a:latin typeface="Caveat"/>
                <a:ea typeface="Caveat"/>
                <a:cs typeface="Caveat"/>
                <a:sym typeface="Caveat"/>
              </a:rPr>
              <a:t>Résultats (outils numériques, traces, compétence, tricherie/plagiat)</a:t>
            </a:r>
            <a:endParaRPr sz="2800">
              <a:solidFill>
                <a:schemeClr val="lt1"/>
              </a:solidFill>
              <a:latin typeface="Caveat"/>
              <a:ea typeface="Caveat"/>
              <a:cs typeface="Caveat"/>
              <a:sym typeface="Caveat"/>
            </a:endParaRPr>
          </a:p>
          <a:p>
            <a:pPr marL="457200" marR="0" lvl="0" indent="-406400" algn="l" rtl="0">
              <a:lnSpc>
                <a:spcPct val="100000"/>
              </a:lnSpc>
              <a:spcBef>
                <a:spcPts val="0"/>
              </a:spcBef>
              <a:spcAft>
                <a:spcPts val="0"/>
              </a:spcAft>
              <a:buClr>
                <a:schemeClr val="lt1"/>
              </a:buClr>
              <a:buSzPts val="2800"/>
              <a:buFont typeface="Caveat"/>
              <a:buChar char="■"/>
            </a:pPr>
            <a:r>
              <a:rPr lang="fr" sz="2800">
                <a:solidFill>
                  <a:schemeClr val="lt1"/>
                </a:solidFill>
                <a:latin typeface="Caveat"/>
                <a:ea typeface="Caveat"/>
                <a:cs typeface="Caveat"/>
                <a:sym typeface="Caveat"/>
              </a:rPr>
              <a:t>Formation d’un comité de travail - Production et publication du site</a:t>
            </a:r>
            <a:endParaRPr sz="2800">
              <a:solidFill>
                <a:schemeClr val="lt1"/>
              </a:solidFill>
              <a:latin typeface="Caveat"/>
              <a:ea typeface="Caveat"/>
              <a:cs typeface="Caveat"/>
              <a:sym typeface="Caveat"/>
            </a:endParaRPr>
          </a:p>
          <a:p>
            <a:pPr marL="457200" lvl="0" indent="-406400" algn="l" rtl="0">
              <a:spcBef>
                <a:spcPts val="0"/>
              </a:spcBef>
              <a:spcAft>
                <a:spcPts val="0"/>
              </a:spcAft>
              <a:buClr>
                <a:schemeClr val="lt1"/>
              </a:buClr>
              <a:buSzPts val="2800"/>
              <a:buFont typeface="Caveat"/>
              <a:buChar char="■"/>
            </a:pPr>
            <a:r>
              <a:rPr lang="fr" sz="2800">
                <a:solidFill>
                  <a:schemeClr val="lt1"/>
                </a:solidFill>
                <a:latin typeface="Caveat"/>
                <a:ea typeface="Caveat"/>
                <a:cs typeface="Caveat"/>
                <a:sym typeface="Caveat"/>
              </a:rPr>
              <a:t>Réflexion et travaux en poursuite continue… </a:t>
            </a:r>
            <a:endParaRPr sz="2800">
              <a:solidFill>
                <a:schemeClr val="lt1"/>
              </a:solidFill>
              <a:latin typeface="Caveat"/>
              <a:ea typeface="Caveat"/>
              <a:cs typeface="Caveat"/>
              <a:sym typeface="Caveat"/>
            </a:endParaRPr>
          </a:p>
          <a:p>
            <a:pPr marL="457200" marR="0" lvl="0" indent="-406400" algn="l" rtl="0">
              <a:lnSpc>
                <a:spcPct val="100000"/>
              </a:lnSpc>
              <a:spcBef>
                <a:spcPts val="0"/>
              </a:spcBef>
              <a:spcAft>
                <a:spcPts val="0"/>
              </a:spcAft>
              <a:buClr>
                <a:schemeClr val="lt1"/>
              </a:buClr>
              <a:buSzPts val="2800"/>
              <a:buFont typeface="Caveat"/>
              <a:buChar char="■"/>
            </a:pPr>
            <a:r>
              <a:rPr lang="fr" sz="2800">
                <a:solidFill>
                  <a:schemeClr val="lt1"/>
                </a:solidFill>
                <a:latin typeface="Caveat"/>
                <a:ea typeface="Caveat"/>
                <a:cs typeface="Caveat"/>
                <a:sym typeface="Caveat"/>
              </a:rPr>
              <a:t>Apprentissage et évaluation</a:t>
            </a:r>
            <a:endParaRPr sz="2400">
              <a:solidFill>
                <a:schemeClr val="lt1"/>
              </a:solidFill>
              <a:latin typeface="Caveat"/>
              <a:ea typeface="Caveat"/>
              <a:cs typeface="Caveat"/>
              <a:sym typeface="Cavea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sp>
        <p:nvSpPr>
          <p:cNvPr id="76" name="Google Shape;76;p16"/>
          <p:cNvSpPr txBox="1">
            <a:spLocks noGrp="1"/>
          </p:cNvSpPr>
          <p:nvPr>
            <p:ph type="ctrTitle"/>
          </p:nvPr>
        </p:nvSpPr>
        <p:spPr>
          <a:xfrm>
            <a:off x="311700" y="492125"/>
            <a:ext cx="8520600" cy="617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778"/>
              <a:buNone/>
            </a:pPr>
            <a:r>
              <a:rPr lang="fr" sz="4600">
                <a:solidFill>
                  <a:schemeClr val="lt1"/>
                </a:solidFill>
                <a:latin typeface="Caveat"/>
                <a:ea typeface="Caveat"/>
                <a:cs typeface="Caveat"/>
                <a:sym typeface="Caveat"/>
              </a:rPr>
              <a:t>Wooclap… Connaissez-vous…?</a:t>
            </a:r>
            <a:endParaRPr sz="4600">
              <a:solidFill>
                <a:schemeClr val="lt1"/>
              </a:solidFill>
              <a:latin typeface="Caveat"/>
              <a:ea typeface="Caveat"/>
              <a:cs typeface="Caveat"/>
              <a:sym typeface="Caveat"/>
            </a:endParaRPr>
          </a:p>
        </p:txBody>
      </p:sp>
      <p:pic>
        <p:nvPicPr>
          <p:cNvPr id="77" name="Google Shape;77;p16"/>
          <p:cNvPicPr preferRelativeResize="0"/>
          <p:nvPr/>
        </p:nvPicPr>
        <p:blipFill>
          <a:blip r:embed="rId4">
            <a:alphaModFix/>
          </a:blip>
          <a:stretch>
            <a:fillRect/>
          </a:stretch>
        </p:blipFill>
        <p:spPr>
          <a:xfrm>
            <a:off x="5179476" y="2971950"/>
            <a:ext cx="3114775" cy="1035250"/>
          </a:xfrm>
          <a:prstGeom prst="rect">
            <a:avLst/>
          </a:prstGeom>
          <a:noFill/>
          <a:ln>
            <a:noFill/>
          </a:ln>
        </p:spPr>
      </p:pic>
      <p:pic>
        <p:nvPicPr>
          <p:cNvPr id="78" name="Google Shape;78;p16"/>
          <p:cNvPicPr preferRelativeResize="0"/>
          <p:nvPr/>
        </p:nvPicPr>
        <p:blipFill>
          <a:blip r:embed="rId5">
            <a:alphaModFix/>
          </a:blip>
          <a:stretch>
            <a:fillRect/>
          </a:stretch>
        </p:blipFill>
        <p:spPr>
          <a:xfrm>
            <a:off x="-28225" y="1580512"/>
            <a:ext cx="9143998" cy="24266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2"/>
        <p:cNvGrpSpPr/>
        <p:nvPr/>
      </p:nvGrpSpPr>
      <p:grpSpPr>
        <a:xfrm>
          <a:off x="0" y="0"/>
          <a:ext cx="0" cy="0"/>
          <a:chOff x="0" y="0"/>
          <a:chExt cx="0" cy="0"/>
        </a:xfrm>
      </p:grpSpPr>
      <p:sp>
        <p:nvSpPr>
          <p:cNvPr id="83" name="Google Shape;83;p17"/>
          <p:cNvSpPr txBox="1">
            <a:spLocks noGrp="1"/>
          </p:cNvSpPr>
          <p:nvPr>
            <p:ph type="ctrTitle"/>
          </p:nvPr>
        </p:nvSpPr>
        <p:spPr>
          <a:xfrm>
            <a:off x="311700" y="-67875"/>
            <a:ext cx="8520600" cy="1293000"/>
          </a:xfrm>
          <a:prstGeom prst="rect">
            <a:avLst/>
          </a:prstGeom>
          <a:noFill/>
          <a:ln>
            <a:noFill/>
          </a:ln>
        </p:spPr>
        <p:txBody>
          <a:bodyPr spcFirstLastPara="1" wrap="square" lIns="91425" tIns="91425" rIns="91425" bIns="91425" anchor="b" anchorCtr="0">
            <a:spAutoFit/>
          </a:bodyPr>
          <a:lstStyle/>
          <a:p>
            <a:pPr marL="0" lvl="0" indent="0" algn="ctr" rtl="0">
              <a:lnSpc>
                <a:spcPct val="100000"/>
              </a:lnSpc>
              <a:spcBef>
                <a:spcPts val="0"/>
              </a:spcBef>
              <a:spcAft>
                <a:spcPts val="0"/>
              </a:spcAft>
              <a:buSzPts val="5778"/>
              <a:buNone/>
            </a:pPr>
            <a:r>
              <a:rPr lang="fr" sz="4600">
                <a:solidFill>
                  <a:schemeClr val="lt1"/>
                </a:solidFill>
                <a:latin typeface="Caveat"/>
                <a:ea typeface="Caveat"/>
                <a:cs typeface="Caveat"/>
                <a:sym typeface="Caveat"/>
              </a:rPr>
              <a:t>Expérimentation - Menu Math</a:t>
            </a:r>
            <a:endParaRPr sz="4600">
              <a:solidFill>
                <a:schemeClr val="lt1"/>
              </a:solidFill>
              <a:latin typeface="Caveat"/>
              <a:ea typeface="Caveat"/>
              <a:cs typeface="Caveat"/>
              <a:sym typeface="Caveat"/>
            </a:endParaRPr>
          </a:p>
          <a:p>
            <a:pPr marL="0" lvl="0" indent="0" algn="ctr" rtl="0">
              <a:lnSpc>
                <a:spcPct val="100000"/>
              </a:lnSpc>
              <a:spcBef>
                <a:spcPts val="0"/>
              </a:spcBef>
              <a:spcAft>
                <a:spcPts val="0"/>
              </a:spcAft>
              <a:buSzPts val="5778"/>
              <a:buNone/>
            </a:pPr>
            <a:r>
              <a:rPr lang="fr" sz="2600">
                <a:solidFill>
                  <a:schemeClr val="lt1"/>
                </a:solidFill>
                <a:latin typeface="Caveat"/>
                <a:ea typeface="Caveat"/>
                <a:cs typeface="Caveat"/>
                <a:sym typeface="Caveat"/>
              </a:rPr>
              <a:t>Caractéristiques des nombres au 1er cycle</a:t>
            </a:r>
            <a:endParaRPr sz="2600">
              <a:solidFill>
                <a:schemeClr val="lt1"/>
              </a:solidFill>
              <a:latin typeface="Caveat"/>
              <a:ea typeface="Caveat"/>
              <a:cs typeface="Caveat"/>
              <a:sym typeface="Caveat"/>
            </a:endParaRPr>
          </a:p>
        </p:txBody>
      </p:sp>
      <p:sp>
        <p:nvSpPr>
          <p:cNvPr id="84" name="Google Shape;84;p17"/>
          <p:cNvSpPr txBox="1">
            <a:spLocks noGrp="1"/>
          </p:cNvSpPr>
          <p:nvPr>
            <p:ph type="ctrTitle"/>
          </p:nvPr>
        </p:nvSpPr>
        <p:spPr>
          <a:xfrm>
            <a:off x="311700" y="3111425"/>
            <a:ext cx="8520600" cy="1739400"/>
          </a:xfrm>
          <a:prstGeom prst="rect">
            <a:avLst/>
          </a:prstGeom>
          <a:noFill/>
          <a:ln>
            <a:noFill/>
          </a:ln>
        </p:spPr>
        <p:txBody>
          <a:bodyPr spcFirstLastPara="1" wrap="square" lIns="91425" tIns="91425" rIns="91425" bIns="91425" anchor="b" anchorCtr="0">
            <a:spAutoFit/>
          </a:bodyPr>
          <a:lstStyle/>
          <a:p>
            <a:pPr marL="0" lvl="0" indent="0" algn="l" rtl="0">
              <a:lnSpc>
                <a:spcPct val="100000"/>
              </a:lnSpc>
              <a:spcBef>
                <a:spcPts val="0"/>
              </a:spcBef>
              <a:spcAft>
                <a:spcPts val="0"/>
              </a:spcAft>
              <a:buSzPts val="5778"/>
              <a:buNone/>
            </a:pPr>
            <a:r>
              <a:rPr lang="fr" sz="2900">
                <a:solidFill>
                  <a:schemeClr val="lt1"/>
                </a:solidFill>
                <a:latin typeface="Caveat"/>
                <a:ea typeface="Caveat"/>
                <a:cs typeface="Caveat"/>
                <a:sym typeface="Caveat"/>
              </a:rPr>
              <a:t>Ressources:</a:t>
            </a:r>
            <a:endParaRPr sz="2900">
              <a:solidFill>
                <a:schemeClr val="lt1"/>
              </a:solidFill>
              <a:latin typeface="Caveat"/>
              <a:ea typeface="Caveat"/>
              <a:cs typeface="Caveat"/>
              <a:sym typeface="Caveat"/>
            </a:endParaRPr>
          </a:p>
          <a:p>
            <a:pPr marL="2286000" lvl="0" indent="-298450" algn="l" rtl="0">
              <a:lnSpc>
                <a:spcPct val="100000"/>
              </a:lnSpc>
              <a:spcBef>
                <a:spcPts val="0"/>
              </a:spcBef>
              <a:spcAft>
                <a:spcPts val="0"/>
              </a:spcAft>
              <a:buClr>
                <a:srgbClr val="FFAB40"/>
              </a:buClr>
              <a:buSzPts val="1100"/>
              <a:buFont typeface="Caveat"/>
              <a:buChar char="■"/>
            </a:pPr>
            <a:r>
              <a:rPr lang="fr" sz="2400" u="sng">
                <a:solidFill>
                  <a:srgbClr val="FFAB40"/>
                </a:solidFill>
                <a:latin typeface="Caveat"/>
                <a:ea typeface="Caveat"/>
                <a:cs typeface="Caveat"/>
                <a:sym typeface="Caveat"/>
                <a:hlinkClick r:id="rId4">
                  <a:extLst>
                    <a:ext uri="{A12FA001-AC4F-418D-AE19-62706E023703}">
                      <ahyp:hlinkClr xmlns:ahyp="http://schemas.microsoft.com/office/drawing/2018/hyperlinkcolor" val="tx"/>
                    </a:ext>
                  </a:extLst>
                </a:hlinkClick>
              </a:rPr>
              <a:t>Lien vers la tâche</a:t>
            </a:r>
            <a:endParaRPr sz="2400">
              <a:solidFill>
                <a:srgbClr val="FFAB40"/>
              </a:solidFill>
              <a:latin typeface="Caveat"/>
              <a:ea typeface="Caveat"/>
              <a:cs typeface="Caveat"/>
              <a:sym typeface="Caveat"/>
            </a:endParaRPr>
          </a:p>
          <a:p>
            <a:pPr marL="2286000" lvl="0" indent="-298450" algn="l" rtl="0">
              <a:lnSpc>
                <a:spcPct val="100000"/>
              </a:lnSpc>
              <a:spcBef>
                <a:spcPts val="0"/>
              </a:spcBef>
              <a:spcAft>
                <a:spcPts val="0"/>
              </a:spcAft>
              <a:buClr>
                <a:srgbClr val="FFAB40"/>
              </a:buClr>
              <a:buSzPts val="1100"/>
              <a:buFont typeface="Caveat"/>
              <a:buChar char="■"/>
            </a:pPr>
            <a:r>
              <a:rPr lang="fr" sz="2400" u="sng">
                <a:solidFill>
                  <a:srgbClr val="FFAB40"/>
                </a:solidFill>
                <a:latin typeface="Caveat"/>
                <a:ea typeface="Caveat"/>
                <a:cs typeface="Caveat"/>
                <a:sym typeface="Caveat"/>
                <a:hlinkClick r:id="rId5">
                  <a:extLst>
                    <a:ext uri="{A12FA001-AC4F-418D-AE19-62706E023703}">
                      <ahyp:hlinkClr xmlns:ahyp="http://schemas.microsoft.com/office/drawing/2018/hyperlinkcolor" val="tx"/>
                    </a:ext>
                  </a:extLst>
                </a:hlinkClick>
              </a:rPr>
              <a:t>Version numérique avec  Slides</a:t>
            </a:r>
            <a:r>
              <a:rPr lang="fr" sz="2400">
                <a:solidFill>
                  <a:srgbClr val="FFAB40"/>
                </a:solidFill>
                <a:latin typeface="Caveat"/>
                <a:ea typeface="Caveat"/>
                <a:cs typeface="Caveat"/>
                <a:sym typeface="Caveat"/>
              </a:rPr>
              <a:t> </a:t>
            </a:r>
            <a:endParaRPr sz="2400">
              <a:solidFill>
                <a:srgbClr val="FFAB40"/>
              </a:solidFill>
              <a:latin typeface="Caveat"/>
              <a:ea typeface="Caveat"/>
              <a:cs typeface="Caveat"/>
              <a:sym typeface="Caveat"/>
            </a:endParaRPr>
          </a:p>
          <a:p>
            <a:pPr marL="2286000" lvl="0" indent="-298450" algn="l" rtl="0">
              <a:lnSpc>
                <a:spcPct val="100000"/>
              </a:lnSpc>
              <a:spcBef>
                <a:spcPts val="0"/>
              </a:spcBef>
              <a:spcAft>
                <a:spcPts val="0"/>
              </a:spcAft>
              <a:buClr>
                <a:srgbClr val="FFAB40"/>
              </a:buClr>
              <a:buSzPts val="1100"/>
              <a:buFont typeface="Caveat"/>
              <a:buChar char="■"/>
            </a:pPr>
            <a:r>
              <a:rPr lang="fr" sz="2400" u="sng">
                <a:solidFill>
                  <a:srgbClr val="FFAB40"/>
                </a:solidFill>
                <a:latin typeface="Caveat"/>
                <a:ea typeface="Caveat"/>
                <a:cs typeface="Caveat"/>
                <a:sym typeface="Caveat"/>
                <a:hlinkClick r:id="rId6">
                  <a:extLst>
                    <a:ext uri="{A12FA001-AC4F-418D-AE19-62706E023703}">
                      <ahyp:hlinkClr xmlns:ahyp="http://schemas.microsoft.com/office/drawing/2018/hyperlinkcolor" val="tx"/>
                    </a:ext>
                  </a:extLst>
                </a:hlinkClick>
              </a:rPr>
              <a:t>Section « Menu Math » du site</a:t>
            </a:r>
            <a:endParaRPr sz="2400">
              <a:solidFill>
                <a:srgbClr val="FFAB40"/>
              </a:solidFill>
              <a:latin typeface="Caveat"/>
              <a:ea typeface="Caveat"/>
              <a:cs typeface="Caveat"/>
              <a:sym typeface="Caveat"/>
            </a:endParaRPr>
          </a:p>
        </p:txBody>
      </p:sp>
      <p:pic>
        <p:nvPicPr>
          <p:cNvPr id="85" name="Google Shape;85;p17"/>
          <p:cNvPicPr preferRelativeResize="0"/>
          <p:nvPr/>
        </p:nvPicPr>
        <p:blipFill>
          <a:blip r:embed="rId7">
            <a:alphaModFix/>
          </a:blip>
          <a:stretch>
            <a:fillRect/>
          </a:stretch>
        </p:blipFill>
        <p:spPr>
          <a:xfrm>
            <a:off x="5711175" y="1254150"/>
            <a:ext cx="3054900" cy="2674800"/>
          </a:xfrm>
          <a:prstGeom prst="rect">
            <a:avLst/>
          </a:prstGeom>
          <a:noFill/>
          <a:ln>
            <a:noFill/>
          </a:ln>
        </p:spPr>
      </p:pic>
      <p:pic>
        <p:nvPicPr>
          <p:cNvPr id="86" name="Google Shape;86;p17" descr="Capsule vidéo produite par Marie-Josée Simard (CSS des Trois-Lacs) dans le cadre d’un comité de travail sur l’évaluation autrement en mathématique avec le RÉCIT MST 2020-21 sous Licence CC" title="Menu Math">
            <a:hlinkClick r:id="rId8"/>
          </p:cNvPr>
          <p:cNvPicPr preferRelativeResize="0"/>
          <p:nvPr/>
        </p:nvPicPr>
        <p:blipFill>
          <a:blip r:embed="rId9">
            <a:alphaModFix/>
          </a:blip>
          <a:stretch>
            <a:fillRect/>
          </a:stretch>
        </p:blipFill>
        <p:spPr>
          <a:xfrm>
            <a:off x="2109825" y="1254150"/>
            <a:ext cx="3054900" cy="2291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10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Google Shape;91;p18"/>
          <p:cNvSpPr txBox="1">
            <a:spLocks noGrp="1"/>
          </p:cNvSpPr>
          <p:nvPr>
            <p:ph type="ctrTitle"/>
          </p:nvPr>
        </p:nvSpPr>
        <p:spPr>
          <a:xfrm>
            <a:off x="248350" y="276750"/>
            <a:ext cx="8520600" cy="617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778"/>
              <a:buNone/>
            </a:pPr>
            <a:r>
              <a:rPr lang="fr" sz="4600">
                <a:solidFill>
                  <a:schemeClr val="lt1"/>
                </a:solidFill>
                <a:latin typeface="Caveat"/>
                <a:ea typeface="Caveat"/>
                <a:cs typeface="Caveat"/>
                <a:sym typeface="Caveat"/>
              </a:rPr>
              <a:t>Expérimentation - Open Middle </a:t>
            </a:r>
            <a:endParaRPr sz="4600">
              <a:solidFill>
                <a:schemeClr val="lt1"/>
              </a:solidFill>
              <a:latin typeface="Caveat"/>
              <a:ea typeface="Caveat"/>
              <a:cs typeface="Caveat"/>
              <a:sym typeface="Caveat"/>
            </a:endParaRPr>
          </a:p>
        </p:txBody>
      </p:sp>
      <p:sp>
        <p:nvSpPr>
          <p:cNvPr id="92" name="Google Shape;92;p18"/>
          <p:cNvSpPr txBox="1">
            <a:spLocks noGrp="1"/>
          </p:cNvSpPr>
          <p:nvPr>
            <p:ph type="ctrTitle"/>
          </p:nvPr>
        </p:nvSpPr>
        <p:spPr>
          <a:xfrm>
            <a:off x="311700" y="2980375"/>
            <a:ext cx="8520600" cy="2108700"/>
          </a:xfrm>
          <a:prstGeom prst="rect">
            <a:avLst/>
          </a:prstGeom>
          <a:noFill/>
          <a:ln>
            <a:noFill/>
          </a:ln>
        </p:spPr>
        <p:txBody>
          <a:bodyPr spcFirstLastPara="1" wrap="square" lIns="91425" tIns="91425" rIns="91425" bIns="91425" anchor="b" anchorCtr="0">
            <a:spAutoFit/>
          </a:bodyPr>
          <a:lstStyle/>
          <a:p>
            <a:pPr marL="0" lvl="0" indent="0" algn="l" rtl="0">
              <a:lnSpc>
                <a:spcPct val="100000"/>
              </a:lnSpc>
              <a:spcBef>
                <a:spcPts val="0"/>
              </a:spcBef>
              <a:spcAft>
                <a:spcPts val="0"/>
              </a:spcAft>
              <a:buSzPts val="5778"/>
              <a:buNone/>
            </a:pPr>
            <a:r>
              <a:rPr lang="fr" sz="2900">
                <a:solidFill>
                  <a:schemeClr val="lt1"/>
                </a:solidFill>
                <a:latin typeface="Caveat"/>
                <a:ea typeface="Caveat"/>
                <a:cs typeface="Caveat"/>
                <a:sym typeface="Caveat"/>
              </a:rPr>
              <a:t>Ressources: </a:t>
            </a:r>
            <a:endParaRPr sz="2900">
              <a:solidFill>
                <a:schemeClr val="lt1"/>
              </a:solidFill>
              <a:latin typeface="Caveat"/>
              <a:ea typeface="Caveat"/>
              <a:cs typeface="Caveat"/>
              <a:sym typeface="Caveat"/>
            </a:endParaRPr>
          </a:p>
          <a:p>
            <a:pPr marL="2286000" lvl="0" indent="-298450" algn="l" rtl="0">
              <a:lnSpc>
                <a:spcPct val="100000"/>
              </a:lnSpc>
              <a:spcBef>
                <a:spcPts val="0"/>
              </a:spcBef>
              <a:spcAft>
                <a:spcPts val="0"/>
              </a:spcAft>
              <a:buClr>
                <a:schemeClr val="lt1"/>
              </a:buClr>
              <a:buSzPts val="1100"/>
              <a:buFont typeface="Caveat"/>
              <a:buChar char="■"/>
            </a:pPr>
            <a:r>
              <a:rPr lang="fr" sz="2400">
                <a:solidFill>
                  <a:schemeClr val="accent4"/>
                </a:solidFill>
                <a:latin typeface="Caveat"/>
                <a:ea typeface="Caveat"/>
                <a:cs typeface="Caveat"/>
                <a:sym typeface="Caveat"/>
              </a:rPr>
              <a:t>Lien numérique de la tâche </a:t>
            </a:r>
            <a:r>
              <a:rPr lang="fr" sz="2400" u="sng">
                <a:solidFill>
                  <a:schemeClr val="accent4"/>
                </a:solidFill>
                <a:latin typeface="Caveat"/>
                <a:ea typeface="Caveat"/>
                <a:cs typeface="Caveat"/>
                <a:sym typeface="Caveat"/>
                <a:hlinkClick r:id="rId4">
                  <a:extLst>
                    <a:ext uri="{A12FA001-AC4F-418D-AE19-62706E023703}">
                      <ahyp:hlinkClr xmlns:ahyp="http://schemas.microsoft.com/office/drawing/2018/hyperlinkcolor" val="tx"/>
                    </a:ext>
                  </a:extLst>
                </a:hlinkClick>
              </a:rPr>
              <a:t>Slides</a:t>
            </a:r>
            <a:endParaRPr sz="2400">
              <a:solidFill>
                <a:srgbClr val="FFAB40"/>
              </a:solidFill>
              <a:latin typeface="Caveat"/>
              <a:ea typeface="Caveat"/>
              <a:cs typeface="Caveat"/>
              <a:sym typeface="Caveat"/>
            </a:endParaRPr>
          </a:p>
          <a:p>
            <a:pPr marL="2286000" lvl="0" indent="-298450" algn="l" rtl="0">
              <a:lnSpc>
                <a:spcPct val="100000"/>
              </a:lnSpc>
              <a:spcBef>
                <a:spcPts val="0"/>
              </a:spcBef>
              <a:spcAft>
                <a:spcPts val="0"/>
              </a:spcAft>
              <a:buClr>
                <a:schemeClr val="lt1"/>
              </a:buClr>
              <a:buSzPts val="1100"/>
              <a:buFont typeface="Caveat"/>
              <a:buChar char="■"/>
            </a:pPr>
            <a:r>
              <a:rPr lang="fr" sz="2400">
                <a:solidFill>
                  <a:srgbClr val="FFAB40"/>
                </a:solidFill>
                <a:latin typeface="Caveat"/>
                <a:ea typeface="Caveat"/>
                <a:cs typeface="Caveat"/>
                <a:sym typeface="Caveat"/>
              </a:rPr>
              <a:t>Lien vers une banque de tâches </a:t>
            </a:r>
            <a:r>
              <a:rPr lang="fr" sz="2400" u="sng">
                <a:solidFill>
                  <a:srgbClr val="FFAB40"/>
                </a:solidFill>
                <a:latin typeface="Caveat"/>
                <a:ea typeface="Caveat"/>
                <a:cs typeface="Caveat"/>
                <a:sym typeface="Caveat"/>
                <a:hlinkClick r:id="rId5">
                  <a:extLst>
                    <a:ext uri="{A12FA001-AC4F-418D-AE19-62706E023703}">
                      <ahyp:hlinkClr xmlns:ahyp="http://schemas.microsoft.com/office/drawing/2018/hyperlinkcolor" val="tx"/>
                    </a:ext>
                  </a:extLst>
                </a:hlinkClick>
              </a:rPr>
              <a:t>PPT </a:t>
            </a:r>
            <a:r>
              <a:rPr lang="fr" sz="2400">
                <a:solidFill>
                  <a:srgbClr val="FFAB40"/>
                </a:solidFill>
                <a:latin typeface="Caveat"/>
                <a:ea typeface="Caveat"/>
                <a:cs typeface="Caveat"/>
                <a:sym typeface="Caveat"/>
              </a:rPr>
              <a:t>- </a:t>
            </a:r>
            <a:r>
              <a:rPr lang="fr" sz="2400" u="sng">
                <a:solidFill>
                  <a:srgbClr val="FFAB40"/>
                </a:solidFill>
                <a:latin typeface="Caveat"/>
                <a:ea typeface="Caveat"/>
                <a:cs typeface="Caveat"/>
                <a:sym typeface="Caveat"/>
                <a:hlinkClick r:id="rId6">
                  <a:extLst>
                    <a:ext uri="{A12FA001-AC4F-418D-AE19-62706E023703}">
                      <ahyp:hlinkClr xmlns:ahyp="http://schemas.microsoft.com/office/drawing/2018/hyperlinkcolor" val="tx"/>
                    </a:ext>
                  </a:extLst>
                </a:hlinkClick>
              </a:rPr>
              <a:t>Slides</a:t>
            </a:r>
            <a:r>
              <a:rPr lang="fr" sz="2400">
                <a:solidFill>
                  <a:srgbClr val="FFAB40"/>
                </a:solidFill>
                <a:latin typeface="Caveat"/>
                <a:ea typeface="Caveat"/>
                <a:cs typeface="Caveat"/>
                <a:sym typeface="Caveat"/>
              </a:rPr>
              <a:t> - </a:t>
            </a:r>
            <a:r>
              <a:rPr lang="fr" sz="2400" u="sng">
                <a:solidFill>
                  <a:schemeClr val="accent4"/>
                </a:solidFill>
                <a:latin typeface="Caveat"/>
                <a:ea typeface="Caveat"/>
                <a:cs typeface="Caveat"/>
                <a:sym typeface="Caveat"/>
                <a:hlinkClick r:id="rId7">
                  <a:extLst>
                    <a:ext uri="{A12FA001-AC4F-418D-AE19-62706E023703}">
                      <ahyp:hlinkClr xmlns:ahyp="http://schemas.microsoft.com/office/drawing/2018/hyperlinkcolor" val="tx"/>
                    </a:ext>
                  </a:extLst>
                </a:hlinkClick>
              </a:rPr>
              <a:t>GeoGebra</a:t>
            </a:r>
            <a:r>
              <a:rPr lang="fr" sz="2400">
                <a:solidFill>
                  <a:schemeClr val="accent4"/>
                </a:solidFill>
                <a:latin typeface="Caveat"/>
                <a:ea typeface="Caveat"/>
                <a:cs typeface="Caveat"/>
                <a:sym typeface="Caveat"/>
              </a:rPr>
              <a:t> - </a:t>
            </a:r>
            <a:r>
              <a:rPr lang="fr" sz="2400" u="sng">
                <a:solidFill>
                  <a:srgbClr val="FFAB40"/>
                </a:solidFill>
                <a:latin typeface="Caveat"/>
                <a:ea typeface="Caveat"/>
                <a:cs typeface="Caveat"/>
                <a:sym typeface="Caveat"/>
                <a:hlinkClick r:id="rId8">
                  <a:extLst>
                    <a:ext uri="{A12FA001-AC4F-418D-AE19-62706E023703}">
                      <ahyp:hlinkClr xmlns:ahyp="http://schemas.microsoft.com/office/drawing/2018/hyperlinkcolor" val="tx"/>
                    </a:ext>
                  </a:extLst>
                </a:hlinkClick>
              </a:rPr>
              <a:t>Graspable Math</a:t>
            </a:r>
            <a:r>
              <a:rPr lang="fr" sz="2400">
                <a:solidFill>
                  <a:schemeClr val="accent4"/>
                </a:solidFill>
                <a:latin typeface="Caveat"/>
                <a:ea typeface="Caveat"/>
                <a:cs typeface="Caveat"/>
                <a:sym typeface="Caveat"/>
              </a:rPr>
              <a:t> - </a:t>
            </a:r>
            <a:r>
              <a:rPr lang="fr" sz="2400" u="sng">
                <a:solidFill>
                  <a:srgbClr val="FFAB40"/>
                </a:solidFill>
                <a:latin typeface="Caveat"/>
                <a:ea typeface="Caveat"/>
                <a:cs typeface="Caveat"/>
                <a:sym typeface="Caveat"/>
                <a:hlinkClick r:id="rId9">
                  <a:extLst>
                    <a:ext uri="{A12FA001-AC4F-418D-AE19-62706E023703}">
                      <ahyp:hlinkClr xmlns:ahyp="http://schemas.microsoft.com/office/drawing/2018/hyperlinkcolor" val="tx"/>
                    </a:ext>
                  </a:extLst>
                </a:hlinkClick>
              </a:rPr>
              <a:t>Desmos</a:t>
            </a:r>
            <a:endParaRPr sz="2400">
              <a:solidFill>
                <a:srgbClr val="FFAB40"/>
              </a:solidFill>
              <a:latin typeface="Caveat"/>
              <a:ea typeface="Caveat"/>
              <a:cs typeface="Caveat"/>
              <a:sym typeface="Caveat"/>
            </a:endParaRPr>
          </a:p>
          <a:p>
            <a:pPr marL="2286000" lvl="0" indent="-298450" algn="l" rtl="0">
              <a:lnSpc>
                <a:spcPct val="100000"/>
              </a:lnSpc>
              <a:spcBef>
                <a:spcPts val="0"/>
              </a:spcBef>
              <a:spcAft>
                <a:spcPts val="0"/>
              </a:spcAft>
              <a:buClr>
                <a:srgbClr val="FFAB40"/>
              </a:buClr>
              <a:buSzPts val="1100"/>
              <a:buFont typeface="Caveat"/>
              <a:buChar char="■"/>
            </a:pPr>
            <a:r>
              <a:rPr lang="fr" sz="2400" u="sng">
                <a:solidFill>
                  <a:srgbClr val="FFAB40"/>
                </a:solidFill>
                <a:latin typeface="Caveat"/>
                <a:ea typeface="Caveat"/>
                <a:cs typeface="Caveat"/>
                <a:sym typeface="Caveat"/>
                <a:hlinkClick r:id="rId10">
                  <a:extLst>
                    <a:ext uri="{A12FA001-AC4F-418D-AE19-62706E023703}">
                      <ahyp:hlinkClr xmlns:ahyp="http://schemas.microsoft.com/office/drawing/2018/hyperlinkcolor" val="tx"/>
                    </a:ext>
                  </a:extLst>
                </a:hlinkClick>
              </a:rPr>
              <a:t>Section « Open Middle » du site</a:t>
            </a:r>
            <a:endParaRPr sz="2400">
              <a:solidFill>
                <a:srgbClr val="FFAB40"/>
              </a:solidFill>
              <a:latin typeface="Caveat"/>
              <a:ea typeface="Caveat"/>
              <a:cs typeface="Caveat"/>
              <a:sym typeface="Caveat"/>
            </a:endParaRPr>
          </a:p>
        </p:txBody>
      </p:sp>
      <p:pic>
        <p:nvPicPr>
          <p:cNvPr id="93" name="Google Shape;93;p18"/>
          <p:cNvPicPr preferRelativeResize="0"/>
          <p:nvPr/>
        </p:nvPicPr>
        <p:blipFill>
          <a:blip r:embed="rId11">
            <a:alphaModFix/>
          </a:blip>
          <a:stretch>
            <a:fillRect/>
          </a:stretch>
        </p:blipFill>
        <p:spPr>
          <a:xfrm>
            <a:off x="4339325" y="885425"/>
            <a:ext cx="3972424" cy="2216199"/>
          </a:xfrm>
          <a:prstGeom prst="rect">
            <a:avLst/>
          </a:prstGeom>
          <a:noFill/>
          <a:ln>
            <a:noFill/>
          </a:ln>
        </p:spPr>
      </p:pic>
      <p:pic>
        <p:nvPicPr>
          <p:cNvPr id="94" name="Google Shape;94;p18" descr="Capsule vidéo produite par Meggy Hatin-Léveillée (CSSMB) dans le cadre d’un comité de travail sur l’évaluation autrement en mathématique avec le RÉCIT MST 2020-21 sous Licence CC" title="Open Middle">
            <a:hlinkClick r:id="rId12"/>
          </p:cNvPr>
          <p:cNvPicPr preferRelativeResize="0"/>
          <p:nvPr/>
        </p:nvPicPr>
        <p:blipFill>
          <a:blip r:embed="rId13">
            <a:alphaModFix/>
          </a:blip>
          <a:stretch>
            <a:fillRect/>
          </a:stretch>
        </p:blipFill>
        <p:spPr>
          <a:xfrm>
            <a:off x="862500" y="885425"/>
            <a:ext cx="2954933" cy="2216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1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19"/>
          <p:cNvSpPr txBox="1">
            <a:spLocks noGrp="1"/>
          </p:cNvSpPr>
          <p:nvPr>
            <p:ph type="ctrTitle"/>
          </p:nvPr>
        </p:nvSpPr>
        <p:spPr>
          <a:xfrm>
            <a:off x="311700" y="492125"/>
            <a:ext cx="8520600" cy="617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778"/>
              <a:buNone/>
            </a:pPr>
            <a:r>
              <a:rPr lang="fr" sz="4600">
                <a:solidFill>
                  <a:schemeClr val="lt1"/>
                </a:solidFill>
                <a:latin typeface="Caveat"/>
                <a:ea typeface="Caveat"/>
                <a:cs typeface="Caveat"/>
                <a:sym typeface="Caveat"/>
              </a:rPr>
              <a:t>Expérimentation - Math en 3 temps </a:t>
            </a:r>
            <a:endParaRPr sz="4600">
              <a:solidFill>
                <a:schemeClr val="lt1"/>
              </a:solidFill>
              <a:latin typeface="Caveat"/>
              <a:ea typeface="Caveat"/>
              <a:cs typeface="Caveat"/>
              <a:sym typeface="Caveat"/>
            </a:endParaRPr>
          </a:p>
        </p:txBody>
      </p:sp>
      <p:sp>
        <p:nvSpPr>
          <p:cNvPr id="100" name="Google Shape;100;p19"/>
          <p:cNvSpPr txBox="1">
            <a:spLocks noGrp="1"/>
          </p:cNvSpPr>
          <p:nvPr>
            <p:ph type="ctrTitle"/>
          </p:nvPr>
        </p:nvSpPr>
        <p:spPr>
          <a:xfrm>
            <a:off x="311700" y="3381725"/>
            <a:ext cx="8520600" cy="1723800"/>
          </a:xfrm>
          <a:prstGeom prst="rect">
            <a:avLst/>
          </a:prstGeom>
          <a:noFill/>
          <a:ln>
            <a:noFill/>
          </a:ln>
        </p:spPr>
        <p:txBody>
          <a:bodyPr spcFirstLastPara="1" wrap="square" lIns="91425" tIns="91425" rIns="91425" bIns="91425" anchor="b" anchorCtr="0">
            <a:spAutoFit/>
          </a:bodyPr>
          <a:lstStyle/>
          <a:p>
            <a:pPr marL="0" lvl="0" indent="0" algn="l" rtl="0">
              <a:lnSpc>
                <a:spcPct val="100000"/>
              </a:lnSpc>
              <a:spcBef>
                <a:spcPts val="0"/>
              </a:spcBef>
              <a:spcAft>
                <a:spcPts val="0"/>
              </a:spcAft>
              <a:buSzPts val="5778"/>
              <a:buNone/>
            </a:pPr>
            <a:r>
              <a:rPr lang="fr" sz="2400">
                <a:solidFill>
                  <a:schemeClr val="lt1"/>
                </a:solidFill>
                <a:latin typeface="Caveat"/>
                <a:ea typeface="Caveat"/>
                <a:cs typeface="Caveat"/>
                <a:sym typeface="Caveat"/>
              </a:rPr>
              <a:t>Ressources: </a:t>
            </a:r>
            <a:endParaRPr sz="2400">
              <a:solidFill>
                <a:srgbClr val="FF0000"/>
              </a:solidFill>
              <a:latin typeface="Caveat"/>
              <a:ea typeface="Caveat"/>
              <a:cs typeface="Caveat"/>
              <a:sym typeface="Caveat"/>
            </a:endParaRPr>
          </a:p>
          <a:p>
            <a:pPr marL="2286000" lvl="0" indent="-292100" algn="l" rtl="0">
              <a:lnSpc>
                <a:spcPct val="100000"/>
              </a:lnSpc>
              <a:spcBef>
                <a:spcPts val="0"/>
              </a:spcBef>
              <a:spcAft>
                <a:spcPts val="0"/>
              </a:spcAft>
              <a:buClr>
                <a:schemeClr val="lt1"/>
              </a:buClr>
              <a:buSzPts val="1000"/>
              <a:buFont typeface="Caveat"/>
              <a:buChar char="■"/>
            </a:pPr>
            <a:r>
              <a:rPr lang="fr" sz="1900" u="sng">
                <a:solidFill>
                  <a:srgbClr val="FFAB40"/>
                </a:solidFill>
                <a:latin typeface="Caveat"/>
                <a:ea typeface="Caveat"/>
                <a:cs typeface="Caveat"/>
                <a:sym typeface="Caveat"/>
                <a:hlinkClick r:id="rId4">
                  <a:extLst>
                    <a:ext uri="{A12FA001-AC4F-418D-AE19-62706E023703}">
                      <ahyp:hlinkClr xmlns:ahyp="http://schemas.microsoft.com/office/drawing/2018/hyperlinkcolor" val="tx"/>
                    </a:ext>
                  </a:extLst>
                </a:hlinkClick>
              </a:rPr>
              <a:t>Version Desmos</a:t>
            </a:r>
            <a:r>
              <a:rPr lang="fr" sz="1900">
                <a:solidFill>
                  <a:srgbClr val="FFAB40"/>
                </a:solidFill>
                <a:latin typeface="Caveat"/>
                <a:ea typeface="Caveat"/>
                <a:cs typeface="Caveat"/>
                <a:sym typeface="Caveat"/>
              </a:rPr>
              <a:t> - </a:t>
            </a:r>
            <a:r>
              <a:rPr lang="fr" sz="1900" u="sng">
                <a:solidFill>
                  <a:srgbClr val="FFAB40"/>
                </a:solidFill>
                <a:latin typeface="Caveat"/>
                <a:ea typeface="Caveat"/>
                <a:cs typeface="Caveat"/>
                <a:sym typeface="Caveat"/>
                <a:hlinkClick r:id="rId5">
                  <a:extLst>
                    <a:ext uri="{A12FA001-AC4F-418D-AE19-62706E023703}">
                      <ahyp:hlinkClr xmlns:ahyp="http://schemas.microsoft.com/office/drawing/2018/hyperlinkcolor" val="tx"/>
                    </a:ext>
                  </a:extLst>
                </a:hlinkClick>
              </a:rPr>
              <a:t>Lien élève</a:t>
            </a:r>
            <a:endParaRPr sz="1900">
              <a:solidFill>
                <a:srgbClr val="FFAB40"/>
              </a:solidFill>
              <a:latin typeface="Caveat"/>
              <a:ea typeface="Caveat"/>
              <a:cs typeface="Caveat"/>
              <a:sym typeface="Caveat"/>
            </a:endParaRPr>
          </a:p>
          <a:p>
            <a:pPr marL="2286000" lvl="0" indent="-292100" algn="l" rtl="0">
              <a:lnSpc>
                <a:spcPct val="100000"/>
              </a:lnSpc>
              <a:spcBef>
                <a:spcPts val="0"/>
              </a:spcBef>
              <a:spcAft>
                <a:spcPts val="0"/>
              </a:spcAft>
              <a:buClr>
                <a:schemeClr val="lt1"/>
              </a:buClr>
              <a:buSzPts val="1000"/>
              <a:buFont typeface="Caveat"/>
              <a:buChar char="■"/>
            </a:pPr>
            <a:r>
              <a:rPr lang="fr" sz="1900" u="sng">
                <a:solidFill>
                  <a:srgbClr val="FFAB40"/>
                </a:solidFill>
                <a:latin typeface="Caveat"/>
                <a:ea typeface="Caveat"/>
                <a:cs typeface="Caveat"/>
                <a:sym typeface="Caveat"/>
                <a:hlinkClick r:id="rId6">
                  <a:extLst>
                    <a:ext uri="{A12FA001-AC4F-418D-AE19-62706E023703}">
                      <ahyp:hlinkClr xmlns:ahyp="http://schemas.microsoft.com/office/drawing/2018/hyperlinkcolor" val="tx"/>
                    </a:ext>
                  </a:extLst>
                </a:hlinkClick>
              </a:rPr>
              <a:t>Version Microsoft Form</a:t>
            </a:r>
            <a:endParaRPr sz="1900">
              <a:solidFill>
                <a:srgbClr val="FFAB40"/>
              </a:solidFill>
              <a:latin typeface="Caveat"/>
              <a:ea typeface="Caveat"/>
              <a:cs typeface="Caveat"/>
              <a:sym typeface="Caveat"/>
            </a:endParaRPr>
          </a:p>
          <a:p>
            <a:pPr marL="2286000" lvl="0" indent="-292100" algn="l" rtl="0">
              <a:lnSpc>
                <a:spcPct val="100000"/>
              </a:lnSpc>
              <a:spcBef>
                <a:spcPts val="0"/>
              </a:spcBef>
              <a:spcAft>
                <a:spcPts val="0"/>
              </a:spcAft>
              <a:buClr>
                <a:schemeClr val="lt1"/>
              </a:buClr>
              <a:buSzPts val="1000"/>
              <a:buFont typeface="Caveat"/>
              <a:buChar char="■"/>
            </a:pPr>
            <a:r>
              <a:rPr lang="fr" sz="1900" u="sng">
                <a:solidFill>
                  <a:srgbClr val="FFAB40"/>
                </a:solidFill>
                <a:latin typeface="Caveat"/>
                <a:ea typeface="Caveat"/>
                <a:cs typeface="Caveat"/>
                <a:sym typeface="Caveat"/>
                <a:hlinkClick r:id="rId7">
                  <a:extLst>
                    <a:ext uri="{A12FA001-AC4F-418D-AE19-62706E023703}">
                      <ahyp:hlinkClr xmlns:ahyp="http://schemas.microsoft.com/office/drawing/2018/hyperlinkcolor" val="tx"/>
                    </a:ext>
                  </a:extLst>
                </a:hlinkClick>
              </a:rPr>
              <a:t>Tâche originale de Dan Meyer</a:t>
            </a:r>
            <a:r>
              <a:rPr lang="fr" sz="1900">
                <a:solidFill>
                  <a:srgbClr val="FFAB40"/>
                </a:solidFill>
                <a:latin typeface="Caveat"/>
                <a:ea typeface="Caveat"/>
                <a:cs typeface="Caveat"/>
                <a:sym typeface="Caveat"/>
              </a:rPr>
              <a:t> </a:t>
            </a:r>
            <a:endParaRPr sz="1900">
              <a:solidFill>
                <a:srgbClr val="FFAB40"/>
              </a:solidFill>
              <a:latin typeface="Caveat"/>
              <a:ea typeface="Caveat"/>
              <a:cs typeface="Caveat"/>
              <a:sym typeface="Caveat"/>
            </a:endParaRPr>
          </a:p>
          <a:p>
            <a:pPr marL="2286000" lvl="0" indent="-292100" algn="l" rtl="0">
              <a:lnSpc>
                <a:spcPct val="100000"/>
              </a:lnSpc>
              <a:spcBef>
                <a:spcPts val="0"/>
              </a:spcBef>
              <a:spcAft>
                <a:spcPts val="0"/>
              </a:spcAft>
              <a:buClr>
                <a:srgbClr val="FFAB40"/>
              </a:buClr>
              <a:buSzPts val="1000"/>
              <a:buFont typeface="Caveat"/>
              <a:buChar char="■"/>
            </a:pPr>
            <a:r>
              <a:rPr lang="fr" sz="1900" u="sng">
                <a:solidFill>
                  <a:srgbClr val="FFAB40"/>
                </a:solidFill>
                <a:latin typeface="Caveat"/>
                <a:ea typeface="Caveat"/>
                <a:cs typeface="Caveat"/>
                <a:sym typeface="Caveat"/>
                <a:hlinkClick r:id="rId8">
                  <a:extLst>
                    <a:ext uri="{A12FA001-AC4F-418D-AE19-62706E023703}">
                      <ahyp:hlinkClr xmlns:ahyp="http://schemas.microsoft.com/office/drawing/2018/hyperlinkcolor" val="tx"/>
                    </a:ext>
                  </a:extLst>
                </a:hlinkClick>
              </a:rPr>
              <a:t>Section « Math en 3 temps » du site</a:t>
            </a:r>
            <a:endParaRPr sz="1900">
              <a:solidFill>
                <a:srgbClr val="FFAB40"/>
              </a:solidFill>
              <a:latin typeface="Caveat"/>
              <a:ea typeface="Caveat"/>
              <a:cs typeface="Caveat"/>
              <a:sym typeface="Caveat"/>
            </a:endParaRPr>
          </a:p>
        </p:txBody>
      </p:sp>
      <p:pic>
        <p:nvPicPr>
          <p:cNvPr id="101" name="Google Shape;101;p19" descr="Capsule vidéo produite par Meggy Hatin-Léveillée (CSSMB) dans le cadre d’un comité de travail sur l’évaluation autrement en mathématique avec le RÉCIT MST 2020-21 sous Licence CC" title="Math en 3 temps">
            <a:hlinkClick r:id="rId9"/>
          </p:cNvPr>
          <p:cNvPicPr preferRelativeResize="0"/>
          <p:nvPr/>
        </p:nvPicPr>
        <p:blipFill>
          <a:blip r:embed="rId10">
            <a:alphaModFix/>
          </a:blip>
          <a:stretch>
            <a:fillRect/>
          </a:stretch>
        </p:blipFill>
        <p:spPr>
          <a:xfrm>
            <a:off x="637325" y="1013975"/>
            <a:ext cx="3370100" cy="2527575"/>
          </a:xfrm>
          <a:prstGeom prst="rect">
            <a:avLst/>
          </a:prstGeom>
          <a:noFill/>
          <a:ln>
            <a:noFill/>
          </a:ln>
        </p:spPr>
      </p:pic>
      <p:pic>
        <p:nvPicPr>
          <p:cNvPr id="102" name="Google Shape;102;p19"/>
          <p:cNvPicPr preferRelativeResize="0"/>
          <p:nvPr/>
        </p:nvPicPr>
        <p:blipFill>
          <a:blip r:embed="rId11">
            <a:alphaModFix/>
          </a:blip>
          <a:stretch>
            <a:fillRect/>
          </a:stretch>
        </p:blipFill>
        <p:spPr>
          <a:xfrm>
            <a:off x="4800600" y="1013975"/>
            <a:ext cx="3498631" cy="2527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Google Shape;107;p20"/>
          <p:cNvSpPr txBox="1">
            <a:spLocks noGrp="1"/>
          </p:cNvSpPr>
          <p:nvPr>
            <p:ph type="ctrTitle"/>
          </p:nvPr>
        </p:nvSpPr>
        <p:spPr>
          <a:xfrm>
            <a:off x="311700" y="339725"/>
            <a:ext cx="8520600" cy="617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778"/>
              <a:buNone/>
            </a:pPr>
            <a:r>
              <a:rPr lang="fr" sz="4600">
                <a:solidFill>
                  <a:schemeClr val="lt1"/>
                </a:solidFill>
                <a:latin typeface="Caveat"/>
                <a:ea typeface="Caveat"/>
                <a:cs typeface="Caveat"/>
                <a:sym typeface="Caveat"/>
              </a:rPr>
              <a:t>Exploration - Tâches créatives</a:t>
            </a:r>
            <a:endParaRPr sz="4600">
              <a:solidFill>
                <a:schemeClr val="lt1"/>
              </a:solidFill>
              <a:latin typeface="Caveat"/>
              <a:ea typeface="Caveat"/>
              <a:cs typeface="Caveat"/>
              <a:sym typeface="Caveat"/>
            </a:endParaRPr>
          </a:p>
        </p:txBody>
      </p:sp>
      <p:pic>
        <p:nvPicPr>
          <p:cNvPr id="108" name="Google Shape;108;p20" descr="Capsule vidéo produite par AC Leroux (CSSMI) dans le cadre d’un comité de travail sur l’évaluation autrement en mathématique avec le RÉCIT MST 2020-21 sous Licence CC" title="Tâches créatives">
            <a:hlinkClick r:id="rId4"/>
          </p:cNvPr>
          <p:cNvPicPr preferRelativeResize="0"/>
          <p:nvPr/>
        </p:nvPicPr>
        <p:blipFill>
          <a:blip r:embed="rId5">
            <a:alphaModFix/>
          </a:blip>
          <a:stretch>
            <a:fillRect/>
          </a:stretch>
        </p:blipFill>
        <p:spPr>
          <a:xfrm>
            <a:off x="2448150" y="1031600"/>
            <a:ext cx="4107050" cy="3080300"/>
          </a:xfrm>
          <a:prstGeom prst="rect">
            <a:avLst/>
          </a:prstGeom>
          <a:noFill/>
          <a:ln>
            <a:noFill/>
          </a:ln>
        </p:spPr>
      </p:pic>
      <p:sp>
        <p:nvSpPr>
          <p:cNvPr id="109" name="Google Shape;109;p20"/>
          <p:cNvSpPr txBox="1">
            <a:spLocks noGrp="1"/>
          </p:cNvSpPr>
          <p:nvPr>
            <p:ph type="ctrTitle"/>
          </p:nvPr>
        </p:nvSpPr>
        <p:spPr>
          <a:xfrm>
            <a:off x="241375" y="4252550"/>
            <a:ext cx="8520600" cy="646500"/>
          </a:xfrm>
          <a:prstGeom prst="rect">
            <a:avLst/>
          </a:prstGeom>
          <a:noFill/>
          <a:ln>
            <a:noFill/>
          </a:ln>
        </p:spPr>
        <p:txBody>
          <a:bodyPr spcFirstLastPara="1" wrap="square" lIns="91425" tIns="91425" rIns="91425" bIns="91425" anchor="b" anchorCtr="0">
            <a:spAutoFit/>
          </a:bodyPr>
          <a:lstStyle/>
          <a:p>
            <a:pPr marL="0" lvl="0" indent="0" algn="ctr" rtl="0">
              <a:lnSpc>
                <a:spcPct val="100000"/>
              </a:lnSpc>
              <a:spcBef>
                <a:spcPts val="0"/>
              </a:spcBef>
              <a:spcAft>
                <a:spcPts val="0"/>
              </a:spcAft>
              <a:buNone/>
            </a:pPr>
            <a:r>
              <a:rPr lang="fr" sz="3000" u="sng">
                <a:solidFill>
                  <a:srgbClr val="FFAB40"/>
                </a:solidFill>
                <a:latin typeface="Caveat"/>
                <a:ea typeface="Caveat"/>
                <a:cs typeface="Caveat"/>
                <a:sym typeface="Caveat"/>
                <a:hlinkClick r:id="rId6">
                  <a:extLst>
                    <a:ext uri="{A12FA001-AC4F-418D-AE19-62706E023703}">
                      <ahyp:hlinkClr xmlns:ahyp="http://schemas.microsoft.com/office/drawing/2018/hyperlinkcolor" val="tx"/>
                    </a:ext>
                  </a:extLst>
                </a:hlinkClick>
              </a:rPr>
              <a:t>Section « Tâches créatives » du site</a:t>
            </a:r>
            <a:endParaRPr sz="3000">
              <a:solidFill>
                <a:srgbClr val="FFAB40"/>
              </a:solidFill>
              <a:latin typeface="Caveat"/>
              <a:ea typeface="Caveat"/>
              <a:cs typeface="Caveat"/>
              <a:sym typeface="Cavea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114" name="Google Shape;114;p21"/>
          <p:cNvSpPr txBox="1">
            <a:spLocks noGrp="1"/>
          </p:cNvSpPr>
          <p:nvPr>
            <p:ph type="ctrTitle"/>
          </p:nvPr>
        </p:nvSpPr>
        <p:spPr>
          <a:xfrm>
            <a:off x="311700" y="492125"/>
            <a:ext cx="8520600" cy="6171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fr">
                <a:solidFill>
                  <a:schemeClr val="lt1"/>
                </a:solidFill>
                <a:latin typeface="Caveat"/>
                <a:ea typeface="Caveat"/>
                <a:cs typeface="Caveat"/>
                <a:sym typeface="Caveat"/>
              </a:rPr>
              <a:t>Quelle compétence peut-on évaluer?</a:t>
            </a:r>
            <a:endParaRPr>
              <a:solidFill>
                <a:schemeClr val="lt1"/>
              </a:solidFill>
              <a:latin typeface="Caveat"/>
              <a:ea typeface="Caveat"/>
              <a:cs typeface="Caveat"/>
              <a:sym typeface="Caveat"/>
            </a:endParaRPr>
          </a:p>
        </p:txBody>
      </p:sp>
      <p:pic>
        <p:nvPicPr>
          <p:cNvPr id="115" name="Google Shape;115;p21"/>
          <p:cNvPicPr preferRelativeResize="0"/>
          <p:nvPr/>
        </p:nvPicPr>
        <p:blipFill>
          <a:blip r:embed="rId4">
            <a:alphaModFix/>
          </a:blip>
          <a:stretch>
            <a:fillRect/>
          </a:stretch>
        </p:blipFill>
        <p:spPr>
          <a:xfrm>
            <a:off x="152400" y="1261625"/>
            <a:ext cx="8839202" cy="2500811"/>
          </a:xfrm>
          <a:prstGeom prst="rect">
            <a:avLst/>
          </a:prstGeom>
          <a:noFill/>
          <a:ln>
            <a:noFill/>
          </a:ln>
        </p:spPr>
      </p:pic>
      <p:sp>
        <p:nvSpPr>
          <p:cNvPr id="116" name="Google Shape;116;p21"/>
          <p:cNvSpPr txBox="1"/>
          <p:nvPr/>
        </p:nvSpPr>
        <p:spPr>
          <a:xfrm>
            <a:off x="253125" y="4180700"/>
            <a:ext cx="8520600" cy="6171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fr" sz="3480" u="sng">
                <a:solidFill>
                  <a:srgbClr val="FFAB40"/>
                </a:solidFill>
                <a:latin typeface="Caveat"/>
                <a:ea typeface="Caveat"/>
                <a:cs typeface="Caveat"/>
                <a:sym typeface="Caveat"/>
                <a:hlinkClick r:id="rId5">
                  <a:extLst>
                    <a:ext uri="{A12FA001-AC4F-418D-AE19-62706E023703}">
                      <ahyp:hlinkClr xmlns:ahyp="http://schemas.microsoft.com/office/drawing/2018/hyperlinkcolor" val="tx"/>
                    </a:ext>
                  </a:extLst>
                </a:hlinkClick>
              </a:rPr>
              <a:t>Lien vers cette ressource</a:t>
            </a:r>
            <a:r>
              <a:rPr lang="fr" sz="3480">
                <a:solidFill>
                  <a:srgbClr val="FFFFFF"/>
                </a:solidFill>
                <a:latin typeface="Caveat"/>
                <a:ea typeface="Caveat"/>
                <a:cs typeface="Caveat"/>
                <a:sym typeface="Caveat"/>
              </a:rPr>
              <a:t> - </a:t>
            </a:r>
            <a:r>
              <a:rPr lang="fr" sz="3480" u="sng">
                <a:solidFill>
                  <a:srgbClr val="FFAB40"/>
                </a:solidFill>
                <a:latin typeface="Caveat"/>
                <a:ea typeface="Caveat"/>
                <a:cs typeface="Caveat"/>
                <a:sym typeface="Caveat"/>
                <a:hlinkClick r:id="rId6">
                  <a:extLst>
                    <a:ext uri="{A12FA001-AC4F-418D-AE19-62706E023703}">
                      <ahyp:hlinkClr xmlns:ahyp="http://schemas.microsoft.com/office/drawing/2018/hyperlinkcolor" val="tx"/>
                    </a:ext>
                  </a:extLst>
                </a:hlinkClick>
              </a:rPr>
              <a:t>Disponible aussi sur le site</a:t>
            </a:r>
            <a:endParaRPr sz="3480">
              <a:solidFill>
                <a:srgbClr val="FFAB40"/>
              </a:solidFill>
              <a:latin typeface="Caveat"/>
              <a:ea typeface="Caveat"/>
              <a:cs typeface="Caveat"/>
              <a:sym typeface="Caveat"/>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1077</Words>
  <Application>Microsoft Office PowerPoint</Application>
  <PresentationFormat>Affichage à l'écran (16:9)</PresentationFormat>
  <Paragraphs>125</Paragraphs>
  <Slides>14</Slides>
  <Notes>14</Notes>
  <HiddenSlides>1</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14</vt:i4>
      </vt:variant>
    </vt:vector>
  </HeadingPairs>
  <TitlesOfParts>
    <vt:vector size="21" baseType="lpstr">
      <vt:lpstr>Caveat</vt:lpstr>
      <vt:lpstr>Nunito</vt:lpstr>
      <vt:lpstr>Arial</vt:lpstr>
      <vt:lpstr>Viga</vt:lpstr>
      <vt:lpstr>Roboto</vt:lpstr>
      <vt:lpstr>Ubuntu</vt:lpstr>
      <vt:lpstr>Simple Light</vt:lpstr>
      <vt:lpstr>Apprendre et évaluer autrement  en mathématique Site : eam.recitmst.qc.ca Présentation : monurl.ca/mst8fev22 </vt:lpstr>
      <vt:lpstr>Plan de la rencontre</vt:lpstr>
      <vt:lpstr>Historique rapide… Pourquoi?</vt:lpstr>
      <vt:lpstr>Wooclap… Connaissez-vous…?</vt:lpstr>
      <vt:lpstr>Expérimentation - Menu Math Caractéristiques des nombres au 1er cycle</vt:lpstr>
      <vt:lpstr>Expérimentation - Open Middle </vt:lpstr>
      <vt:lpstr>Expérimentation - Math en 3 temps </vt:lpstr>
      <vt:lpstr>Exploration - Tâches créatives</vt:lpstr>
      <vt:lpstr>Quelle compétence peut-on évaluer?</vt:lpstr>
      <vt:lpstr>Quelle compétence peut-on évaluer?</vt:lpstr>
      <vt:lpstr>Sections à venir ou qui viennent d’être publiées</vt:lpstr>
      <vt:lpstr>Présentation PowerPoint</vt:lpstr>
      <vt:lpstr>Merci!  Bonne expérimentation!</vt:lpstr>
      <vt:lpstr>Quelle compétence peut-on évaluer?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Apprendre et évaluer autrement  en mathématique Site : eam.recitmst.qc.ca Présentation : monurl.ca/mst8fev22 </dc:title>
  <dc:creator>Sonya Fiset</dc:creator>
  <cp:lastModifiedBy>Fiset Sonia</cp:lastModifiedBy>
  <cp:revision>1</cp:revision>
  <dcterms:modified xsi:type="dcterms:W3CDTF">2022-02-08T15:39:51Z</dcterms:modified>
</cp:coreProperties>
</file>