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osis" panose="020B0604020202020204" charset="0"/>
      <p:regular r:id="rId26"/>
      <p:bold r:id="rId27"/>
    </p:embeddedFont>
    <p:embeddedFont>
      <p:font typeface="Sniglet" panose="020B0604020202020204" charset="0"/>
      <p:regular r:id="rId28"/>
    </p:embeddedFont>
    <p:embeddedFont>
      <p:font typeface="Ubuntu" panose="020B0604020202020204" charset="0"/>
      <p:regular r:id="rId29"/>
      <p:bold r:id="rId30"/>
      <p:italic r:id="rId31"/>
      <p:boldItalic r:id="rId32"/>
    </p:embeddedFont>
    <p:embeddedFont>
      <p:font typeface="Viga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mst4fev2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/join/guk6z4?lang=f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.socrative.com/login/studen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Etq69UmMp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e.kahoot.it/" TargetMode="External"/><Relationship Id="rId4" Type="http://schemas.openxmlformats.org/officeDocument/2006/relationships/hyperlink" Target="https://kahoot.it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questionnaires-interactifs/2d4ea108-ccda-4f49-8126-fe461f08448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e.kahoot.it/" TargetMode="External"/><Relationship Id="rId4" Type="http://schemas.openxmlformats.org/officeDocument/2006/relationships/hyperlink" Target="https://kahoot.it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ooclap.com/RECITQ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questionnaire/complete.php?id=1406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hyperlink" Target="mailto:campus@recit.qc.ca" TargetMode="External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equipe@recitmst.qc.ca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mst9sept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34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YZ4qnbQ9Beuk5Sgy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rms.office.com/r/0ug7RJuYjr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.socrative.com/login/student/" TargetMode="External"/><Relationship Id="rId3" Type="http://schemas.openxmlformats.org/officeDocument/2006/relationships/hyperlink" Target="https://edpuzzle.com/assignments/612cdd56e8317741203715d3/watch" TargetMode="External"/><Relationship Id="rId7" Type="http://schemas.openxmlformats.org/officeDocument/2006/relationships/hyperlink" Target="https://student.desmos.com/join/guk6z4?lang=f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)" TargetMode="External"/><Relationship Id="rId5" Type="http://schemas.openxmlformats.org/officeDocument/2006/relationships/hyperlink" Target="https://view.genial.ly/6238b6445d201600187c076a/presentation-wooclap-pour-laquops" TargetMode="External"/><Relationship Id="rId4" Type="http://schemas.openxmlformats.org/officeDocument/2006/relationships/hyperlink" Target="https://app.wooclap.com/RECITQI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assignments/612cdd56e8317741203715d3/watc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ooclap.com/RECITQI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" TargetMode="External"/><Relationship Id="rId5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)" TargetMode="External"/><Relationship Id="rId4" Type="http://schemas.openxmlformats.org/officeDocument/2006/relationships/hyperlink" Target="https://view.genial.ly/6238b6445d201600187c076a/presentation-wooclap-pour-laquop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1ad3e4a5c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1ad3e4a5c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de la présentation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https://monurl.ca/mst4fev22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016e7494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016e7494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SF: Desmos séquences d’apprentissage :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https://student.desmos.com/join/guk6z4?lang=fr</a:t>
            </a:r>
            <a:r>
              <a:rPr lang="fr-CA"/>
              <a:t> </a:t>
            </a:r>
            <a:r>
              <a:rPr lang="fr-CA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016e7494f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016e7494f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Écran et anime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4- Socrative :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Nom de la salle: </a:t>
            </a:r>
            <a:r>
              <a:rPr lang="fr-CA" b="1">
                <a:solidFill>
                  <a:srgbClr val="3D4965"/>
                </a:solidFill>
              </a:rPr>
              <a:t>5ESONYA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87829b44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87829b445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solidFill>
                  <a:schemeClr val="dk1"/>
                </a:solidFill>
                <a:highlight>
                  <a:srgbClr val="FFFF00"/>
                </a:highlight>
              </a:rPr>
              <a:t>SF poursuit partage d’écran</a:t>
            </a:r>
            <a:endParaRPr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PT Questionnaire pour se situer au regard des cibles d’apprentissage de l’atelier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https://forms.office.com/r/Etq69UmMpJ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Kahoot! Pour jouer 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créer un QI :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https://create.kahoot.it/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f38ffb87e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f38ffb87e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Lien d’un jeu questionnaires intéractifs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https://create.kahoot.it/share/questionnaires-interactifs/2d4ea108-ccda-4f49-8126-fe461f08448b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jouer : </a:t>
            </a: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https://kahoot.it/</a:t>
            </a:r>
            <a:r>
              <a:rPr lang="fr-CA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créer : </a:t>
            </a:r>
            <a:r>
              <a:rPr lang="fr-CA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Partager l’écran et le code sera affiché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016e7494f3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016e7494f3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Wooclap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https://app.wooclap.com/RECITQI</a:t>
            </a:r>
            <a:r>
              <a:rPr lang="fr-CA">
                <a:solidFill>
                  <a:schemeClr val="dk1"/>
                </a:solidFill>
              </a:rPr>
              <a:t> </a:t>
            </a:r>
            <a:r>
              <a:rPr lang="fr-CA" sz="1050">
                <a:solidFill>
                  <a:schemeClr val="dk1"/>
                </a:solidFill>
              </a:rPr>
              <a:t> + nuage de mots à coller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10e0180246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10e0180246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14:11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à partager dans le clavardage: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eb36c90d71_0_4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eb36c90d71_0_4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A</a:t>
            </a:r>
            <a:r>
              <a:rPr lang="fr-CA">
                <a:solidFill>
                  <a:srgbClr val="0069BF"/>
                </a:solidFill>
              </a:rPr>
              <a:t>ttribution du badge « Participation», cliquer sur ce lien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https://campus.recit.qc.ca/mod/questionnaire/complete.php?id=14065</a:t>
            </a:r>
            <a:r>
              <a:rPr lang="fr-CA">
                <a:solidFill>
                  <a:srgbClr val="0069BF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eb36c90d71_0_4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eb36c90d71_0_4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Questions ou messsges : </a:t>
            </a: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campus@recit.qc.ca</a:t>
            </a: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ou equipe</a:t>
            </a:r>
            <a:r>
              <a:rPr lang="fr-CA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fr-CA"/>
              <a:t> : </a:t>
            </a:r>
            <a:r>
              <a:rPr lang="fr-CA" u="sng">
                <a:solidFill>
                  <a:schemeClr val="hlink"/>
                </a:solidFill>
                <a:hlinkClick r:id="rId8"/>
              </a:rPr>
              <a:t>https://www.youtube.com/channel/UCxER51fHozZ7fUOaiP4QT-w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128b54239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128b542393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eb36c90d71_0_3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eb36c90d71_0_3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Lien de la présentation : </a:t>
            </a:r>
            <a:r>
              <a:rPr lang="fr-CA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https://bit.ly/mst9sept21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b36c90d71_0_3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b36c90d71_0_3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Patrice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Enlever Échanges pour les 2 ateliers FGA et FLS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ed741b7032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ed741b7032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Lien à partager dans le clavardage: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eb36c90d71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eb36c90d71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https://campus.recit.qc.ca/enrol/index.php?id=342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Faire le survol de l’autoformation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e87829b44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e87829b44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SF + PARTAGE D’ÉCRAN PT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SF : Pour partager son état d’esprit Google Forms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Lien du formulaire à compléter : </a:t>
            </a:r>
            <a:r>
              <a:rPr lang="fr-CA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https://forms.gle/YZ4qnbQ9Beuk5Sgy8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:  Pour identifier QI déjà expérimentés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formulaire Microsoft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PT Pour dynamiser vos formation, on doit y inclure de l’interactivité sur trois volets: </a:t>
            </a:r>
            <a:r>
              <a:rPr lang="fr-CA">
                <a:solidFill>
                  <a:schemeClr val="dk1"/>
                </a:solidFill>
              </a:rPr>
              <a:t> interactivité avec le formateur, le contenu d’apprentissage et avec les participants à la formation.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e87829b44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e87829b44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highlight>
                  <a:schemeClr val="accent4"/>
                </a:highlight>
              </a:rPr>
              <a:t>Écran partage SF</a:t>
            </a:r>
            <a:endParaRPr b="1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: 1- EdPuzzle :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ttps://edpuzzle.com/assignments/612cdd56e8317741203715d3/watch</a:t>
            </a:r>
            <a:r>
              <a:rPr lang="fr-CA"/>
              <a:t> comnpte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anime : 2-Wooclap 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https://app.wooclap.com/RECITQI</a:t>
            </a:r>
            <a:r>
              <a:rPr lang="fr-CA"/>
              <a:t>  Activité de type brainstorming (juste réalisation et intégration)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lien tutoriel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6"/>
              </a:rPr>
              <a:t>Lien compte enseignants</a:t>
            </a:r>
            <a:r>
              <a:rPr lang="fr-CA"/>
              <a:t>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3- Desmos : cartes à associer </a:t>
            </a:r>
            <a:r>
              <a:rPr lang="fr-CA" u="sng">
                <a:solidFill>
                  <a:schemeClr val="hlink"/>
                </a:solidFill>
                <a:hlinkClick r:id="rId7"/>
              </a:rPr>
              <a:t>https://student.desmos.com/join/guk6z4?lang=fr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anime 4- Socrative : </a:t>
            </a:r>
            <a:r>
              <a:rPr lang="fr-CA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Nom de la salle: 5ESONYA compte hotmail.com</a:t>
            </a:r>
            <a:endParaRPr>
              <a:highlight>
                <a:srgbClr val="F8BB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8BB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On veut qu’il retienne que les intentions pédagogiques diffèrent selon la phase du processus d’apprentissage.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Pour dynamiser vos formation, on doit y inclure de l’interactivité sur trois volets: </a:t>
            </a:r>
            <a:r>
              <a:rPr lang="fr-CA"/>
              <a:t> interactivité avec le formateur, le contenu d’apprentissage et avec les participants à la formation.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eeb94435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eeb94435c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1- EdPuzzle :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https://edpuzzle.com/assignments/612cdd56e8317741203715d3/watch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Compte Microsoft RÉCIT MST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eeb94435cf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eeb94435cf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PT  Wooclap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https://app.wooclap.com/RECITQI</a:t>
            </a:r>
            <a:r>
              <a:rPr lang="fr-CA">
                <a:solidFill>
                  <a:schemeClr val="dk1"/>
                </a:solidFill>
              </a:rPr>
              <a:t>   Activité de type brainstorming (juste réalisation et intégration)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4"/>
              </a:rPr>
              <a:t>lien tutoriel</a:t>
            </a:r>
            <a:r>
              <a:rPr lang="fr-CA">
                <a:solidFill>
                  <a:schemeClr val="dk1"/>
                </a:solidFill>
              </a:rPr>
              <a:t> Wooclap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5"/>
              </a:rPr>
              <a:t>Lien compte enseignants</a:t>
            </a:r>
            <a:r>
              <a:rPr lang="fr-CA">
                <a:solidFill>
                  <a:schemeClr val="dk1"/>
                </a:solidFill>
              </a:rPr>
              <a:t> : </a:t>
            </a:r>
            <a:r>
              <a:rPr lang="fr-CA" u="sng">
                <a:solidFill>
                  <a:schemeClr val="hlink"/>
                </a:solidFill>
                <a:hlinkClick r:id="rId6"/>
              </a:rPr>
              <a:t>https://docs.wooclap.com/fr/articles/2721084-wooclap-est-il-gratuit-pour-les-enseignants-d-ecoles-primaires-et-secondaires#:~:text=Depuis%20fin%202018%2C%20les%20enseignants,les%20int%C3%A9grations%20LMS%20et%20SSO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Google Shape;74;p13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16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16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16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7" name="Google Shape;297;p17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8" name="Google Shape;298;p17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9" name="Google Shape;299;p17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6" name="Google Shape;306;p17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7" name="Google Shape;307;p17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8" name="Google Shape;308;p17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1" name="Google Shape;311;p17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2" name="Google Shape;312;p17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3" name="Google Shape;313;p17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1" name="Google Shape;321;p17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3" name="Google Shape;323;p17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7" name="Google Shape;32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3" name="Google Shape;343;p18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5" name="Google Shape;365;p18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7" name="Google Shape;367;p18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1" name="Google Shape;371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9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75" name="Google Shape;375;p19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76" name="Google Shape;376;p19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405" name="Google Shape;405;p1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06" name="Google Shape;406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0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0" name="Google Shape;410;p20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411" name="Google Shape;411;p20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12" name="Google Shape;412;p20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1" name="Google Shape;441;p2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49" name="Google Shape;449;p21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8" name="Google Shape;478;p21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9" name="Google Shape;47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22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83" name="Google Shape;483;p2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2" name="Google Shape;512;p22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13" name="Google Shape;51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16" name="Google Shape;516;p23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23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23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9" name="Google Shape;519;p2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0" name="Google Shape;520;p23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1" name="Google Shape;521;p23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2" name="Google Shape;522;p2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3" name="Google Shape;523;p23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4" name="Google Shape;524;p23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6" name="Google Shape;526;p2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9" name="Google Shape;529;p23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2" name="Google Shape;532;p2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9" name="Google Shape;539;p23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1" name="Google Shape;541;p2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2" name="Google Shape;542;p23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5" name="Google Shape;545;p23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9" name="Google Shape;549;p23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1" name="Google Shape;551;p23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3" name="Google Shape;553;p23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7" name="Google Shape;55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0" name="Google Shape;560;p2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1" name="Google Shape;561;p2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2" name="Google Shape;562;p2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3" name="Google Shape;563;p2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4" name="Google Shape;564;p2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5" name="Google Shape;565;p2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6" name="Google Shape;566;p2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7" name="Google Shape;567;p2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8" name="Google Shape;568;p2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2" name="Google Shape;572;p2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3" name="Google Shape;573;p2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5" name="Google Shape;575;p2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6" name="Google Shape;576;p2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8" name="Google Shape;578;p2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9" name="Google Shape;579;p2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0" name="Google Shape;580;p2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0" name="Google Shape;590;p2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1" name="Google Shape;591;p2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4" name="Google Shape;594;p2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5" name="Google Shape;595;p2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6" name="Google Shape;596;p2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9" name="Google Shape;599;p2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0" name="Google Shape;60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06" name="Google Shape;606;p2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 1">
  <p:cSld name="TITLE_5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8" name="Google Shape;618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9" name="Google Shape;619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2" name="Google Shape;62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3" name="Google Shape;623;p28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6" name="Google Shape;626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7" name="Google Shape;6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1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0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4" name="Google Shape;634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5" name="Google Shape;63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87" name="Google Shape;87;p15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ldNum" idx="12"/>
          </p:nvPr>
        </p:nvSpPr>
        <p:spPr>
          <a:xfrm>
            <a:off x="4297544" y="4749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equipe@recitmst.q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hyperlink" Target="https://campus.recit.qc.ca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monurl.ca/mst28avril22" TargetMode="External"/><Relationship Id="rId9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hyperlink" Target="https://kahoot.it/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clap.com/QIFIN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twitter.com/recitq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acebook.com/recitqc" TargetMode="External"/><Relationship Id="rId11" Type="http://schemas.openxmlformats.org/officeDocument/2006/relationships/image" Target="../media/image33.png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campus@reci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lidescarnival.com/copyright-and-legal-inform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forms.office.com/r/kHQhdRu3z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forms.gle/YZ4qnbQ9Beuk5Sgy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3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2"/>
          <p:cNvSpPr txBox="1"/>
          <p:nvPr/>
        </p:nvSpPr>
        <p:spPr>
          <a:xfrm>
            <a:off x="124925" y="505350"/>
            <a:ext cx="5559900" cy="26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6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Dynamiser votre enseignement à l’aide des questionnaires interactifs</a:t>
            </a: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2" name="Google Shape;642;p32"/>
          <p:cNvSpPr txBox="1"/>
          <p:nvPr/>
        </p:nvSpPr>
        <p:spPr>
          <a:xfrm>
            <a:off x="5723500" y="3346175"/>
            <a:ext cx="3420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Atelier 609, présentation</a:t>
            </a: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200" b="1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monurl.ca/mst28avril22</a:t>
            </a:r>
            <a:r>
              <a:rPr lang="fr-CA" sz="24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80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43" name="Google Shape;643;p32"/>
          <p:cNvSpPr txBox="1"/>
          <p:nvPr/>
        </p:nvSpPr>
        <p:spPr>
          <a:xfrm>
            <a:off x="0" y="3586250"/>
            <a:ext cx="342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fr-CA" sz="12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campus.recit.qc.ca</a:t>
            </a:r>
            <a:endParaRPr sz="12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4" name="Google Shape;644;p32"/>
          <p:cNvPicPr preferRelativeResize="0"/>
          <p:nvPr/>
        </p:nvPicPr>
        <p:blipFill rotWithShape="1">
          <a:blip r:embed="rId6">
            <a:alphaModFix/>
          </a:blip>
          <a:srcRect t="18540" b="15829"/>
          <a:stretch/>
        </p:blipFill>
        <p:spPr>
          <a:xfrm>
            <a:off x="203625" y="4147575"/>
            <a:ext cx="737050" cy="7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2"/>
          <p:cNvSpPr txBox="1"/>
          <p:nvPr/>
        </p:nvSpPr>
        <p:spPr>
          <a:xfrm>
            <a:off x="1037900" y="4268825"/>
            <a:ext cx="16041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Campus RÉCIT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RÉCIT MST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6" name="Google Shape;646;p32"/>
          <p:cNvSpPr txBox="1"/>
          <p:nvPr/>
        </p:nvSpPr>
        <p:spPr>
          <a:xfrm>
            <a:off x="3245850" y="4731575"/>
            <a:ext cx="49461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fr-CA" sz="1100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monurl.ca/mst28avril22</a:t>
            </a:r>
            <a:r>
              <a:rPr lang="fr-CA" sz="110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,</a:t>
            </a:r>
            <a:r>
              <a:rPr lang="fr-CA" sz="11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du </a:t>
            </a:r>
            <a:r>
              <a:rPr lang="fr-CA" sz="11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</a:t>
            </a:r>
            <a:r>
              <a:rPr lang="fr-CA" sz="1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fr-CA" sz="11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CC</a:t>
            </a:r>
            <a:r>
              <a:rPr lang="fr-CA" sz="1300">
                <a:solidFill>
                  <a:schemeClr val="lt1"/>
                </a:solidFill>
              </a:rPr>
              <a:t>.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647" name="Google Shape;647;p32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91950" y="4754257"/>
            <a:ext cx="952050" cy="33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7438" y="267363"/>
            <a:ext cx="233362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877" y="750600"/>
            <a:ext cx="5970000" cy="3005299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41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  <p:pic>
        <p:nvPicPr>
          <p:cNvPr id="742" name="Google Shape;742;p41"/>
          <p:cNvPicPr preferRelativeResize="0"/>
          <p:nvPr/>
        </p:nvPicPr>
        <p:blipFill rotWithShape="1">
          <a:blip r:embed="rId4">
            <a:alphaModFix/>
          </a:blip>
          <a:srcRect r="73775"/>
          <a:stretch/>
        </p:blipFill>
        <p:spPr>
          <a:xfrm>
            <a:off x="189250" y="249176"/>
            <a:ext cx="810875" cy="835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43" name="Google Shape;743;p41"/>
          <p:cNvSpPr/>
          <p:nvPr/>
        </p:nvSpPr>
        <p:spPr>
          <a:xfrm>
            <a:off x="5738600" y="2626150"/>
            <a:ext cx="2869200" cy="481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1"/>
          <p:cNvSpPr txBox="1"/>
          <p:nvPr/>
        </p:nvSpPr>
        <p:spPr>
          <a:xfrm>
            <a:off x="2146125" y="371675"/>
            <a:ext cx="378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Cartes à associer</a:t>
            </a:r>
            <a:endParaRPr sz="36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45" name="Google Shape;74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946" y="3655546"/>
            <a:ext cx="2839925" cy="13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1"/>
          <p:cNvSpPr/>
          <p:nvPr/>
        </p:nvSpPr>
        <p:spPr>
          <a:xfrm>
            <a:off x="6143825" y="4364475"/>
            <a:ext cx="1756200" cy="290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7" name="Google Shape;74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034375"/>
            <a:ext cx="5206150" cy="35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2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  <p:pic>
        <p:nvPicPr>
          <p:cNvPr id="753" name="Google Shape;7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444" y="902300"/>
            <a:ext cx="3708757" cy="3146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4" name="Google Shape;754;p42"/>
          <p:cNvCxnSpPr/>
          <p:nvPr/>
        </p:nvCxnSpPr>
        <p:spPr>
          <a:xfrm rot="10800000">
            <a:off x="6398275" y="3814950"/>
            <a:ext cx="1560300" cy="9234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5" name="Google Shape;755;p42"/>
          <p:cNvSpPr/>
          <p:nvPr/>
        </p:nvSpPr>
        <p:spPr>
          <a:xfrm>
            <a:off x="2929375" y="2403300"/>
            <a:ext cx="3468900" cy="673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2"/>
          <p:cNvSpPr txBox="1"/>
          <p:nvPr/>
        </p:nvSpPr>
        <p:spPr>
          <a:xfrm>
            <a:off x="2825200" y="4184250"/>
            <a:ext cx="412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2. Inscrire votre prénom</a:t>
            </a:r>
            <a:endParaRPr sz="2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57" name="Google Shape;757;p42"/>
          <p:cNvSpPr txBox="1"/>
          <p:nvPr/>
        </p:nvSpPr>
        <p:spPr>
          <a:xfrm>
            <a:off x="2616700" y="235100"/>
            <a:ext cx="432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1. Inscrire le nom de la salle</a:t>
            </a:r>
            <a:endParaRPr/>
          </a:p>
        </p:txBody>
      </p:sp>
      <p:sp>
        <p:nvSpPr>
          <p:cNvPr id="758" name="Google Shape;758;p42"/>
          <p:cNvSpPr txBox="1"/>
          <p:nvPr/>
        </p:nvSpPr>
        <p:spPr>
          <a:xfrm>
            <a:off x="3165075" y="2569350"/>
            <a:ext cx="29784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/>
              <a:t>5ESONYA</a:t>
            </a:r>
            <a:endParaRPr sz="2500" b="1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3"/>
          <p:cNvSpPr txBox="1">
            <a:spLocks noGrp="1"/>
          </p:cNvSpPr>
          <p:nvPr>
            <p:ph type="sldNum" idx="12"/>
          </p:nvPr>
        </p:nvSpPr>
        <p:spPr>
          <a:xfrm>
            <a:off x="3873461" y="4701190"/>
            <a:ext cx="6540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  <p:pic>
        <p:nvPicPr>
          <p:cNvPr id="764" name="Google Shape;764;p43"/>
          <p:cNvPicPr preferRelativeResize="0"/>
          <p:nvPr/>
        </p:nvPicPr>
        <p:blipFill rotWithShape="1">
          <a:blip r:embed="rId3">
            <a:alphaModFix/>
          </a:blip>
          <a:srcRect b="11394"/>
          <a:stretch/>
        </p:blipFill>
        <p:spPr>
          <a:xfrm>
            <a:off x="550325" y="288450"/>
            <a:ext cx="8226325" cy="441273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43"/>
          <p:cNvSpPr/>
          <p:nvPr/>
        </p:nvSpPr>
        <p:spPr>
          <a:xfrm>
            <a:off x="1190434" y="1807364"/>
            <a:ext cx="2199600" cy="129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3"/>
          <p:cNvSpPr/>
          <p:nvPr/>
        </p:nvSpPr>
        <p:spPr>
          <a:xfrm>
            <a:off x="5965375" y="256425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3"/>
          <p:cNvSpPr/>
          <p:nvPr/>
        </p:nvSpPr>
        <p:spPr>
          <a:xfrm>
            <a:off x="3536150" y="3177975"/>
            <a:ext cx="2157300" cy="129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8" name="Google Shape;76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175" y="3052539"/>
            <a:ext cx="653999" cy="6538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69" name="Google Shape;76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5975" y="2471873"/>
            <a:ext cx="654000" cy="676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4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  <p:sp>
        <p:nvSpPr>
          <p:cNvPr id="775" name="Google Shape;775;p44"/>
          <p:cNvSpPr/>
          <p:nvPr/>
        </p:nvSpPr>
        <p:spPr>
          <a:xfrm>
            <a:off x="727425" y="1221400"/>
            <a:ext cx="2687700" cy="8685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Connectez-vous</a:t>
            </a:r>
            <a:endParaRPr sz="2400"/>
          </a:p>
        </p:txBody>
      </p:sp>
      <p:pic>
        <p:nvPicPr>
          <p:cNvPr id="776" name="Google Shape;7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888" y="176675"/>
            <a:ext cx="1084218" cy="11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87" y="2914175"/>
            <a:ext cx="2376975" cy="188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44"/>
          <p:cNvSpPr/>
          <p:nvPr/>
        </p:nvSpPr>
        <p:spPr>
          <a:xfrm>
            <a:off x="5919475" y="1247350"/>
            <a:ext cx="2475300" cy="8166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Identifiez-vous</a:t>
            </a:r>
            <a:endParaRPr sz="2400"/>
          </a:p>
        </p:txBody>
      </p:sp>
      <p:cxnSp>
        <p:nvCxnSpPr>
          <p:cNvPr id="779" name="Google Shape;779;p44"/>
          <p:cNvCxnSpPr/>
          <p:nvPr/>
        </p:nvCxnSpPr>
        <p:spPr>
          <a:xfrm>
            <a:off x="3559500" y="3521563"/>
            <a:ext cx="2006400" cy="192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0" name="Google Shape;780;p44"/>
          <p:cNvSpPr txBox="1"/>
          <p:nvPr/>
        </p:nvSpPr>
        <p:spPr>
          <a:xfrm>
            <a:off x="902578" y="2089900"/>
            <a:ext cx="224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kahoot.it/</a:t>
            </a:r>
            <a:r>
              <a:rPr lang="fr-CA" sz="3600" b="1"/>
              <a:t>  </a:t>
            </a:r>
            <a:endParaRPr sz="3900" b="1"/>
          </a:p>
        </p:txBody>
      </p:sp>
      <p:pic>
        <p:nvPicPr>
          <p:cNvPr id="781" name="Google Shape;78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7300" y="2335701"/>
            <a:ext cx="2779661" cy="21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5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  <p:pic>
        <p:nvPicPr>
          <p:cNvPr id="787" name="Google Shape;787;p4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325" y="400400"/>
            <a:ext cx="703600" cy="733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88" name="Google Shape;78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86425"/>
            <a:ext cx="8839200" cy="28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6"/>
          <p:cNvSpPr txBox="1">
            <a:spLocks noGrp="1"/>
          </p:cNvSpPr>
          <p:nvPr>
            <p:ph type="sldNum" idx="12"/>
          </p:nvPr>
        </p:nvSpPr>
        <p:spPr>
          <a:xfrm>
            <a:off x="39471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15</a:t>
            </a:fld>
            <a:endParaRPr/>
          </a:p>
        </p:txBody>
      </p:sp>
      <p:sp>
        <p:nvSpPr>
          <p:cNvPr id="794" name="Google Shape;794;p46"/>
          <p:cNvSpPr txBox="1">
            <a:spLocks noGrp="1"/>
          </p:cNvSpPr>
          <p:nvPr>
            <p:ph type="title" idx="4294967295"/>
          </p:nvPr>
        </p:nvSpPr>
        <p:spPr>
          <a:xfrm>
            <a:off x="2452800" y="169750"/>
            <a:ext cx="58554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Survol sections finales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95" name="Google Shape;795;p46"/>
          <p:cNvSpPr txBox="1"/>
          <p:nvPr/>
        </p:nvSpPr>
        <p:spPr>
          <a:xfrm>
            <a:off x="3056900" y="4549150"/>
            <a:ext cx="2674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079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iga"/>
              <a:buChar char=" "/>
            </a:pPr>
            <a:r>
              <a:rPr lang="fr-CA" sz="17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l’autoformation</a:t>
            </a:r>
            <a:endParaRPr sz="1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96" name="Google Shape;79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75" y="857350"/>
            <a:ext cx="7313793" cy="35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16</a:t>
            </a:fld>
            <a:endParaRPr/>
          </a:p>
        </p:txBody>
      </p:sp>
      <p:sp>
        <p:nvSpPr>
          <p:cNvPr id="802" name="Google Shape;802;p47"/>
          <p:cNvSpPr txBox="1">
            <a:spLocks noGrp="1"/>
          </p:cNvSpPr>
          <p:nvPr>
            <p:ph type="title" idx="4294967295"/>
          </p:nvPr>
        </p:nvSpPr>
        <p:spPr>
          <a:xfrm>
            <a:off x="563675" y="319500"/>
            <a:ext cx="7877400" cy="7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Obtenez votre badge </a:t>
            </a:r>
            <a:endParaRPr sz="3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03" name="Google Shape;803;p47"/>
          <p:cNvSpPr txBox="1"/>
          <p:nvPr/>
        </p:nvSpPr>
        <p:spPr>
          <a:xfrm>
            <a:off x="708300" y="1204100"/>
            <a:ext cx="7727400" cy="24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82204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1- Créer un compte sur le </a:t>
            </a:r>
            <a:r>
              <a:rPr lang="fr-CA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RÉCIT</a:t>
            </a:r>
            <a:r>
              <a:rPr lang="fr-CA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et valider son inscription.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282204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2- Pour l’attribution du badge 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28220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« Participation», cliquer sur le lien du clavardage</a:t>
            </a:r>
            <a:r>
              <a:rPr lang="fr-CA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04" name="Google Shape;804;p47"/>
          <p:cNvSpPr txBox="1">
            <a:spLocks noGrp="1"/>
          </p:cNvSpPr>
          <p:nvPr>
            <p:ph type="sldNum" idx="12"/>
          </p:nvPr>
        </p:nvSpPr>
        <p:spPr>
          <a:xfrm>
            <a:off x="37700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16</a:t>
            </a:fld>
            <a:endParaRPr/>
          </a:p>
        </p:txBody>
      </p:sp>
      <p:pic>
        <p:nvPicPr>
          <p:cNvPr id="805" name="Google Shape;80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25" y="3052149"/>
            <a:ext cx="9144000" cy="21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47"/>
          <p:cNvSpPr txBox="1"/>
          <p:nvPr/>
        </p:nvSpPr>
        <p:spPr>
          <a:xfrm>
            <a:off x="718675" y="2141950"/>
            <a:ext cx="14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12" name="Google Shape;81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163" y="2546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48"/>
          <p:cNvSpPr txBox="1"/>
          <p:nvPr/>
        </p:nvSpPr>
        <p:spPr>
          <a:xfrm>
            <a:off x="20076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campus@recit.qc.ca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hlinkClick r:id="rId5"/>
              </a:rPr>
              <a:t>equipe@recitmst.qc.ca</a:t>
            </a:r>
            <a:endParaRPr sz="2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Page Facebook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Twitter</a:t>
            </a:r>
            <a:endParaRPr sz="1600" u="sng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Chaîne YouTube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814" name="Google Shape;814;p48"/>
          <p:cNvSpPr txBox="1"/>
          <p:nvPr/>
        </p:nvSpPr>
        <p:spPr>
          <a:xfrm>
            <a:off x="2451875" y="4708600"/>
            <a:ext cx="5392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</a:t>
            </a:r>
            <a:r>
              <a:rPr lang="fr-CA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CA" sz="800">
                <a:solidFill>
                  <a:schemeClr val="accent1"/>
                </a:solidFill>
              </a:rPr>
              <a:t>.</a:t>
            </a:r>
            <a:r>
              <a:rPr lang="fr-CA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15" name="Google Shape;815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7048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17</a:t>
            </a:fld>
            <a:endParaRPr/>
          </a:p>
        </p:txBody>
      </p:sp>
      <p:pic>
        <p:nvPicPr>
          <p:cNvPr id="817" name="Google Shape;817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26069" y="174499"/>
            <a:ext cx="1803956" cy="11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/>
              <a:t>Instructions for use</a:t>
            </a:r>
            <a:endParaRPr sz="3600"/>
          </a:p>
        </p:txBody>
      </p:sp>
      <p:sp>
        <p:nvSpPr>
          <p:cNvPr id="823" name="Google Shape;823;p49"/>
          <p:cNvSpPr txBox="1"/>
          <p:nvPr/>
        </p:nvSpPr>
        <p:spPr>
          <a:xfrm>
            <a:off x="747925" y="1449675"/>
            <a:ext cx="29970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GOOGLE SLIDES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"Use as Google Slides Theme".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will get a copy of this document on your Google Drive and will be able to edit, add or delete slides.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have to be signed in to your Google account.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24" name="Google Shape;824;p49"/>
          <p:cNvSpPr txBox="1"/>
          <p:nvPr/>
        </p:nvSpPr>
        <p:spPr>
          <a:xfrm>
            <a:off x="4150426" y="1449675"/>
            <a:ext cx="31278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POWERPOINT®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Remember to download and install the fonts used in this presentation (you’ll find the links to the font files needed in the </a:t>
            </a:r>
            <a:r>
              <a:rPr lang="fr-CA" sz="1200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25" name="Google Shape;825;p49"/>
          <p:cNvSpPr txBox="1"/>
          <p:nvPr/>
        </p:nvSpPr>
        <p:spPr>
          <a:xfrm>
            <a:off x="747925" y="3982125"/>
            <a:ext cx="6530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More info on how to use this template at </a:t>
            </a:r>
            <a:r>
              <a:rPr lang="fr-CA" sz="1200" b="1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This template is free to use under </a:t>
            </a:r>
            <a:r>
              <a:rPr lang="fr-CA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fr-CA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.You can keep the Credits slide or mention SlidesCarnival and other resources used in a slide footer.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26" name="Google Shape;826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3"/>
          <p:cNvSpPr txBox="1">
            <a:spLocks noGrp="1"/>
          </p:cNvSpPr>
          <p:nvPr>
            <p:ph type="body" idx="4294967295"/>
          </p:nvPr>
        </p:nvSpPr>
        <p:spPr>
          <a:xfrm>
            <a:off x="2957550" y="1022550"/>
            <a:ext cx="4641300" cy="17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2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2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2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RÉCIT MST</a:t>
            </a:r>
            <a:endParaRPr sz="32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4" name="Google Shape;654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  <p:pic>
        <p:nvPicPr>
          <p:cNvPr id="655" name="Google Shape;6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475" y="291675"/>
            <a:ext cx="994575" cy="106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100" y="792500"/>
            <a:ext cx="1779250" cy="17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475" y="2862450"/>
            <a:ext cx="1479550" cy="15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3"/>
          <p:cNvSpPr txBox="1">
            <a:spLocks noGrp="1"/>
          </p:cNvSpPr>
          <p:nvPr>
            <p:ph type="body" idx="4294967295"/>
          </p:nvPr>
        </p:nvSpPr>
        <p:spPr>
          <a:xfrm>
            <a:off x="1277550" y="2948150"/>
            <a:ext cx="4641300" cy="17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0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Patrice Tourangeau</a:t>
            </a:r>
            <a:endParaRPr sz="3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0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Campus RÉCIT</a:t>
            </a:r>
            <a:endParaRPr sz="3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4" name="Google Shape;664;p34"/>
          <p:cNvSpPr txBox="1">
            <a:spLocks noGrp="1"/>
          </p:cNvSpPr>
          <p:nvPr>
            <p:ph type="body" idx="1"/>
          </p:nvPr>
        </p:nvSpPr>
        <p:spPr>
          <a:xfrm>
            <a:off x="632050" y="1082425"/>
            <a:ext cx="6902400" cy="4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Dynamiser votre enseignement à l’aide des QI</a:t>
            </a:r>
            <a:endParaRPr sz="2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Préparation 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Réalisation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Mains sur les touches en exploration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Intégration</a:t>
            </a:r>
            <a:endParaRPr sz="2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Échanges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Badge numérique </a:t>
            </a:r>
            <a:endParaRPr sz="2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5" name="Google Shape;665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pic>
        <p:nvPicPr>
          <p:cNvPr id="666" name="Google Shape;6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4"/>
          <p:cNvSpPr txBox="1">
            <a:spLocks noGrp="1"/>
          </p:cNvSpPr>
          <p:nvPr>
            <p:ph type="sldNum" idx="12"/>
          </p:nvPr>
        </p:nvSpPr>
        <p:spPr>
          <a:xfrm>
            <a:off x="37700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pic>
        <p:nvPicPr>
          <p:cNvPr id="668" name="Google Shape;6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425" y="2271975"/>
            <a:ext cx="1226151" cy="12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5"/>
          <p:cNvSpPr txBox="1">
            <a:spLocks noGrp="1"/>
          </p:cNvSpPr>
          <p:nvPr>
            <p:ph type="sldNum" idx="12"/>
          </p:nvPr>
        </p:nvSpPr>
        <p:spPr>
          <a:xfrm>
            <a:off x="39471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  <p:sp>
        <p:nvSpPr>
          <p:cNvPr id="674" name="Google Shape;674;p35"/>
          <p:cNvSpPr txBox="1">
            <a:spLocks noGrp="1"/>
          </p:cNvSpPr>
          <p:nvPr>
            <p:ph type="title" idx="4294967295"/>
          </p:nvPr>
        </p:nvSpPr>
        <p:spPr>
          <a:xfrm>
            <a:off x="2159000" y="169750"/>
            <a:ext cx="52017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Accéder à l’autoformation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5" name="Google Shape;675;p35"/>
          <p:cNvSpPr txBox="1"/>
          <p:nvPr/>
        </p:nvSpPr>
        <p:spPr>
          <a:xfrm>
            <a:off x="3056900" y="4549150"/>
            <a:ext cx="2674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079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iga"/>
              <a:buChar char=" "/>
            </a:pPr>
            <a:r>
              <a:rPr lang="fr-CA" sz="17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l’autoformation</a:t>
            </a:r>
            <a:endParaRPr sz="1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6" name="Google Shape;6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75" y="857350"/>
            <a:ext cx="7313793" cy="35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6"/>
          <p:cNvSpPr txBox="1">
            <a:spLocks noGrp="1"/>
          </p:cNvSpPr>
          <p:nvPr>
            <p:ph type="sldNum" idx="12"/>
          </p:nvPr>
        </p:nvSpPr>
        <p:spPr>
          <a:xfrm>
            <a:off x="43339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  <p:sp>
        <p:nvSpPr>
          <p:cNvPr id="682" name="Google Shape;682;p36"/>
          <p:cNvSpPr txBox="1">
            <a:spLocks noGrp="1"/>
          </p:cNvSpPr>
          <p:nvPr>
            <p:ph type="title" idx="4294967295"/>
          </p:nvPr>
        </p:nvSpPr>
        <p:spPr>
          <a:xfrm>
            <a:off x="1855900" y="169750"/>
            <a:ext cx="55047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Connexion à </a:t>
            </a:r>
            <a:r>
              <a:rPr lang="fr-CA" sz="3200" u="sng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RÉCIT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3" name="Google Shape;683;p36"/>
          <p:cNvSpPr txBox="1"/>
          <p:nvPr/>
        </p:nvSpPr>
        <p:spPr>
          <a:xfrm>
            <a:off x="5295525" y="1369217"/>
            <a:ext cx="3932100" cy="3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lvl="0" indent="-1422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 "/>
            </a:pPr>
            <a:r>
              <a:rPr lang="fr-CA" sz="32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Avantages</a:t>
            </a:r>
            <a:endParaRPr sz="32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Avoir le suivi de progression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Faire les tests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Écrire dans les forums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Émettre des commentaires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Demander des badges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Etc.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36" descr="Page de connexion de Camp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25" y="1521625"/>
            <a:ext cx="4289100" cy="2888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85" name="Google Shape;685;p36"/>
          <p:cNvSpPr/>
          <p:nvPr/>
        </p:nvSpPr>
        <p:spPr>
          <a:xfrm>
            <a:off x="457204" y="4410161"/>
            <a:ext cx="1486500" cy="3267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 formulaire</a:t>
            </a:r>
            <a:endParaRPr sz="1200"/>
          </a:p>
        </p:txBody>
      </p:sp>
      <p:sp>
        <p:nvSpPr>
          <p:cNvPr id="686" name="Google Shape;686;p36"/>
          <p:cNvSpPr/>
          <p:nvPr/>
        </p:nvSpPr>
        <p:spPr>
          <a:xfrm>
            <a:off x="784550" y="4068800"/>
            <a:ext cx="8313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6"/>
          <p:cNvSpPr/>
          <p:nvPr/>
        </p:nvSpPr>
        <p:spPr>
          <a:xfrm>
            <a:off x="2961219" y="3565522"/>
            <a:ext cx="1486500" cy="5448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Avec une connexion tierce</a:t>
            </a:r>
            <a:endParaRPr sz="1000"/>
          </a:p>
        </p:txBody>
      </p:sp>
      <p:sp>
        <p:nvSpPr>
          <p:cNvPr id="688" name="Google Shape;688;p36"/>
          <p:cNvSpPr/>
          <p:nvPr/>
        </p:nvSpPr>
        <p:spPr>
          <a:xfrm>
            <a:off x="2835825" y="3054825"/>
            <a:ext cx="1650900" cy="42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6"/>
          <p:cNvSpPr/>
          <p:nvPr/>
        </p:nvSpPr>
        <p:spPr>
          <a:xfrm>
            <a:off x="2835826" y="2714050"/>
            <a:ext cx="10323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6"/>
          <p:cNvSpPr/>
          <p:nvPr/>
        </p:nvSpPr>
        <p:spPr>
          <a:xfrm>
            <a:off x="3387483" y="1925825"/>
            <a:ext cx="998400" cy="5448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connexion anonyme</a:t>
            </a:r>
            <a:endParaRPr sz="1000"/>
          </a:p>
        </p:txBody>
      </p:sp>
      <p:sp>
        <p:nvSpPr>
          <p:cNvPr id="691" name="Google Shape;691;p36"/>
          <p:cNvSpPr txBox="1"/>
          <p:nvPr/>
        </p:nvSpPr>
        <p:spPr>
          <a:xfrm>
            <a:off x="707782" y="1062934"/>
            <a:ext cx="27444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iga"/>
              <a:buChar char=" "/>
            </a:pPr>
            <a:r>
              <a:rPr lang="fr-CA" sz="22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Types</a:t>
            </a:r>
            <a:endParaRPr sz="22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75" y="305587"/>
            <a:ext cx="7894249" cy="43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37"/>
          <p:cNvSpPr txBox="1">
            <a:spLocks noGrp="1"/>
          </p:cNvSpPr>
          <p:nvPr>
            <p:ph type="sldNum" idx="12"/>
          </p:nvPr>
        </p:nvSpPr>
        <p:spPr>
          <a:xfrm>
            <a:off x="4098675" y="4791224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  <p:sp>
        <p:nvSpPr>
          <p:cNvPr id="698" name="Google Shape;698;p37"/>
          <p:cNvSpPr/>
          <p:nvPr/>
        </p:nvSpPr>
        <p:spPr>
          <a:xfrm>
            <a:off x="1829475" y="2093925"/>
            <a:ext cx="1978500" cy="1050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7"/>
          <p:cNvSpPr/>
          <p:nvPr/>
        </p:nvSpPr>
        <p:spPr>
          <a:xfrm>
            <a:off x="5092100" y="2086950"/>
            <a:ext cx="2040900" cy="1110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0" name="Google Shape;700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6075" y="2260775"/>
            <a:ext cx="716500" cy="71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01" name="Google Shape;701;p3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92100" y="2667500"/>
            <a:ext cx="548700" cy="5485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2" name="Google Shape;702;p37"/>
          <p:cNvSpPr/>
          <p:nvPr/>
        </p:nvSpPr>
        <p:spPr>
          <a:xfrm>
            <a:off x="548975" y="2399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8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  <p:pic>
        <p:nvPicPr>
          <p:cNvPr id="708" name="Google Shape;708;p38"/>
          <p:cNvPicPr preferRelativeResize="0"/>
          <p:nvPr/>
        </p:nvPicPr>
        <p:blipFill rotWithShape="1">
          <a:blip r:embed="rId3">
            <a:alphaModFix/>
          </a:blip>
          <a:srcRect b="13051"/>
          <a:stretch/>
        </p:blipFill>
        <p:spPr>
          <a:xfrm>
            <a:off x="664625" y="227025"/>
            <a:ext cx="7781925" cy="451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38"/>
          <p:cNvSpPr/>
          <p:nvPr/>
        </p:nvSpPr>
        <p:spPr>
          <a:xfrm>
            <a:off x="1172925" y="1781425"/>
            <a:ext cx="2272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0" name="Google Shape;710;p38"/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205273" y="1843213"/>
            <a:ext cx="574327" cy="72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11" name="Google Shape;711;p38"/>
          <p:cNvSpPr/>
          <p:nvPr/>
        </p:nvSpPr>
        <p:spPr>
          <a:xfrm>
            <a:off x="4421616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8"/>
          <p:cNvSpPr/>
          <p:nvPr/>
        </p:nvSpPr>
        <p:spPr>
          <a:xfrm>
            <a:off x="3504725" y="1781425"/>
            <a:ext cx="4387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3" name="Google Shape;713;p38"/>
          <p:cNvPicPr preferRelativeResize="0"/>
          <p:nvPr/>
        </p:nvPicPr>
        <p:blipFill rotWithShape="1">
          <a:blip r:embed="rId5">
            <a:alphaModFix/>
          </a:blip>
          <a:srcRect b="18012"/>
          <a:stretch/>
        </p:blipFill>
        <p:spPr>
          <a:xfrm>
            <a:off x="5277675" y="2122000"/>
            <a:ext cx="725900" cy="72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14" name="Google Shape;714;p38"/>
          <p:cNvSpPr/>
          <p:nvPr/>
        </p:nvSpPr>
        <p:spPr>
          <a:xfrm>
            <a:off x="2149377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5" name="Google Shape;715;p38"/>
          <p:cNvPicPr preferRelativeResize="0"/>
          <p:nvPr/>
        </p:nvPicPr>
        <p:blipFill rotWithShape="1">
          <a:blip r:embed="rId6">
            <a:alphaModFix/>
          </a:blip>
          <a:srcRect r="73775"/>
          <a:stretch/>
        </p:blipFill>
        <p:spPr>
          <a:xfrm>
            <a:off x="2229226" y="3259667"/>
            <a:ext cx="574326" cy="5920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16" name="Google Shape;716;p38"/>
          <p:cNvSpPr/>
          <p:nvPr/>
        </p:nvSpPr>
        <p:spPr>
          <a:xfrm>
            <a:off x="3166350" y="1820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1525" y="3143824"/>
            <a:ext cx="626400" cy="6531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9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  <p:pic>
        <p:nvPicPr>
          <p:cNvPr id="723" name="Google Shape;7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800" y="130452"/>
            <a:ext cx="5906125" cy="481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9"/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512796" y="572346"/>
            <a:ext cx="752925" cy="945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25" name="Google Shape;725;p39"/>
          <p:cNvSpPr/>
          <p:nvPr/>
        </p:nvSpPr>
        <p:spPr>
          <a:xfrm>
            <a:off x="2055625" y="3470525"/>
            <a:ext cx="5056500" cy="7566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6" name="Google Shape;726;p39"/>
          <p:cNvCxnSpPr/>
          <p:nvPr/>
        </p:nvCxnSpPr>
        <p:spPr>
          <a:xfrm>
            <a:off x="540325" y="2036625"/>
            <a:ext cx="1566000" cy="1403100"/>
          </a:xfrm>
          <a:prstGeom prst="straightConnector1">
            <a:avLst/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0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  <p:pic>
        <p:nvPicPr>
          <p:cNvPr id="732" name="Google Shape;7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75" y="301025"/>
            <a:ext cx="703600" cy="733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33" name="Google Shape;73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8800" y="2156800"/>
            <a:ext cx="5055876" cy="286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4" name="Google Shape;734;p40"/>
          <p:cNvCxnSpPr/>
          <p:nvPr/>
        </p:nvCxnSpPr>
        <p:spPr>
          <a:xfrm>
            <a:off x="1938800" y="3809525"/>
            <a:ext cx="1280700" cy="8679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35" name="Google Shape;73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0475" y="152400"/>
            <a:ext cx="5701012" cy="18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Affichage à l'écran (16:9)</PresentationFormat>
  <Paragraphs>146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Viga</vt:lpstr>
      <vt:lpstr>Arial</vt:lpstr>
      <vt:lpstr>Calibri</vt:lpstr>
      <vt:lpstr>Ubuntu</vt:lpstr>
      <vt:lpstr>Sniglet</vt:lpstr>
      <vt:lpstr>Dosis</vt:lpstr>
      <vt:lpstr>Open Sans</vt:lpstr>
      <vt:lpstr>Simple Light</vt:lpstr>
      <vt:lpstr>Friar template</vt:lpstr>
      <vt:lpstr>Présentation PowerPoint</vt:lpstr>
      <vt:lpstr>Présentation PowerPoint</vt:lpstr>
      <vt:lpstr>Plan de la rencontre</vt:lpstr>
      <vt:lpstr>Accéder à l’autoformation</vt:lpstr>
      <vt:lpstr>Connexion à Campus RÉCIT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Survol sections finales</vt:lpstr>
      <vt:lpstr>Obtenez votre badge </vt:lpstr>
      <vt:lpstr>MERCI !</vt:lpstr>
      <vt:lpstr>Instructions for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1</cp:revision>
  <dcterms:modified xsi:type="dcterms:W3CDTF">2022-04-27T19:57:07Z</dcterms:modified>
</cp:coreProperties>
</file>