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2" r:id="rId1"/>
    <p:sldMasterId id="2147483703" r:id="rId2"/>
    <p:sldMasterId id="2147483704" r:id="rId3"/>
    <p:sldMasterId id="2147483705" r:id="rId4"/>
  </p:sldMasterIdLst>
  <p:notesMasterIdLst>
    <p:notesMasterId r:id="rId16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</p:sldIdLst>
  <p:sldSz cx="9144000" cy="5143500" type="screen16x9"/>
  <p:notesSz cx="6858000" cy="9144000"/>
  <p:embeddedFontLst>
    <p:embeddedFont>
      <p:font typeface="Bangers" panose="020B0604020202020204" charset="0"/>
      <p:regular r:id="rId17"/>
    </p:embeddedFon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Corbel" panose="020B0503020204020204" pitchFamily="34" charset="0"/>
      <p:regular r:id="rId22"/>
      <p:bold r:id="rId23"/>
      <p:italic r:id="rId24"/>
      <p:boldItalic r:id="rId25"/>
    </p:embeddedFont>
    <p:embeddedFont>
      <p:font typeface="Dosis" panose="020B0604020202020204" charset="0"/>
      <p:regular r:id="rId26"/>
      <p:bold r:id="rId27"/>
    </p:embeddedFont>
    <p:embeddedFont>
      <p:font typeface="Merriweather" panose="020B0604020202020204" charset="0"/>
      <p:regular r:id="rId28"/>
      <p:bold r:id="rId29"/>
      <p:italic r:id="rId30"/>
      <p:boldItalic r:id="rId31"/>
    </p:embeddedFont>
    <p:embeddedFont>
      <p:font typeface="Montserrat" panose="020B0604020202020204" charset="0"/>
      <p:regular r:id="rId32"/>
      <p:bold r:id="rId33"/>
      <p:italic r:id="rId34"/>
      <p:boldItalic r:id="rId35"/>
    </p:embeddedFont>
    <p:embeddedFont>
      <p:font typeface="Permanent Marker" panose="020B0604020202020204" charset="0"/>
      <p:regular r:id="rId36"/>
    </p:embeddedFont>
    <p:embeddedFont>
      <p:font typeface="Red Hat Display" panose="020B0604020202020204" charset="0"/>
      <p:regular r:id="rId37"/>
      <p:bold r:id="rId38"/>
      <p:italic r:id="rId39"/>
      <p:boldItalic r:id="rId40"/>
    </p:embeddedFont>
    <p:embeddedFont>
      <p:font typeface="Red Hat Text" panose="020B0604020202020204" charset="0"/>
      <p:regular r:id="rId41"/>
      <p:bold r:id="rId42"/>
      <p:italic r:id="rId43"/>
      <p:boldItalic r:id="rId44"/>
    </p:embeddedFont>
    <p:embeddedFont>
      <p:font typeface="Sniglet" panose="020B0604020202020204" charset="0"/>
      <p:regular r:id="rId45"/>
    </p:embeddedFont>
    <p:embeddedFont>
      <p:font typeface="Trebuchet MS" panose="020B0603020202020204" pitchFamily="34" charset="0"/>
      <p:regular r:id="rId46"/>
      <p:bold r:id="rId47"/>
      <p:italic r:id="rId48"/>
      <p:boldItalic r:id="rId49"/>
    </p:embeddedFont>
    <p:embeddedFont>
      <p:font typeface="Ubuntu" panose="020B0604020202020204" charset="0"/>
      <p:regular r:id="rId50"/>
      <p:bold r:id="rId51"/>
      <p:italic r:id="rId52"/>
      <p:boldItalic r:id="rId53"/>
    </p:embeddedFont>
    <p:embeddedFont>
      <p:font typeface="Viga" panose="020B0604020202020204" charset="0"/>
      <p:regular r:id="rId5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9" Type="http://schemas.openxmlformats.org/officeDocument/2006/relationships/font" Target="fonts/font23.fntdata"/><Relationship Id="rId21" Type="http://schemas.openxmlformats.org/officeDocument/2006/relationships/font" Target="fonts/font5.fntdata"/><Relationship Id="rId34" Type="http://schemas.openxmlformats.org/officeDocument/2006/relationships/font" Target="fonts/font18.fntdata"/><Relationship Id="rId42" Type="http://schemas.openxmlformats.org/officeDocument/2006/relationships/font" Target="fonts/font26.fntdata"/><Relationship Id="rId47" Type="http://schemas.openxmlformats.org/officeDocument/2006/relationships/font" Target="fonts/font31.fntdata"/><Relationship Id="rId50" Type="http://schemas.openxmlformats.org/officeDocument/2006/relationships/font" Target="fonts/font34.fntdata"/><Relationship Id="rId55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9" Type="http://schemas.openxmlformats.org/officeDocument/2006/relationships/font" Target="fonts/font13.fntdata"/><Relationship Id="rId11" Type="http://schemas.openxmlformats.org/officeDocument/2006/relationships/slide" Target="slides/slide7.xml"/><Relationship Id="rId24" Type="http://schemas.openxmlformats.org/officeDocument/2006/relationships/font" Target="fonts/font8.fntdata"/><Relationship Id="rId32" Type="http://schemas.openxmlformats.org/officeDocument/2006/relationships/font" Target="fonts/font16.fntdata"/><Relationship Id="rId37" Type="http://schemas.openxmlformats.org/officeDocument/2006/relationships/font" Target="fonts/font21.fntdata"/><Relationship Id="rId40" Type="http://schemas.openxmlformats.org/officeDocument/2006/relationships/font" Target="fonts/font24.fntdata"/><Relationship Id="rId45" Type="http://schemas.openxmlformats.org/officeDocument/2006/relationships/font" Target="fonts/font29.fntdata"/><Relationship Id="rId53" Type="http://schemas.openxmlformats.org/officeDocument/2006/relationships/font" Target="fonts/font37.fntdata"/><Relationship Id="rId58" Type="http://schemas.openxmlformats.org/officeDocument/2006/relationships/tableStyles" Target="tableStyles.xml"/><Relationship Id="rId5" Type="http://schemas.openxmlformats.org/officeDocument/2006/relationships/slide" Target="slides/slide1.xml"/><Relationship Id="rId19" Type="http://schemas.openxmlformats.org/officeDocument/2006/relationships/font" Target="fonts/font3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font" Target="fonts/font14.fntdata"/><Relationship Id="rId35" Type="http://schemas.openxmlformats.org/officeDocument/2006/relationships/font" Target="fonts/font19.fntdata"/><Relationship Id="rId43" Type="http://schemas.openxmlformats.org/officeDocument/2006/relationships/font" Target="fonts/font27.fntdata"/><Relationship Id="rId48" Type="http://schemas.openxmlformats.org/officeDocument/2006/relationships/font" Target="fonts/font32.fntdata"/><Relationship Id="rId56" Type="http://schemas.openxmlformats.org/officeDocument/2006/relationships/viewProps" Target="viewProps.xml"/><Relationship Id="rId8" Type="http://schemas.openxmlformats.org/officeDocument/2006/relationships/slide" Target="slides/slide4.xml"/><Relationship Id="rId51" Type="http://schemas.openxmlformats.org/officeDocument/2006/relationships/font" Target="fonts/font35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33" Type="http://schemas.openxmlformats.org/officeDocument/2006/relationships/font" Target="fonts/font17.fntdata"/><Relationship Id="rId38" Type="http://schemas.openxmlformats.org/officeDocument/2006/relationships/font" Target="fonts/font22.fntdata"/><Relationship Id="rId46" Type="http://schemas.openxmlformats.org/officeDocument/2006/relationships/font" Target="fonts/font30.fntdata"/><Relationship Id="rId20" Type="http://schemas.openxmlformats.org/officeDocument/2006/relationships/font" Target="fonts/font4.fntdata"/><Relationship Id="rId41" Type="http://schemas.openxmlformats.org/officeDocument/2006/relationships/font" Target="fonts/font25.fntdata"/><Relationship Id="rId54" Type="http://schemas.openxmlformats.org/officeDocument/2006/relationships/font" Target="fonts/font3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36" Type="http://schemas.openxmlformats.org/officeDocument/2006/relationships/font" Target="fonts/font20.fntdata"/><Relationship Id="rId49" Type="http://schemas.openxmlformats.org/officeDocument/2006/relationships/font" Target="fonts/font33.fntdata"/><Relationship Id="rId57" Type="http://schemas.openxmlformats.org/officeDocument/2006/relationships/theme" Target="theme/theme1.xml"/><Relationship Id="rId10" Type="http://schemas.openxmlformats.org/officeDocument/2006/relationships/slide" Target="slides/slide6.xml"/><Relationship Id="rId31" Type="http://schemas.openxmlformats.org/officeDocument/2006/relationships/font" Target="fonts/font15.fntdata"/><Relationship Id="rId44" Type="http://schemas.openxmlformats.org/officeDocument/2006/relationships/font" Target="fonts/font28.fntdata"/><Relationship Id="rId52" Type="http://schemas.openxmlformats.org/officeDocument/2006/relationships/font" Target="fonts/font3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mst5nov21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docs.google.com/presentation/d/1IW5V0EksOEzU29KMDNc9S56TAu_g70pe09nmAX9HB84/edit?usp=sharing" TargetMode="External"/><Relationship Id="rId4" Type="http://schemas.openxmlformats.org/officeDocument/2006/relationships/hyperlink" Target="https://recitmst.qc.ca/ecrire/?exec=article&amp;id_article=1356" TargetMode="Externa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54220533/editor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ampus.recit.qc.ca/math%c3%a9matique-science-et-technologie/scratchmathematique1" TargetMode="External"/><Relationship Id="rId4" Type="http://schemas.openxmlformats.org/officeDocument/2006/relationships/hyperlink" Target="https://campus.recit.qc.ca/math%c3%a9matique-science-et-technologie/scratchpremierspas" TargetMode="Externa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6" name="Google Shape;1256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dk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https://bit.ly/mst5nov21</a:t>
            </a:r>
            <a:r>
              <a:rPr lang="en">
                <a:solidFill>
                  <a:schemeClr val="dk1"/>
                </a:solidFill>
              </a:rPr>
              <a:t>  </a:t>
            </a:r>
            <a:endParaRPr sz="1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https://recitmst.qc.ca/ecrire/?exec=article&amp;id_article=1356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voir ancienne présentation 1 jour complet </a:t>
            </a:r>
            <a:r>
              <a:rPr lang="en" u="sng">
                <a:solidFill>
                  <a:srgbClr val="0097A7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7" name="Google Shape;1347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g12555872201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7" name="Google Shape;1357;g12555872201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g126dd54973b_0_6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0" name="Google Shape;1270;g126dd54973b_0_6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g126dd54973b_0_12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9" name="Google Shape;1279;g126dd54973b_0_12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g125162bc5e0_0_5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89" name="Google Shape;1289;g125162bc5e0_0_5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gea561e3bb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6" name="Google Shape;1306;gea561e3bb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g125162bc5e0_0_1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3" name="Google Shape;1313;g125162bc5e0_0_1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" name="Google Shape;1320;gb7dc080134_0_1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1" name="Google Shape;1321;gb7dc080134_0_1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https://scratch.mit.edu/projects/254220533/editor/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0" name="Google Shape;1330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ScratchJr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https://campus.recit.qc.ca/math%c3%a9matique-science-et-technologie/scratchpremierspas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 en mathématique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https://campus.recit.qc.ca/math%c3%a9matique-science-et-technologie/scratchmathematique1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" name="Google Shape;1336;g12594d0f04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7" name="Google Shape;1337;g12594d0f04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3">
  <p:cSld name="TITLE_3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1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8" name="Google Shape;548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17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0" name="Google Shape;560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20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22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0" name="Google Shape;570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23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3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4" name="Google Shape;574;p23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6" name="Google Shape;576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24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9" name="Google Shape;579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25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82" name="Google Shape;582;p25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3" name="Google Shape;583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2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28"/>
          <p:cNvSpPr/>
          <p:nvPr/>
        </p:nvSpPr>
        <p:spPr>
          <a:xfrm rot="5400000">
            <a:off x="254825" y="626250"/>
            <a:ext cx="3366900" cy="389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92" name="Google Shape;592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3" name="Google Shape;593;p28"/>
          <p:cNvSpPr txBox="1">
            <a:spLocks noGrp="1"/>
          </p:cNvSpPr>
          <p:nvPr>
            <p:ph type="ctrTitle"/>
          </p:nvPr>
        </p:nvSpPr>
        <p:spPr>
          <a:xfrm>
            <a:off x="4207975" y="1510600"/>
            <a:ext cx="4047900" cy="212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29"/>
          <p:cNvSpPr/>
          <p:nvPr/>
        </p:nvSpPr>
        <p:spPr>
          <a:xfrm rot="5400000">
            <a:off x="260250" y="1428700"/>
            <a:ext cx="1750800" cy="228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96" name="Google Shape;596;p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7" name="Google Shape;597;p29"/>
          <p:cNvSpPr txBox="1">
            <a:spLocks noGrp="1"/>
          </p:cNvSpPr>
          <p:nvPr>
            <p:ph type="ctrTitle"/>
          </p:nvPr>
        </p:nvSpPr>
        <p:spPr>
          <a:xfrm>
            <a:off x="2475275" y="2003875"/>
            <a:ext cx="5813400" cy="6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29"/>
          <p:cNvSpPr txBox="1">
            <a:spLocks noGrp="1"/>
          </p:cNvSpPr>
          <p:nvPr>
            <p:ph type="subTitle" idx="1"/>
          </p:nvPr>
        </p:nvSpPr>
        <p:spPr>
          <a:xfrm>
            <a:off x="2475275" y="2769050"/>
            <a:ext cx="5813400" cy="37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30"/>
          <p:cNvSpPr/>
          <p:nvPr/>
        </p:nvSpPr>
        <p:spPr>
          <a:xfrm>
            <a:off x="4091600" y="394860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30"/>
          <p:cNvSpPr/>
          <p:nvPr/>
        </p:nvSpPr>
        <p:spPr>
          <a:xfrm rot="10800000">
            <a:off x="4091600" y="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2" name="Google Shape;602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03" name="Google Shape;603;p30"/>
          <p:cNvSpPr txBox="1">
            <a:spLocks noGrp="1"/>
          </p:cNvSpPr>
          <p:nvPr>
            <p:ph type="body" idx="1"/>
          </p:nvPr>
        </p:nvSpPr>
        <p:spPr>
          <a:xfrm>
            <a:off x="1441500" y="1194900"/>
            <a:ext cx="6261300" cy="275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1910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L="914400" lvl="1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L="1371600" lvl="2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L="1828800" lvl="3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L="2286000" lvl="4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L="2743200" lvl="5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L="3200400" lvl="6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L="3657600" lvl="7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L="4114800" lvl="8" indent="-419100" algn="ctr" rtl="0">
              <a:spcBef>
                <a:spcPts val="800"/>
              </a:spcBef>
              <a:spcAft>
                <a:spcPts val="80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604" name="Google Shape;604;p30"/>
          <p:cNvSpPr txBox="1"/>
          <p:nvPr/>
        </p:nvSpPr>
        <p:spPr>
          <a:xfrm>
            <a:off x="3593400" y="40520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“</a:t>
            </a:r>
            <a:endParaRPr sz="9600">
              <a:solidFill>
                <a:schemeClr val="accent4"/>
              </a:solidFill>
            </a:endParaRPr>
          </a:p>
        </p:txBody>
      </p:sp>
      <p:sp>
        <p:nvSpPr>
          <p:cNvPr id="605" name="Google Shape;605;p30"/>
          <p:cNvSpPr txBox="1">
            <a:spLocks noGrp="1"/>
          </p:cNvSpPr>
          <p:nvPr>
            <p:ph type="sldNum" idx="12"/>
          </p:nvPr>
        </p:nvSpPr>
        <p:spPr>
          <a:xfrm>
            <a:off x="4091600" y="4717600"/>
            <a:ext cx="9609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606" name="Google Shape;606;p30"/>
          <p:cNvSpPr txBox="1"/>
          <p:nvPr/>
        </p:nvSpPr>
        <p:spPr>
          <a:xfrm>
            <a:off x="3593400" y="390035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”</a:t>
            </a:r>
            <a:endParaRPr sz="9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" name="Google Shape;608;p31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9" name="Google Shape;609;p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10" name="Google Shape;610;p31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31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612" name="Google Shape;612;p31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32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15" name="Google Shape;615;p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16" name="Google Shape;616;p32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17" name="Google Shape;617;p32"/>
          <p:cNvSpPr txBox="1">
            <a:spLocks noGrp="1"/>
          </p:cNvSpPr>
          <p:nvPr>
            <p:ph type="body" idx="1"/>
          </p:nvPr>
        </p:nvSpPr>
        <p:spPr>
          <a:xfrm>
            <a:off x="1044350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18" name="Google Shape;618;p32"/>
          <p:cNvSpPr txBox="1">
            <a:spLocks noGrp="1"/>
          </p:cNvSpPr>
          <p:nvPr>
            <p:ph type="body" idx="2"/>
          </p:nvPr>
        </p:nvSpPr>
        <p:spPr>
          <a:xfrm>
            <a:off x="4884415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19" name="Google Shape;619;p32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33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2" name="Google Shape;622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3" name="Google Shape;623;p33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33"/>
          <p:cNvSpPr txBox="1">
            <a:spLocks noGrp="1"/>
          </p:cNvSpPr>
          <p:nvPr>
            <p:ph type="body" idx="1"/>
          </p:nvPr>
        </p:nvSpPr>
        <p:spPr>
          <a:xfrm>
            <a:off x="1044446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5" name="Google Shape;625;p33"/>
          <p:cNvSpPr txBox="1">
            <a:spLocks noGrp="1"/>
          </p:cNvSpPr>
          <p:nvPr>
            <p:ph type="body" idx="2"/>
          </p:nvPr>
        </p:nvSpPr>
        <p:spPr>
          <a:xfrm>
            <a:off x="3525597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6" name="Google Shape;626;p33"/>
          <p:cNvSpPr txBox="1">
            <a:spLocks noGrp="1"/>
          </p:cNvSpPr>
          <p:nvPr>
            <p:ph type="body" idx="3"/>
          </p:nvPr>
        </p:nvSpPr>
        <p:spPr>
          <a:xfrm>
            <a:off x="6006748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7" name="Google Shape;627;p33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34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30" name="Google Shape;630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1" name="Google Shape;631;p34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p34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35"/>
          <p:cNvSpPr/>
          <p:nvPr/>
        </p:nvSpPr>
        <p:spPr>
          <a:xfrm>
            <a:off x="4255350" y="418265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35" name="Google Shape;635;p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6" name="Google Shape;636;p35"/>
          <p:cNvSpPr txBox="1">
            <a:spLocks noGrp="1"/>
          </p:cNvSpPr>
          <p:nvPr>
            <p:ph type="body" idx="1"/>
          </p:nvPr>
        </p:nvSpPr>
        <p:spPr>
          <a:xfrm>
            <a:off x="855300" y="3872900"/>
            <a:ext cx="7433400" cy="28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600"/>
              <a:buNone/>
              <a:defRPr sz="1600"/>
            </a:lvl1pPr>
          </a:lstStyle>
          <a:p>
            <a:endParaRPr/>
          </a:p>
        </p:txBody>
      </p:sp>
      <p:sp>
        <p:nvSpPr>
          <p:cNvPr id="637" name="Google Shape;637;p35"/>
          <p:cNvSpPr txBox="1">
            <a:spLocks noGrp="1"/>
          </p:cNvSpPr>
          <p:nvPr>
            <p:ph type="sldNum" idx="12"/>
          </p:nvPr>
        </p:nvSpPr>
        <p:spPr>
          <a:xfrm>
            <a:off x="4255350" y="4717625"/>
            <a:ext cx="6333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 background" type="blank">
  <p:cSld name="BLANK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36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0" name="Google Shape;6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41" name="Google Shape;641;p3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 background">
  <p:cSld name="BLANK_1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37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4" name="Google Shape;644;p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37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3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3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3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3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" name="Google Shape;807;p3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8" name="Google Shape;808;p3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3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3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3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3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3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" name="Google Shape;814;p3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5" name="Google Shape;815;p3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6" name="Google Shape;816;p3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7" name="Google Shape;817;p3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" name="Google Shape;818;p3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" name="Google Shape;819;p3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" name="Google Shape;820;p3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1" name="Google Shape;821;p3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2" name="Google Shape;822;p3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3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" name="Google Shape;824;p3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3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3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3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3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3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3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3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3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3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3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3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3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3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39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3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3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3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3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3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3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p40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47" name="Google Shape;847;p40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48" name="Google Shape;848;p40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849" name="Google Shape;849;p4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878" name="Google Shape;878;p4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879" name="Google Shape;879;p4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p41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82" name="Google Shape;882;p41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41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" name="Google Shape;884;p41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" name="Google Shape;885;p41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" name="Google Shape;886;p41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" name="Google Shape;887;p41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" name="Google Shape;888;p41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41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" name="Google Shape;890;p41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" name="Google Shape;891;p41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" name="Google Shape;892;p41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" name="Google Shape;893;p41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" name="Google Shape;894;p41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" name="Google Shape;895;p41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" name="Google Shape;896;p41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" name="Google Shape;897;p41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" name="Google Shape;898;p41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" name="Google Shape;899;p41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" name="Google Shape;900;p41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" name="Google Shape;901;p41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" name="Google Shape;902;p41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" name="Google Shape;903;p41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1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1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" name="Google Shape;906;p41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" name="Google Shape;907;p41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" name="Google Shape;908;p41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" name="Google Shape;909;p41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" name="Google Shape;910;p41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42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913" name="Google Shape;913;p42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14" name="Google Shape;914;p42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" name="Google Shape;915;p42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" name="Google Shape;916;p42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" name="Google Shape;917;p42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42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4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42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42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42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42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42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42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4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42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42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4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42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4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42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4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42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42"/>
          <p:cNvSpPr/>
          <p:nvPr/>
        </p:nvSpPr>
        <p:spPr>
          <a:xfrm rot="1920548">
            <a:off x="7236718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2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2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4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42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4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42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42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42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42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42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4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42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4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4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42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42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42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42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42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42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4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42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4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42"/>
          <p:cNvSpPr/>
          <p:nvPr/>
        </p:nvSpPr>
        <p:spPr>
          <a:xfrm rot="1920548">
            <a:off x="2436117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42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2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2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2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p43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4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Google Shape;970;p4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" name="Google Shape;971;p4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4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" name="Google Shape;976;p4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4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" name="Google Shape;978;p4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" name="Google Shape;979;p4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4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" name="Google Shape;981;p4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" name="Google Shape;982;p4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" name="Google Shape;983;p4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4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4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4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4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4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4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4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4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4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4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4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4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4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4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4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4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4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43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4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4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4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4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4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4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4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11" name="Google Shape;1011;p44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012" name="Google Shape;1012;p44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1013" name="Google Shape;1013;p44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14" name="Google Shape;1014;p44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4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4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4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4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4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4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4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4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4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4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4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4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4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4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4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4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4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4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4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4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4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4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4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4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4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4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4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43" name="Google Shape;1043;p44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44" name="Google Shape;1044;p4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4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47" name="Google Shape;1047;p45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8" name="Google Shape;1048;p45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9" name="Google Shape;1049;p45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050" name="Google Shape;1050;p45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51" name="Google Shape;1051;p4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80" name="Google Shape;1080;p4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81" name="Google Shape;1081;p4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p4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1084" name="Google Shape;1084;p46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85" name="Google Shape;1085;p4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4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4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114" name="Google Shape;1114;p4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115" name="Google Shape;1115;p4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47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18" name="Google Shape;1118;p47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47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" name="Google Shape;1120;p47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" name="Google Shape;1121;p4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47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" name="Google Shape;1123;p47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" name="Google Shape;1124;p4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47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47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4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" name="Google Shape;1128;p4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" name="Google Shape;1129;p4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" name="Google Shape;1130;p47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" name="Google Shape;1131;p47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4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47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4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" name="Google Shape;1135;p47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47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" name="Google Shape;1137;p47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" name="Google Shape;1138;p47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" name="Google Shape;1139;p47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" name="Google Shape;1140;p4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47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4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4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47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47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47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47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47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47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4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47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4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47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47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47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47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4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47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4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4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49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164" name="Google Shape;1164;p49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5" name="Google Shape;1165;p49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6" name="Google Shape;1166;p49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167" name="Google Shape;1167;p49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68" name="Google Shape;1168;p49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5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9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70" name="Google Shape;1170;p49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71" name="Google Shape;1171;p49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530"/>
              </a:schemeClr>
            </a:solidFill>
            <a:ln>
              <a:noFill/>
            </a:ln>
          </p:spPr>
        </p:sp>
        <p:sp>
          <p:nvSpPr>
            <p:cNvPr id="1172" name="Google Shape;1172;p49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9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5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" name="Google Shape;1174;p49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5" name="Google Shape;1175;p49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6" name="Google Shape;1176;p4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7" name="Google Shape;1177;p4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8" name="Google Shape;1178;p4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50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81" name="Google Shape;1181;p50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82" name="Google Shape;1182;p5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51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5" name="Google Shape;1185;p51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86" name="Google Shape;1186;p51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" name="Google Shape;1187;p51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8" name="Google Shape;1188;p51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" name="Google Shape;1190;p52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52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52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3" name="Google Shape;1193;p52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4" name="Google Shape;1194;p52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53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53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98" name="Google Shape;1198;p53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99" name="Google Shape;1199;p53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0" name="Google Shape;1200;p53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1" name="Google Shape;1201;p53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5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04" name="Google Shape;1204;p5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05" name="Google Shape;1205;p5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55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08" name="Google Shape;1208;p55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55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55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55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" name="Google Shape;1212;p55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" name="Google Shape;1213;p55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" name="Google Shape;1214;p55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" name="Google Shape;1215;p55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55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" name="Google Shape;1217;p55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" name="Google Shape;1218;p55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" name="Google Shape;1219;p55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" name="Google Shape;1220;p55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55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55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55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55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55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55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7" name="Google Shape;1227;p55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55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9" name="Google Shape;1229;p55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0" name="Google Shape;1230;p55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1" name="Google Shape;1231;p55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" name="Google Shape;1232;p55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3" name="Google Shape;1233;p55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" name="Google Shape;1234;p55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5" name="Google Shape;1235;p55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6" name="Google Shape;1236;p55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56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239" name="Google Shape;1239;p56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240" name="Google Shape;1240;p56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241" name="Google Shape;1241;p5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2" name="Google Shape;1242;p5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3" name="Google Shape;1243;p5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57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6" name="Google Shape;1246;p57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47" name="Google Shape;1247;p57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8" name="Google Shape;1248;p57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9" name="Google Shape;1249;p57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58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52" name="Google Shape;1252;p58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53" name="Google Shape;1253;p5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37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44" name="Google Shape;544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27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588" name="Google Shape;588;p27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  <p:sp>
        <p:nvSpPr>
          <p:cNvPr id="589" name="Google Shape;589;p27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" name="Google Shape;647;p38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648" name="Google Shape;648;p38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8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8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8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8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8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8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8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8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8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8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8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8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8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8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8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8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8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8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8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8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8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8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8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8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8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h="120000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8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8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8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8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8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8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8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8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8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8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8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8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8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8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8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8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8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8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8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8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8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8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8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8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8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8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8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8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8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8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8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8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8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8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8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8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8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8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8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8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8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8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8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8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8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8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8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8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8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8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8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8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8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8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8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8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8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8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8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8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8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8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8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8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8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8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8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8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8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8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8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8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8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8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8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8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8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8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8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8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8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8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8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8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8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8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8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8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8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8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8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8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8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8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8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8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8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8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8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8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8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8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8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8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8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8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8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8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8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8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8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8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8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8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8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8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8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8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8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8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8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8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8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8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8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9" name="Google Shape;799;p3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800" name="Google Shape;800;p38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801" name="Google Shape;801;p3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.png"/><Relationship Id="rId11" Type="http://schemas.openxmlformats.org/officeDocument/2006/relationships/image" Target="../media/image7.png"/><Relationship Id="rId5" Type="http://schemas.openxmlformats.org/officeDocument/2006/relationships/hyperlink" Target="https://recitmst.qc.ca/" TargetMode="External"/><Relationship Id="rId10" Type="http://schemas.openxmlformats.org/officeDocument/2006/relationships/hyperlink" Target="https://docs.google.com/presentation/d/1wiSbxz9VIvo8ZIhtMWImhZBBebvkSJ3jm3gj-cxozW8/edit?usp=sharing" TargetMode="External"/><Relationship Id="rId4" Type="http://schemas.openxmlformats.org/officeDocument/2006/relationships/hyperlink" Target="https://monurl.ca/mst6mai2022" TargetMode="External"/><Relationship Id="rId9" Type="http://schemas.openxmlformats.org/officeDocument/2006/relationships/hyperlink" Target="mailto:equipe@recitmst.qc.ca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image" Target="../media/image8.png"/><Relationship Id="rId7" Type="http://schemas.openxmlformats.org/officeDocument/2006/relationships/hyperlink" Target="https://www.youtube.com/channel/UC7IcadI_rZFwso9N81PYqFg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twitter.com/recitmst" TargetMode="External"/><Relationship Id="rId5" Type="http://schemas.openxmlformats.org/officeDocument/2006/relationships/hyperlink" Target="https://www.facebook.com/RECITMST2020/" TargetMode="External"/><Relationship Id="rId4" Type="http://schemas.openxmlformats.org/officeDocument/2006/relationships/hyperlink" Target="mailto:equipe@recitmst.qc.ca" TargetMode="External"/><Relationship Id="rId9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?utm_source=template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9.png"/><Relationship Id="rId4" Type="http://schemas.openxmlformats.org/officeDocument/2006/relationships/hyperlink" Target="mailto:sonya.fiset@recitmst.qc.ca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5.png"/><Relationship Id="rId4" Type="http://schemas.openxmlformats.org/officeDocument/2006/relationships/hyperlink" Target="https://monurl.ca/mst6mai2022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www.scratch.mit.edu" TargetMode="Externa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98029557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3.png"/><Relationship Id="rId4" Type="http://schemas.openxmlformats.org/officeDocument/2006/relationships/hyperlink" Target="https://youtu.be/kqifDXEkPGY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678160181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1.png"/><Relationship Id="rId4" Type="http://schemas.openxmlformats.org/officeDocument/2006/relationships/hyperlink" Target="https://scratch.mit.edu/projects/254220533/editor/" TargetMode="Externa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s://docs.google.com/presentation/d/1eVV2eBylr6VswTbku4dkxNOgRtYeJ6AR1UtIFSqJ1Lg/edit?usp=sharing" TargetMode="External"/><Relationship Id="rId3" Type="http://schemas.openxmlformats.org/officeDocument/2006/relationships/hyperlink" Target="https://campus.recit.qc.ca/math%c3%a9matique-science-et-technologie/scratchpremierspas" TargetMode="External"/><Relationship Id="rId7" Type="http://schemas.openxmlformats.org/officeDocument/2006/relationships/hyperlink" Target="https://docs.google.com/presentation/d/1IssmY-wbbJa2zBG4yb69v5MtUfUgoLAEZAZnv_xvugc/edit?usp=sharing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padlet.com/rioux_stephanie/scratch" TargetMode="External"/><Relationship Id="rId5" Type="http://schemas.openxmlformats.org/officeDocument/2006/relationships/hyperlink" Target="https://padlet.com/sonya_fiset/kml29hq5sgsx" TargetMode="External"/><Relationship Id="rId10" Type="http://schemas.openxmlformats.org/officeDocument/2006/relationships/image" Target="../media/image5.png"/><Relationship Id="rId4" Type="http://schemas.openxmlformats.org/officeDocument/2006/relationships/hyperlink" Target="https://campus.recit.qc.ca/math%c3%a9matique-science-et-technologie/scratchmathematique1" TargetMode="External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hyperlink" Target="http://recitmst.qc.ca/ecv-zoom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8" name="Google Shape;1258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59"/>
          <p:cNvSpPr txBox="1"/>
          <p:nvPr/>
        </p:nvSpPr>
        <p:spPr>
          <a:xfrm>
            <a:off x="5175050" y="3346175"/>
            <a:ext cx="39690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monurl.ca/mst6mai2022</a:t>
            </a:r>
            <a:r>
              <a:rPr lang="en" sz="3000" b="1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260" name="Google Shape;1260;p59"/>
          <p:cNvSpPr txBox="1"/>
          <p:nvPr/>
        </p:nvSpPr>
        <p:spPr>
          <a:xfrm>
            <a:off x="159925" y="4783825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1" name="Google Shape;1261;p59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62" name="Google Shape;1262;p59"/>
          <p:cNvSpPr txBox="1"/>
          <p:nvPr/>
        </p:nvSpPr>
        <p:spPr>
          <a:xfrm>
            <a:off x="1051600" y="4095700"/>
            <a:ext cx="2178600" cy="7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 sz="12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3" name="Google Shape;1263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14950" y="0"/>
            <a:ext cx="1415300" cy="118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" name="Google Shape;1264;p59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957038" y="4726170"/>
            <a:ext cx="1108530" cy="392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59"/>
          <p:cNvSpPr txBox="1"/>
          <p:nvPr/>
        </p:nvSpPr>
        <p:spPr>
          <a:xfrm>
            <a:off x="3405025" y="4731575"/>
            <a:ext cx="460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 MST</a:t>
            </a:r>
            <a:r>
              <a:rPr lang="en" sz="800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sont mises à disposition, sauf exception, selon les termes de la </a:t>
            </a:r>
            <a:r>
              <a:rPr lang="en" sz="800" u="sng">
                <a:solidFill>
                  <a:srgbClr val="117BF6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</a:t>
            </a:r>
            <a:r>
              <a:rPr lang="en" sz="800">
                <a:solidFill>
                  <a:srgbClr val="117BF6"/>
                </a:solidFill>
              </a:rPr>
              <a:t>C..</a:t>
            </a:r>
            <a:endParaRPr>
              <a:solidFill>
                <a:srgbClr val="117BF6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6" name="Google Shape;1266;p59"/>
          <p:cNvSpPr txBox="1"/>
          <p:nvPr/>
        </p:nvSpPr>
        <p:spPr>
          <a:xfrm>
            <a:off x="159925" y="1495625"/>
            <a:ext cx="6648000" cy="129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Créer, innover avec Scratch pour apprendre à programmer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67" name="Google Shape;1267;p59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7695420" y="143320"/>
            <a:ext cx="1293000" cy="1293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" name="Google Shape;1349;p68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50" name="Google Shape;1350;p6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51" name="Google Shape;1351;p68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352" name="Google Shape;1352;p68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53" name="Google Shape;1353;p68"/>
          <p:cNvSpPr txBox="1"/>
          <p:nvPr/>
        </p:nvSpPr>
        <p:spPr>
          <a:xfrm>
            <a:off x="2451875" y="4528300"/>
            <a:ext cx="6512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RÉCIT MST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54" name="Google Shape;1354;p6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9" name="Google Shape;1359;p69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360" name="Google Shape;1360;p69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sz="1800" b="1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361" name="Google Shape;1361;p69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362" name="Google Shape;1362;p69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363" name="Google Shape;1363;p69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64" name="Google Shape;1364;p69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65" name="Google Shape;1365;p69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366" name="Google Shape;1366;p69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67" name="Google Shape;1367;p69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68" name="Google Shape;1368;p69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369" name="Google Shape;1369;p69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70" name="Google Shape;1370;p69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71" name="Google Shape;1371;p69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372" name="Google Shape;1372;p69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73" name="Google Shape;1373;p69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60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73" name="Google Shape;1273;p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74" name="Google Shape;1274;p60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5" name="Google Shape;1275;p60"/>
          <p:cNvSpPr txBox="1">
            <a:spLocks noGrp="1"/>
          </p:cNvSpPr>
          <p:nvPr>
            <p:ph type="body" idx="4294967295"/>
          </p:nvPr>
        </p:nvSpPr>
        <p:spPr>
          <a:xfrm>
            <a:off x="3965000" y="1205780"/>
            <a:ext cx="4641300" cy="30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6" name="Google Shape;1276;p60"/>
          <p:cNvPicPr preferRelativeResize="0"/>
          <p:nvPr/>
        </p:nvPicPr>
        <p:blipFill rotWithShape="1">
          <a:blip r:embed="rId5">
            <a:alphaModFix/>
          </a:blip>
          <a:srcRect l="3113" t="6884" r="3113" b="28657"/>
          <a:stretch/>
        </p:blipFill>
        <p:spPr>
          <a:xfrm>
            <a:off x="1382550" y="1804825"/>
            <a:ext cx="2143800" cy="19737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p61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sp>
        <p:nvSpPr>
          <p:cNvPr id="1282" name="Google Shape;1282;p61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3" name="Google Shape;1283;p61"/>
          <p:cNvSpPr txBox="1">
            <a:spLocks noGrp="1"/>
          </p:cNvSpPr>
          <p:nvPr>
            <p:ph type="body" idx="4294967295"/>
          </p:nvPr>
        </p:nvSpPr>
        <p:spPr>
          <a:xfrm>
            <a:off x="3965000" y="1205780"/>
            <a:ext cx="4641300" cy="30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4" name="Google Shape;1284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93700" y="364675"/>
            <a:ext cx="4414150" cy="4414150"/>
          </a:xfrm>
          <a:prstGeom prst="rect">
            <a:avLst/>
          </a:prstGeom>
          <a:noFill/>
          <a:ln>
            <a:noFill/>
          </a:ln>
        </p:spPr>
      </p:pic>
      <p:sp>
        <p:nvSpPr>
          <p:cNvPr id="1285" name="Google Shape;1285;p61"/>
          <p:cNvSpPr txBox="1"/>
          <p:nvPr/>
        </p:nvSpPr>
        <p:spPr>
          <a:xfrm>
            <a:off x="583875" y="1309550"/>
            <a:ext cx="4086300" cy="30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Créer, innover avec Scratch pour apprendre à programmer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monurl.ca/mst6mai2022</a:t>
            </a:r>
            <a:r>
              <a:rPr lang="en" sz="27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7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86" name="Google Shape;1286;p6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766475" y="86775"/>
            <a:ext cx="1415300" cy="1183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Google Shape;1291;p62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S’initier à la programmation Scratch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2" name="Google Shape;1292;p62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731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SzPts val="25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93" name="Google Shape;1293;p6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4" name="Google Shape;1294;p6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0" y="22928"/>
            <a:ext cx="9144002" cy="509764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295" name="Google Shape;1295;p62"/>
          <p:cNvCxnSpPr/>
          <p:nvPr/>
        </p:nvCxnSpPr>
        <p:spPr>
          <a:xfrm>
            <a:off x="7410100" y="44667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296" name="Google Shape;1296;p62"/>
          <p:cNvSpPr txBox="1"/>
          <p:nvPr/>
        </p:nvSpPr>
        <p:spPr>
          <a:xfrm>
            <a:off x="6424500" y="3990350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1.Choisir un lutin.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297" name="Google Shape;1297;p62"/>
          <p:cNvCxnSpPr/>
          <p:nvPr/>
        </p:nvCxnSpPr>
        <p:spPr>
          <a:xfrm>
            <a:off x="8053450" y="43905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298" name="Google Shape;1298;p62"/>
          <p:cNvSpPr txBox="1"/>
          <p:nvPr/>
        </p:nvSpPr>
        <p:spPr>
          <a:xfrm>
            <a:off x="7832600" y="3950525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2.Choisir a-plan.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299" name="Google Shape;1299;p62"/>
          <p:cNvCxnSpPr/>
          <p:nvPr/>
        </p:nvCxnSpPr>
        <p:spPr>
          <a:xfrm rot="10800000">
            <a:off x="273750" y="619950"/>
            <a:ext cx="1517400" cy="6219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00" name="Google Shape;1300;p62"/>
          <p:cNvSpPr txBox="1"/>
          <p:nvPr/>
        </p:nvSpPr>
        <p:spPr>
          <a:xfrm>
            <a:off x="1906800" y="1134300"/>
            <a:ext cx="2581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3.Déplacer les blocs ici.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01" name="Google Shape;1301;p62"/>
          <p:cNvCxnSpPr/>
          <p:nvPr/>
        </p:nvCxnSpPr>
        <p:spPr>
          <a:xfrm rot="10800000" flipH="1">
            <a:off x="5626350" y="439800"/>
            <a:ext cx="856800" cy="463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02" name="Google Shape;1302;p62"/>
          <p:cNvSpPr txBox="1"/>
          <p:nvPr/>
        </p:nvSpPr>
        <p:spPr>
          <a:xfrm>
            <a:off x="4322100" y="1007175"/>
            <a:ext cx="2014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4.Démarrer le programme avec le drapeau vert.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3" name="Google Shape;1303;p62"/>
          <p:cNvSpPr txBox="1"/>
          <p:nvPr/>
        </p:nvSpPr>
        <p:spPr>
          <a:xfrm>
            <a:off x="2200975" y="1909100"/>
            <a:ext cx="45441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" name="Google Shape;1308;p63"/>
          <p:cNvSpPr txBox="1"/>
          <p:nvPr/>
        </p:nvSpPr>
        <p:spPr>
          <a:xfrm>
            <a:off x="373025" y="1396325"/>
            <a:ext cx="5311800" cy="37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1-Choisir un personnage (Sprite)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2-Choisir d’un arrière-plan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3-Choisir le costume du Sprite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4-Écrire un dialogue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5-Utiliser un « Déplacement »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6-Ajouter un « Son »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7-Animer le changement de costume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8-Répéter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09" name="Google Shape;1309;p63"/>
          <p:cNvSpPr txBox="1"/>
          <p:nvPr/>
        </p:nvSpPr>
        <p:spPr>
          <a:xfrm>
            <a:off x="373025" y="295725"/>
            <a:ext cx="50862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1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avec Scratch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Programme Scratch</a:t>
            </a: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Tutoriel sur vidéo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10" name="Google Shape;1310;p6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684925" y="533575"/>
            <a:ext cx="3143250" cy="4170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64"/>
          <p:cNvSpPr txBox="1"/>
          <p:nvPr/>
        </p:nvSpPr>
        <p:spPr>
          <a:xfrm>
            <a:off x="373025" y="1396325"/>
            <a:ext cx="5988600" cy="37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1-Ajouter ou importer un personnage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2-Ajouter ou importer un arrière-plan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3-Ajouter du dialogue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4-Enregistrer un son personnel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5-Animer avec un personnage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6-« Montrer » ou « Cacher » un Sprite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16" name="Google Shape;1316;p64"/>
          <p:cNvSpPr txBox="1"/>
          <p:nvPr/>
        </p:nvSpPr>
        <p:spPr>
          <a:xfrm>
            <a:off x="373025" y="295725"/>
            <a:ext cx="50862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et innover avec Scratch 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Projet Scratch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17" name="Google Shape;1317;p6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97325" y="2546675"/>
            <a:ext cx="2477575" cy="2584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8" name="Google Shape;1318;p6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590225" y="26375"/>
            <a:ext cx="2190350" cy="2520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65"/>
          <p:cNvSpPr txBox="1"/>
          <p:nvPr/>
        </p:nvSpPr>
        <p:spPr>
          <a:xfrm>
            <a:off x="1349125" y="1517231"/>
            <a:ext cx="7569000" cy="3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3000">
              <a:solidFill>
                <a:srgbClr val="FAA22A"/>
              </a:solidFill>
              <a:highlight>
                <a:srgbClr val="FFFFFF"/>
              </a:highlight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24" name="Google Shape;1324;p65"/>
          <p:cNvSpPr txBox="1"/>
          <p:nvPr/>
        </p:nvSpPr>
        <p:spPr>
          <a:xfrm>
            <a:off x="905775" y="295725"/>
            <a:ext cx="69267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La carte du Canada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25" name="Google Shape;1325;p6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67201" y="985097"/>
            <a:ext cx="4231068" cy="3173306"/>
          </a:xfrm>
          <a:prstGeom prst="rect">
            <a:avLst/>
          </a:prstGeom>
          <a:noFill/>
          <a:ln>
            <a:noFill/>
          </a:ln>
        </p:spPr>
      </p:pic>
      <p:sp>
        <p:nvSpPr>
          <p:cNvPr id="1326" name="Google Shape;1326;p65"/>
          <p:cNvSpPr txBox="1"/>
          <p:nvPr/>
        </p:nvSpPr>
        <p:spPr>
          <a:xfrm>
            <a:off x="1143000" y="4468950"/>
            <a:ext cx="7326300" cy="35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 b="1" u="sng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Pour démarrer (cliquez et remixez)</a:t>
            </a:r>
            <a:endParaRPr sz="2000">
              <a:solidFill>
                <a:srgbClr val="0069BF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27" name="Google Shape;1327;p6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" name="Google Shape;1332;p66"/>
          <p:cNvSpPr txBox="1">
            <a:spLocks noGrp="1"/>
          </p:cNvSpPr>
          <p:nvPr>
            <p:ph type="body" idx="1"/>
          </p:nvPr>
        </p:nvSpPr>
        <p:spPr>
          <a:xfrm>
            <a:off x="1995400" y="362875"/>
            <a:ext cx="6586800" cy="47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Scratch pour tous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en mathématique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Padlets de ressources pour des idées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primaire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 ou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secondaire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Tutoriel 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général pour commencer 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ou un en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8"/>
              </a:rPr>
              <a:t>univers social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333" name="Google Shape;1333;p66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4" name="Google Shape;1334;p66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0975" y="1339600"/>
            <a:ext cx="2088775" cy="17467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p6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9</a:t>
            </a:fld>
            <a:endParaRPr/>
          </a:p>
        </p:txBody>
      </p:sp>
      <p:sp>
        <p:nvSpPr>
          <p:cNvPr id="1340" name="Google Shape;1340;p67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41" name="Google Shape;1341;p67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42" name="Google Shape;1342;p67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43" name="Google Shape;1343;p67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r>
              <a:rPr lang="en" sz="2400" u="sng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endParaRPr sz="24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44" name="Google Shape;1344;p6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imandra template">
  <a:themeElements>
    <a:clrScheme name="Custom 347">
      <a:dk1>
        <a:srgbClr val="24283B"/>
      </a:dk1>
      <a:lt1>
        <a:srgbClr val="FFFFFF"/>
      </a:lt1>
      <a:dk2>
        <a:srgbClr val="80828B"/>
      </a:dk2>
      <a:lt2>
        <a:srgbClr val="EAECF0"/>
      </a:lt2>
      <a:accent1>
        <a:srgbClr val="FFCE00"/>
      </a:accent1>
      <a:accent2>
        <a:srgbClr val="FFF14C"/>
      </a:accent2>
      <a:accent3>
        <a:srgbClr val="9FE2D0"/>
      </a:accent3>
      <a:accent4>
        <a:srgbClr val="1AB6D1"/>
      </a:accent4>
      <a:accent5>
        <a:srgbClr val="0784B1"/>
      </a:accent5>
      <a:accent6>
        <a:srgbClr val="EE7673"/>
      </a:accent6>
      <a:hlink>
        <a:srgbClr val="3180B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592</Words>
  <Application>Microsoft Office PowerPoint</Application>
  <PresentationFormat>Affichage à l'écran (16:9)</PresentationFormat>
  <Paragraphs>100</Paragraphs>
  <Slides>11</Slides>
  <Notes>11</Notes>
  <HiddenSlides>0</HiddenSlides>
  <MMClips>0</MMClips>
  <ScaleCrop>false</ScaleCrop>
  <HeadingPairs>
    <vt:vector size="6" baseType="variant">
      <vt:variant>
        <vt:lpstr>Polices utilisées</vt:lpstr>
      </vt:variant>
      <vt:variant>
        <vt:i4>14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11</vt:i4>
      </vt:variant>
    </vt:vector>
  </HeadingPairs>
  <TitlesOfParts>
    <vt:vector size="29" baseType="lpstr">
      <vt:lpstr>Permanent Marker</vt:lpstr>
      <vt:lpstr>Ubuntu</vt:lpstr>
      <vt:lpstr>Red Hat Text</vt:lpstr>
      <vt:lpstr>Calibri</vt:lpstr>
      <vt:lpstr>Viga</vt:lpstr>
      <vt:lpstr>Bangers</vt:lpstr>
      <vt:lpstr>Dosis</vt:lpstr>
      <vt:lpstr>Merriweather</vt:lpstr>
      <vt:lpstr>Trebuchet MS</vt:lpstr>
      <vt:lpstr>Sniglet</vt:lpstr>
      <vt:lpstr>Arial</vt:lpstr>
      <vt:lpstr>Corbel</vt:lpstr>
      <vt:lpstr>Montserrat</vt:lpstr>
      <vt:lpstr>Red Hat Display</vt:lpstr>
      <vt:lpstr>Friar template</vt:lpstr>
      <vt:lpstr>Simple Light</vt:lpstr>
      <vt:lpstr>Timandra template</vt:lpstr>
      <vt:lpstr>Friar template</vt:lpstr>
      <vt:lpstr>Présentation PowerPoint</vt:lpstr>
      <vt:lpstr>Présentation PowerPoint</vt:lpstr>
      <vt:lpstr>Présentation PowerPoint</vt:lpstr>
      <vt:lpstr>S’initier à la programmation Scratch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  de 9 h à 11 h 30. </vt:lpstr>
      <vt:lpstr>MERCI !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2022-05-05T12:52:01Z</dcterms:modified>
</cp:coreProperties>
</file>