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</p:sldIdLst>
  <p:sldSz cx="9144000" cy="5143500" type="screen16x9"/>
  <p:notesSz cx="6858000" cy="9144000"/>
  <p:embeddedFontLst>
    <p:embeddedFont>
      <p:font typeface="Sniglet" panose="020B0604020202020204" charset="0"/>
      <p:regular r:id="rId25"/>
    </p:embeddedFont>
    <p:embeddedFont>
      <p:font typeface="Viga" panose="020B0604020202020204" charset="0"/>
      <p:regular r:id="rId26"/>
    </p:embeddedFont>
    <p:embeddedFont>
      <p:font typeface="Ubuntu" panose="020B060402020202020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Dosis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96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10460-9CB0-45D7-B720-928476BC61E5}" v="8" dt="2021-10-18T19:25:58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618" autoAdjust="0"/>
  </p:normalViewPr>
  <p:slideViewPr>
    <p:cSldViewPr snapToGrid="0">
      <p:cViewPr varScale="1">
        <p:scale>
          <a:sx n="81" d="100"/>
          <a:sy n="81" d="100"/>
        </p:scale>
        <p:origin x="15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.org/ul/qk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scak.cz/physicsanimations.php?l=f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hemcollective.org/vlab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earsoncmg.com/bc/bc_0media_chem/chem_sim/calorimetry/Calor.ph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me.aestq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yphox.or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rduino.cc/education/science-journal" TargetMode="External"/><Relationship Id="rId4" Type="http://schemas.openxmlformats.org/officeDocument/2006/relationships/hyperlink" Target="https://www.fizziq.org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hyphox.org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nkercad.com/learn/circuit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7" Type="http://schemas.openxmlformats.org/officeDocument/2006/relationships/hyperlink" Target="https://www.vascak.cz/physicsanimations.php?l=f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eogebra.org/m/gNUMBIXe" TargetMode="External"/><Relationship Id="rId5" Type="http://schemas.openxmlformats.org/officeDocument/2006/relationships/hyperlink" Target="https://www.geogebra.org/m/vvqar68y" TargetMode="External"/><Relationship Id="rId4" Type="http://schemas.openxmlformats.org/officeDocument/2006/relationships/hyperlink" Target="https://www.geogebra.org/m/nyP7kFv3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arsket.ch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Lien vers la présentation : </a:t>
            </a:r>
            <a:r>
              <a:rPr lang="en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http://recit.org/ul/qkf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f7ebd89e5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f7ebd89e5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https://www.vascak.cz/physicsanimations.php?l=fr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f7ebd89e5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f7ebd89e5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http://chemcollective.org/vlabs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f7ebd89e5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f7ebd89e5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https://media.pearsoncmg.com/bc/bc_0media_chem/chem_sim/calorimetry/Calor.php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f7ebd89e5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f7ebd89e5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https://prisme.aestq.org/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f8dfbffaf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f8dfbffaf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https://phyphox.org/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https://www.fizziq.org/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https://www.arduino.cc/education/science-journal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8dfbff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8dfbff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https://chemix.org/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f8dfbffafb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f8dfbffafb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https://phyphox.org/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f8dfbffafb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f8dfbffafb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https://chemix.org/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95d9f5353c_0_4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95d9f5353c_0_4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Lien pour obtenir le badge de participation </a:t>
            </a:r>
            <a:r>
              <a:rPr lang="en" baseline="0" dirty="0" smtClean="0"/>
              <a:t>à placer dans le clavardage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Lien vers la présentation </a:t>
            </a:r>
            <a:r>
              <a:rPr lang="en" dirty="0" smtClean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smtClean="0"/>
              <a:t>http://recit.org/ul/qou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95d9f535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95d9f535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Lien vers </a:t>
            </a:r>
            <a:r>
              <a:rPr lang="en" dirty="0" smtClean="0">
                <a:solidFill>
                  <a:schemeClr val="dk1"/>
                </a:solidFill>
              </a:rPr>
              <a:t>l’espace JNÉ à placer dans</a:t>
            </a:r>
            <a:r>
              <a:rPr lang="en" baseline="0" dirty="0" smtClean="0">
                <a:solidFill>
                  <a:schemeClr val="dk1"/>
                </a:solidFill>
              </a:rPr>
              <a:t> le clavardage</a:t>
            </a:r>
            <a:endParaRPr lang="en" dirty="0" smtClean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8dfbffaf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f8dfbffaf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f1f797a6e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f1f797a6e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https://phet.colorado.edu/fr/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f1f797a6e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f1f797a6e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https://www.tinkercad.com/learn/circuits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ac41670f73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ac41670f73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GeoGebra :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https://www.geogebra.org/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Primaire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6611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https://www.geogebra.org/m/nyP7kFv3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Louise Roy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6611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https://www.geogebra.org/m/vvqar68y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Sciences physiques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6611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https://www.geogebra.org/m/gNUMBIXe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Autre banque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https://www.vascak.cz/physicsanimations.php?l=fr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7ebd89e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f7ebd89e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http://www.gearsket.ch/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5" name="Google Shape;555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6" name="Google Shape;5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grpSp>
        <p:nvGrpSpPr>
          <p:cNvPr id="521" name="Google Shape;521;p11"/>
          <p:cNvGrpSpPr/>
          <p:nvPr/>
        </p:nvGrpSpPr>
        <p:grpSpPr>
          <a:xfrm>
            <a:off x="-100898" y="-91154"/>
            <a:ext cx="1796289" cy="5330574"/>
            <a:chOff x="6023725" y="842300"/>
            <a:chExt cx="1358150" cy="4030375"/>
          </a:xfrm>
        </p:grpSpPr>
        <p:sp>
          <p:nvSpPr>
            <p:cNvPr id="522" name="Google Shape;522;p1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11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552" name="Google Shape;552;p11"/>
          <p:cNvCxnSpPr/>
          <p:nvPr/>
        </p:nvCxnSpPr>
        <p:spPr>
          <a:xfrm>
            <a:off x="29078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scak.cz/physicsanimations.php?l=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hemcollective.org/vlab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earsoncmg.com/bc/bc_0media_chem/chem_sim/calorimetry/Calor.ph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me.aestq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de.rwth_aachen.phyphox&amp;utm_source=global_co&amp;utm_medium=prtnr&amp;utm_content=Mar2515&amp;utm_campaign=PartBadge&amp;pcampaignid=MKT-Other-global-all-co-prtnr-py-PartBadge-Mar2515-1" TargetMode="External"/><Relationship Id="rId3" Type="http://schemas.openxmlformats.org/officeDocument/2006/relationships/hyperlink" Target="https://phyphox.org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rduino.cc/education/science-journal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www.fizziq.org/" TargetMode="External"/><Relationship Id="rId10" Type="http://schemas.openxmlformats.org/officeDocument/2006/relationships/hyperlink" Target="https://apps.apple.com/us/app/phyphox/id1127319693?l=de&amp;ls=1" TargetMode="External"/><Relationship Id="rId4" Type="http://schemas.openxmlformats.org/officeDocument/2006/relationships/hyperlink" Target="https://campus.recit.qc.ca/course/view.php?id=298" TargetMode="Externa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ix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ilc.org/snc2d/14/the_frog_a_virtual_dissec/the_frog_a_virtual_dissec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tualmicroscope.org/content/uk-virtual-microscop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recitmst.qc.c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recit.qc.ca" TargetMode="External"/><Relationship Id="rId5" Type="http://schemas.openxmlformats.org/officeDocument/2006/relationships/hyperlink" Target="http://recit.org/ul/qo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://recit.org/ul/qo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bM906pJSrekydfa9BOq3Wj4_Zo3RbveI4V4isNwFht0/copy?usp=shar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hyperlink" Target="https://www.tinkercad.com/learn/circuit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search/poids" TargetMode="External"/><Relationship Id="rId3" Type="http://schemas.openxmlformats.org/officeDocument/2006/relationships/hyperlink" Target="https://www.geogebra.org/" TargetMode="External"/><Relationship Id="rId7" Type="http://schemas.openxmlformats.org/officeDocument/2006/relationships/hyperlink" Target="https://www.geogebra.org/search/force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eogebra.org/search/atome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www.geogebra.org/search/gears" TargetMode="External"/><Relationship Id="rId10" Type="http://schemas.openxmlformats.org/officeDocument/2006/relationships/hyperlink" Target="https://www.geogebra.org/search/lune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www.geogebra.org/search/terr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arsket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"/>
          <p:cNvSpPr txBox="1">
            <a:spLocks noGrp="1"/>
          </p:cNvSpPr>
          <p:nvPr>
            <p:ph type="ctrTitle"/>
          </p:nvPr>
        </p:nvSpPr>
        <p:spPr>
          <a:xfrm>
            <a:off x="455400" y="1015875"/>
            <a:ext cx="8233200" cy="115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Viga"/>
                <a:ea typeface="Viga"/>
                <a:cs typeface="Viga"/>
                <a:sym typeface="Viga"/>
              </a:rPr>
              <a:t>L’enseignement pratique à distance en science et technologie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62" name="Google Shape;5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/>
          <p:nvPr/>
        </p:nvSpPr>
        <p:spPr>
          <a:xfrm>
            <a:off x="3393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4" name="Google Shape;654;p22"/>
          <p:cNvSpPr/>
          <p:nvPr/>
        </p:nvSpPr>
        <p:spPr>
          <a:xfrm>
            <a:off x="3597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5" name="Google Shape;655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Vascak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6" name="Google Shape;656;p22"/>
          <p:cNvSpPr txBox="1">
            <a:spLocks noGrp="1"/>
          </p:cNvSpPr>
          <p:nvPr>
            <p:ph type="body" idx="1"/>
          </p:nvPr>
        </p:nvSpPr>
        <p:spPr>
          <a:xfrm>
            <a:off x="400100" y="10581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d’animations et de simulations en physique  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Plus de 130 animations ou simulations disponibles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Certaines permettent de réaliser des laboratoires en ligne. 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D’autres permettent de visualiser un phénomène et de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manipuler certains paramètres sans prises de mesures possible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Il faut chercher pour trouver ce qui convient à votre intention pédagogique.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7" name="Google Shape;657;p22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58" name="Google Shape;658;p22"/>
          <p:cNvSpPr txBox="1"/>
          <p:nvPr/>
        </p:nvSpPr>
        <p:spPr>
          <a:xfrm>
            <a:off x="3393700" y="4475250"/>
            <a:ext cx="530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https://www.vascak.cz/physicsanimations.php?l=fr</a:t>
            </a:r>
            <a:r>
              <a:rPr lang="en"/>
              <a:t> </a:t>
            </a:r>
            <a:endParaRPr/>
          </a:p>
        </p:txBody>
      </p:sp>
      <p:pic>
        <p:nvPicPr>
          <p:cNvPr id="659" name="Google Shape;659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0900" y="1076500"/>
            <a:ext cx="4341776" cy="26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65" name="Google Shape;665;p23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Virtual Lab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Chemcollective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6" name="Google Shape;666;p23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7" name="Google Shape;667;p23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8" name="Google Shape;668;p23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qui permet la réalisation de laboratoires de chimie en ligne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Des expériences sur divers sujets sont proposées.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L’élève peut choisir son matériel, ses manipulations et ses produits chimiques.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En anglais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Nécessite des explications pour son utilisation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9" name="Google Shape;669;p23"/>
          <p:cNvSpPr txBox="1"/>
          <p:nvPr/>
        </p:nvSpPr>
        <p:spPr>
          <a:xfrm>
            <a:off x="1227038" y="4490075"/>
            <a:ext cx="3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http://chemcollective.org/vlabs</a:t>
            </a:r>
            <a:r>
              <a:rPr lang="en"/>
              <a:t> </a:t>
            </a:r>
            <a:endParaRPr/>
          </a:p>
        </p:txBody>
      </p:sp>
      <p:pic>
        <p:nvPicPr>
          <p:cNvPr id="670" name="Google Shape;670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506" y="1072480"/>
            <a:ext cx="4389962" cy="26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4"/>
          <p:cNvSpPr/>
          <p:nvPr/>
        </p:nvSpPr>
        <p:spPr>
          <a:xfrm>
            <a:off x="3393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6" name="Google Shape;676;p24"/>
          <p:cNvSpPr/>
          <p:nvPr/>
        </p:nvSpPr>
        <p:spPr>
          <a:xfrm>
            <a:off x="3597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7" name="Google Shape;677;p2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Calorimétrie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8" name="Google Shape;678;p24"/>
          <p:cNvSpPr txBox="1">
            <a:spLocks noGrp="1"/>
          </p:cNvSpPr>
          <p:nvPr>
            <p:ph type="body" idx="1"/>
          </p:nvPr>
        </p:nvSpPr>
        <p:spPr>
          <a:xfrm>
            <a:off x="400100" y="10581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Laboratoire de chimie virtuel permettant de faire plusieurs </a:t>
            </a:r>
            <a:r>
              <a:rPr lang="en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laboratoire</a:t>
            </a:r>
            <a:r>
              <a:rPr lang="fr-CA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sur </a:t>
            </a:r>
            <a:r>
              <a:rPr lang="en" sz="1600" dirty="0" smtClean="0">
                <a:latin typeface="Ubuntu"/>
                <a:ea typeface="Ubuntu"/>
                <a:cs typeface="Ubuntu"/>
                <a:sym typeface="Ubuntu"/>
              </a:rPr>
              <a:t>l‘énergie </a:t>
            </a: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lors d’une réaction chimique 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En anglais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Laboratoire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possible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: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○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Chaleure molaire de dissolution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○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Chaleure molaire de neutralisation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○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Chaleure molaire de réaction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○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Transfert de chaleur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9" name="Google Shape;679;p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80" name="Google Shape;680;p24"/>
          <p:cNvSpPr txBox="1"/>
          <p:nvPr/>
        </p:nvSpPr>
        <p:spPr>
          <a:xfrm>
            <a:off x="3393700" y="4475250"/>
            <a:ext cx="530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https://media.pearsoncmg.com/bc/bc_0media_chem/chem_sim/calorimetry/Calor.php</a:t>
            </a:r>
            <a:r>
              <a:rPr lang="en"/>
              <a:t> </a:t>
            </a:r>
            <a:endParaRPr/>
          </a:p>
        </p:txBody>
      </p:sp>
      <p:pic>
        <p:nvPicPr>
          <p:cNvPr id="681" name="Google Shape;6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199" y="1070275"/>
            <a:ext cx="4388576" cy="26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5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87" name="Google Shape;687;p25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PRISME (AESTQ)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8" name="Google Shape;688;p25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89" name="Google Shape;689;p25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0" name="Google Shape;690;p25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de partage d’activités pédagogiques en science et technologie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Création d’un compte gratuit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Recherche possible par concept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et niveau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Possibilité de déposer vos activités et de télécharger les activités d’autres membres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La quantité d’activités dépend des membres.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Rendu disponible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par l’Association pour l’enseignement de la science et de la technologie au Québec (</a:t>
            </a:r>
            <a:r>
              <a:rPr lang="en" sz="1100" dirty="0" smtClean="0">
                <a:latin typeface="Ubuntu"/>
                <a:ea typeface="Ubuntu"/>
                <a:cs typeface="Ubuntu"/>
                <a:sym typeface="Ubuntu"/>
              </a:rPr>
              <a:t>AESTQ).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1" name="Google Shape;691;p25"/>
          <p:cNvSpPr txBox="1"/>
          <p:nvPr/>
        </p:nvSpPr>
        <p:spPr>
          <a:xfrm>
            <a:off x="1227038" y="4490075"/>
            <a:ext cx="3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https://prisme.aestq.org/</a:t>
            </a:r>
            <a:r>
              <a:rPr lang="en"/>
              <a:t> </a:t>
            </a:r>
            <a:endParaRPr/>
          </a:p>
        </p:txBody>
      </p:sp>
      <p:pic>
        <p:nvPicPr>
          <p:cNvPr id="692" name="Google Shape;692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87" y="1082350"/>
            <a:ext cx="4378798" cy="26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6"/>
          <p:cNvSpPr/>
          <p:nvPr/>
        </p:nvSpPr>
        <p:spPr>
          <a:xfrm>
            <a:off x="3393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8" name="Google Shape;698;p26"/>
          <p:cNvSpPr/>
          <p:nvPr/>
        </p:nvSpPr>
        <p:spPr>
          <a:xfrm>
            <a:off x="3597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9" name="Google Shape;699;p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Phyphox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0" name="Google Shape;700;p2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701" name="Google Shape;701;p26"/>
          <p:cNvSpPr txBox="1"/>
          <p:nvPr/>
        </p:nvSpPr>
        <p:spPr>
          <a:xfrm>
            <a:off x="3393700" y="4475250"/>
            <a:ext cx="530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https://phyphox.org/</a:t>
            </a:r>
            <a:r>
              <a:rPr lang="en"/>
              <a:t>  </a:t>
            </a:r>
            <a:endParaRPr/>
          </a:p>
        </p:txBody>
      </p:sp>
      <p:sp>
        <p:nvSpPr>
          <p:cNvPr id="702" name="Google Shape;702;p26"/>
          <p:cNvSpPr txBox="1">
            <a:spLocks noGrp="1"/>
          </p:cNvSpPr>
          <p:nvPr>
            <p:ph type="body" idx="1"/>
          </p:nvPr>
        </p:nvSpPr>
        <p:spPr>
          <a:xfrm>
            <a:off x="6400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Application sur appareil mobile (iPad, iPhone, Androïd ou </a:t>
            </a:r>
            <a:r>
              <a:rPr lang="fr-CA" sz="1600" dirty="0"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hromebook) </a:t>
            </a:r>
            <a:r>
              <a:rPr lang="fr-CA" sz="1600" dirty="0">
                <a:latin typeface="Ubuntu"/>
                <a:ea typeface="Ubuntu"/>
                <a:cs typeface="Ubuntu"/>
                <a:sym typeface="Ubuntu"/>
              </a:rPr>
              <a:t>permettant d’</a:t>
            </a: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utiliser les capteurs de votre appareil pour faire la saisie de données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Application disponible sur Google 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lay </a:t>
            </a:r>
            <a:r>
              <a:rPr lang="fr-CA" sz="1100" dirty="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Store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ou App Store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Accès à des expériences déjà conçus ou vous pouvez créer votre propre expérience à partir des capteur disponibles sur votre appareil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Autoformation sur campus RÉCIT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 disponible pour son appropriation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Autres applications semblables </a:t>
            </a: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Fizziq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 et </a:t>
            </a: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Arduino science journal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3" name="Google Shape;703;p26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0075" y="1073763"/>
            <a:ext cx="4876949" cy="263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83263" y="4449625"/>
            <a:ext cx="1166476" cy="4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2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74247" y="4064046"/>
            <a:ext cx="984500" cy="291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Viga"/>
                <a:ea typeface="Viga"/>
                <a:cs typeface="Viga"/>
                <a:sym typeface="Viga"/>
              </a:rPr>
              <a:t>Chemix.org</a:t>
            </a:r>
            <a:endParaRPr sz="29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14" name="Google Shape;714;p27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Outil en ligne pour la création de</a:t>
            </a:r>
            <a:r>
              <a:rPr lang="en" sz="1600" dirty="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schéma</a:t>
            </a:r>
            <a:r>
              <a:rPr lang="fr-CA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de </a:t>
            </a: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montage en laboratoire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Site en anglais. 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I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l est possible d’utiliser 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G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oogle traduction pour afficher en français.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Version éducative gratuite avec un peu moins d'options, mais suffisante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Accès à plus de 190 images 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sur des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appareils différents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On peut modifier les propriétés des appareils.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Ajout de texte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possible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Montage exportable en image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(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JPG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 ou 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PNG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)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5" name="Google Shape;715;p27"/>
          <p:cNvSpPr txBox="1"/>
          <p:nvPr/>
        </p:nvSpPr>
        <p:spPr>
          <a:xfrm>
            <a:off x="1227038" y="4490075"/>
            <a:ext cx="3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https://chemix.org/</a:t>
            </a:r>
            <a:r>
              <a:rPr lang="en"/>
              <a:t> </a:t>
            </a:r>
            <a:endParaRPr/>
          </a:p>
        </p:txBody>
      </p:sp>
      <p:pic>
        <p:nvPicPr>
          <p:cNvPr id="716" name="Google Shape;716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13" y="1085661"/>
            <a:ext cx="4818673" cy="261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8"/>
          <p:cNvSpPr/>
          <p:nvPr/>
        </p:nvSpPr>
        <p:spPr>
          <a:xfrm>
            <a:off x="3393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22" name="Google Shape;722;p28"/>
          <p:cNvSpPr/>
          <p:nvPr/>
        </p:nvSpPr>
        <p:spPr>
          <a:xfrm>
            <a:off x="3597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23" name="Google Shape;723;p2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Dissection virtuelle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Grenouille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4" name="Google Shape;724;p2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725" name="Google Shape;725;p28"/>
          <p:cNvSpPr txBox="1"/>
          <p:nvPr/>
        </p:nvSpPr>
        <p:spPr>
          <a:xfrm>
            <a:off x="3393925" y="4475250"/>
            <a:ext cx="530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https://dcc.ilc.org/snc2d/14/the_frog_a_virtual_dissec/the_frog_a_virtual_dissec.html</a:t>
            </a:r>
            <a:endParaRPr sz="1000"/>
          </a:p>
        </p:txBody>
      </p:sp>
      <p:sp>
        <p:nvSpPr>
          <p:cNvPr id="726" name="Google Shape;726;p28"/>
          <p:cNvSpPr txBox="1">
            <a:spLocks noGrp="1"/>
          </p:cNvSpPr>
          <p:nvPr>
            <p:ph type="body" idx="1"/>
          </p:nvPr>
        </p:nvSpPr>
        <p:spPr>
          <a:xfrm>
            <a:off x="6400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qui permet de faire la dissection virtuelle d’une grenouille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Ce n’est pas une vraie dissection comme en classe,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mais </a:t>
            </a:r>
            <a:r>
              <a:rPr lang="en" sz="1100" dirty="0" smtClean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un </a:t>
            </a:r>
            <a:r>
              <a:rPr lang="en" sz="1100" dirty="0" smtClean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substitut</a:t>
            </a:r>
            <a:r>
              <a:rPr lang="fr-CA" sz="1100" dirty="0" smtClean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Le s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ite 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est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en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anglais, mais il est possible d’en faire la traduction avec l’outil </a:t>
            </a:r>
            <a:r>
              <a:rPr lang="fr-CA" sz="1100" dirty="0">
                <a:latin typeface="Ubuntu"/>
                <a:ea typeface="Ubuntu"/>
                <a:cs typeface="Ubuntu"/>
                <a:sym typeface="Ubuntu"/>
              </a:rPr>
              <a:t>G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oogle traduction.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7" name="Google Shape;727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613" y="1070275"/>
            <a:ext cx="4880486" cy="2643599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733" name="Google Shape;733;p29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Viga"/>
                <a:ea typeface="Viga"/>
                <a:cs typeface="Viga"/>
                <a:sym typeface="Viga"/>
              </a:rPr>
              <a:t>Virtual microscope</a:t>
            </a:r>
            <a:endParaRPr sz="29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4" name="Google Shape;734;p29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35" name="Google Shape;735;p29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36" name="Google Shape;736;p29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qui permet l’observation </a:t>
            </a:r>
            <a:r>
              <a:rPr lang="fr-CA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de roches </a:t>
            </a:r>
            <a:r>
              <a:rPr lang="en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à divers grossissement</a:t>
            </a:r>
            <a:r>
              <a:rPr lang="fr-CA" sz="16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endParaRPr sz="16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Site en anglais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Il suffit de choisir un échantillon de roche parmi les images et de cliquer sur microscope.  Vous pourrez par la suite sélectionner le grossissement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désir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é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1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7" name="Google Shape;737;p29"/>
          <p:cNvSpPr txBox="1"/>
          <p:nvPr/>
        </p:nvSpPr>
        <p:spPr>
          <a:xfrm>
            <a:off x="384825" y="4490075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https://www.virtualmicroscope.org/content/uk-virtual-microscope</a:t>
            </a:r>
            <a:r>
              <a:rPr lang="en"/>
              <a:t> </a:t>
            </a:r>
            <a:endParaRPr/>
          </a:p>
        </p:txBody>
      </p:sp>
      <p:pic>
        <p:nvPicPr>
          <p:cNvPr id="738" name="Google Shape;738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575" y="1070274"/>
            <a:ext cx="4875816" cy="26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44" name="Google Shape;744;p30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5" name="Google Shape;745;p30"/>
          <p:cNvSpPr txBox="1"/>
          <p:nvPr/>
        </p:nvSpPr>
        <p:spPr>
          <a:xfrm>
            <a:off x="4572000" y="1797999"/>
            <a:ext cx="35643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300" b="1" dirty="0" smtClean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Aller </a:t>
            </a:r>
            <a:r>
              <a:rPr lang="en" sz="2300" b="1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voir dans le clavardage et </a:t>
            </a:r>
            <a:r>
              <a:rPr lang="en" sz="2300" b="1" dirty="0" smtClean="0">
                <a:solidFill>
                  <a:srgbClr val="0070C0"/>
                </a:solidFill>
                <a:latin typeface="Viga"/>
                <a:ea typeface="Viga"/>
                <a:cs typeface="Viga"/>
                <a:sym typeface="Viga"/>
              </a:rPr>
              <a:t>clique</a:t>
            </a:r>
            <a:r>
              <a:rPr lang="fr-CA" sz="2300" b="1" dirty="0">
                <a:solidFill>
                  <a:srgbClr val="0070C0"/>
                </a:solidFill>
                <a:latin typeface="Viga"/>
                <a:ea typeface="Viga"/>
                <a:cs typeface="Viga"/>
                <a:sym typeface="Viga"/>
              </a:rPr>
              <a:t>r</a:t>
            </a:r>
            <a:r>
              <a:rPr lang="en" sz="2300" b="1" dirty="0" smtClean="0">
                <a:solidFill>
                  <a:srgbClr val="0070C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300" b="1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sur le lien pour obtenir votre badge.</a:t>
            </a:r>
            <a:endParaRPr sz="3000" b="1" dirty="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4" y="1542229"/>
            <a:ext cx="3048006" cy="26121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2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latin typeface="Viga"/>
                <a:ea typeface="Viga"/>
                <a:cs typeface="Viga"/>
                <a:sym typeface="Viga"/>
              </a:rPr>
              <a:t>MERCI!</a:t>
            </a:r>
            <a:endParaRPr sz="10000" b="1" dirty="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63" name="Google Shape;7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32"/>
          <p:cNvSpPr txBox="1"/>
          <p:nvPr/>
        </p:nvSpPr>
        <p:spPr>
          <a:xfrm>
            <a:off x="4371400" y="27197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equipe@recitmst.qc.ca</a:t>
            </a:r>
            <a:r>
              <a:rPr lang="en" sz="25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Page Facebook</a:t>
            </a:r>
            <a:endParaRPr sz="1600"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Twitter</a:t>
            </a:r>
            <a:endParaRPr sz="1600"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Chaîne Youtube</a:t>
            </a:r>
            <a:endParaRPr sz="900"/>
          </a:p>
        </p:txBody>
      </p:sp>
      <p:sp>
        <p:nvSpPr>
          <p:cNvPr id="765" name="Google Shape;765;p32"/>
          <p:cNvSpPr txBox="1"/>
          <p:nvPr/>
        </p:nvSpPr>
        <p:spPr>
          <a:xfrm>
            <a:off x="510639" y="2446800"/>
            <a:ext cx="439387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43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Des q</a:t>
            </a:r>
            <a:r>
              <a:rPr lang="en" sz="43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uestions?</a:t>
            </a:r>
            <a:endParaRPr sz="4300" dirty="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6" name="Google Shape;766;p32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 </a:t>
            </a:r>
            <a:r>
              <a:rPr lang="en" sz="800" u="sng">
                <a:solidFill>
                  <a:srgbClr val="0097A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000000"/>
                </a:solidFill>
              </a:rPr>
              <a:t>.</a:t>
            </a:r>
            <a:r>
              <a:rPr lang="en" sz="800"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7" name="Google Shape;767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4"/>
          <p:cNvSpPr txBox="1">
            <a:spLocks noGrp="1"/>
          </p:cNvSpPr>
          <p:nvPr>
            <p:ph type="body" idx="4294967295"/>
          </p:nvPr>
        </p:nvSpPr>
        <p:spPr>
          <a:xfrm>
            <a:off x="4093500" y="1425863"/>
            <a:ext cx="4641300" cy="24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9" name="Google Shape;569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70" name="Google Shape;5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4"/>
          <p:cNvSpPr txBox="1"/>
          <p:nvPr/>
        </p:nvSpPr>
        <p:spPr>
          <a:xfrm>
            <a:off x="4214175" y="1727215"/>
            <a:ext cx="47547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Lien vers la </a:t>
            </a:r>
            <a:r>
              <a:rPr lang="en" sz="2100" b="1" dirty="0" smtClean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présentation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100" b="1"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algn="ctr"/>
            <a:r>
              <a:rPr lang="fr-CA" sz="2100" b="1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http://recit.org/ul/qou</a:t>
            </a:r>
            <a:r>
              <a:rPr lang="en" sz="2100" b="1" dirty="0" smtClean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 </a:t>
            </a:r>
            <a:endParaRPr sz="2100" b="1"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2" name="Google Shape;572;p14">
            <a:hlinkClick r:id="rId6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recitmst.qc.ca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3" name="Google Shape;5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1055" y="1727175"/>
            <a:ext cx="732095" cy="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9" name="Google Shape;579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6431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2500"/>
              <a:buFont typeface="Ubuntu"/>
              <a:buChar char="❏"/>
            </a:pPr>
            <a:r>
              <a:rPr lang="en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Bienvenue</a:t>
            </a:r>
            <a:endParaRPr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2500"/>
              <a:buFont typeface="Ubuntu"/>
              <a:buChar char="❏"/>
            </a:pPr>
            <a:r>
              <a:rPr lang="en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Qui êtes-vous?  On s’inscrit...</a:t>
            </a:r>
            <a:endParaRPr sz="2200"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2500"/>
              <a:buFont typeface="Ubuntu"/>
              <a:buChar char="❏"/>
            </a:pPr>
            <a:r>
              <a:rPr lang="en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Présentation des divers outils</a:t>
            </a:r>
            <a:endParaRPr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2500"/>
              <a:buFont typeface="Ubuntu"/>
              <a:buChar char="❏"/>
            </a:pPr>
            <a:r>
              <a:rPr lang="en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On s'amuse un peu!!!</a:t>
            </a:r>
            <a:endParaRPr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2500"/>
              <a:buFont typeface="Ubuntu"/>
              <a:buChar char="❏"/>
            </a:pPr>
            <a:r>
              <a:rPr lang="en" dirty="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Retour sur vos découvertes</a:t>
            </a:r>
            <a:endParaRPr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0" name="Google Shape;580;p1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86" name="Google Shape;5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027" y="972421"/>
            <a:ext cx="1831399" cy="21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6"/>
          <p:cNvSpPr/>
          <p:nvPr/>
        </p:nvSpPr>
        <p:spPr>
          <a:xfrm>
            <a:off x="1240400" y="1245900"/>
            <a:ext cx="2651700" cy="26517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 txBox="1">
            <a:spLocks noGrp="1"/>
          </p:cNvSpPr>
          <p:nvPr>
            <p:ph type="body" idx="1"/>
          </p:nvPr>
        </p:nvSpPr>
        <p:spPr>
          <a:xfrm>
            <a:off x="1240400" y="1443447"/>
            <a:ext cx="2641500" cy="20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Qui </a:t>
            </a:r>
            <a:r>
              <a:rPr lang="en" dirty="0" err="1">
                <a:solidFill>
                  <a:srgbClr val="FFFFFF"/>
                </a:solidFill>
              </a:rPr>
              <a:t>êtes-vous</a:t>
            </a:r>
            <a:r>
              <a:rPr lang="en" dirty="0">
                <a:solidFill>
                  <a:srgbClr val="FFFFFF"/>
                </a:solidFill>
              </a:rPr>
              <a:t>?</a:t>
            </a:r>
            <a:endParaRPr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" sz="2000" dirty="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</a:t>
            </a:r>
            <a:r>
              <a:rPr lang="en" sz="2000" dirty="0" err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rôle</a:t>
            </a:r>
            <a:r>
              <a:rPr lang="en" sz="2000" dirty="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, CSS,  </a:t>
            </a:r>
            <a:r>
              <a:rPr lang="en" sz="2000" dirty="0" err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autres</a:t>
            </a:r>
            <a:endParaRPr sz="2000" dirty="0" err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</a:t>
            </a:r>
            <a:r>
              <a:rPr lang="en" sz="2000" dirty="0" err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clavardage</a:t>
            </a:r>
            <a:r>
              <a:rPr lang="en" sz="2000" dirty="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)</a:t>
            </a:r>
            <a:endParaRPr i="0" dirty="0">
              <a:solidFill>
                <a:schemeClr val="lt1"/>
              </a:solidFill>
            </a:endParaRPr>
          </a:p>
        </p:txBody>
      </p:sp>
      <p:pic>
        <p:nvPicPr>
          <p:cNvPr id="590" name="Google Shape;590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077" y="3335625"/>
            <a:ext cx="201930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7"/>
          <p:cNvSpPr/>
          <p:nvPr/>
        </p:nvSpPr>
        <p:spPr>
          <a:xfrm>
            <a:off x="4728074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7"/>
          <p:cNvSpPr txBox="1">
            <a:spLocks noGrp="1"/>
          </p:cNvSpPr>
          <p:nvPr>
            <p:ph type="title"/>
          </p:nvPr>
        </p:nvSpPr>
        <p:spPr>
          <a:xfrm>
            <a:off x="176050" y="2547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Viga"/>
                <a:ea typeface="Viga"/>
                <a:cs typeface="Viga"/>
                <a:sym typeface="Viga"/>
              </a:rPr>
              <a:t>Développer ses compétences numériques</a:t>
            </a:r>
            <a:endParaRPr sz="35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97" name="Google Shape;597;p17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98" name="Google Shape;5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7"/>
          <p:cNvPicPr preferRelativeResize="0"/>
          <p:nvPr/>
        </p:nvPicPr>
        <p:blipFill rotWithShape="1">
          <a:blip r:embed="rId4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7"/>
          <p:cNvPicPr preferRelativeResize="0"/>
          <p:nvPr/>
        </p:nvPicPr>
        <p:blipFill rotWithShape="1">
          <a:blip r:embed="rId5">
            <a:alphaModFix/>
          </a:blip>
          <a:srcRect r="37150" b="65286"/>
          <a:stretch/>
        </p:blipFill>
        <p:spPr>
          <a:xfrm>
            <a:off x="4901879" y="2752440"/>
            <a:ext cx="20896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7"/>
          <p:cNvPicPr preferRelativeResize="0"/>
          <p:nvPr/>
        </p:nvPicPr>
        <p:blipFill rotWithShape="1">
          <a:blip r:embed="rId6">
            <a:alphaModFix/>
          </a:blip>
          <a:srcRect t="1354" r="9624" b="58573"/>
          <a:stretch/>
        </p:blipFill>
        <p:spPr>
          <a:xfrm>
            <a:off x="4901879" y="3502970"/>
            <a:ext cx="3009278" cy="65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4875" y="1965550"/>
            <a:ext cx="3009275" cy="69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8"/>
          <p:cNvSpPr/>
          <p:nvPr/>
        </p:nvSpPr>
        <p:spPr>
          <a:xfrm>
            <a:off x="3393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09" name="Google Shape;609;p18"/>
          <p:cNvSpPr/>
          <p:nvPr/>
        </p:nvSpPr>
        <p:spPr>
          <a:xfrm>
            <a:off x="3597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0" name="Google Shape;610;p1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PhET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1" name="Google Shape;611;p18"/>
          <p:cNvSpPr txBox="1">
            <a:spLocks noGrp="1"/>
          </p:cNvSpPr>
          <p:nvPr>
            <p:ph type="body" idx="1"/>
          </p:nvPr>
        </p:nvSpPr>
        <p:spPr>
          <a:xfrm>
            <a:off x="400100" y="10581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Site assez connu pour la réalisation de laboratoires de science  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Propose plusieurs simulations en sciences et en mathématiques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ertaines simulations </a:t>
            </a:r>
            <a:r>
              <a:rPr lang="fr-CA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permettent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de reproduire des laboratoires que vous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réalisez déjà en classe.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Ressources partagées par d’autres enseignants disponibles (majoritairement en anglais)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2" name="Google Shape;612;p1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613" name="Google Shape;613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1801" y="1069324"/>
            <a:ext cx="4876824" cy="26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8"/>
          <p:cNvSpPr txBox="1"/>
          <p:nvPr/>
        </p:nvSpPr>
        <p:spPr>
          <a:xfrm>
            <a:off x="4548475" y="4475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https://phet.colorado.edu/fr/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Tinkercad Circuits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2" name="Google Shape;622;p19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3" name="Google Shape;623;p19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Application en ligne qui permet de réaliser des circuits électriques  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Création d’un compte gratuit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Mieux connu pour le dessin 3D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Possibilité de créer des classes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Simple d’utilisation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Il est possible de réaliser des laboratoires en électricité et prendre des mesures de tension, d’intensité ou de résistance.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Il est possible de faire de la programmation avec Arduino ou Micro:bit et de simuler le programme réalisé par les élèves.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Voici une </a:t>
            </a: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série de laboratoires portant sur le volet </a:t>
            </a:r>
            <a:r>
              <a:rPr lang="fr-CA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É</a:t>
            </a: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lectricité en 4</a:t>
            </a:r>
            <a:r>
              <a:rPr lang="en" sz="1100" u="sng" baseline="30000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e</a:t>
            </a:r>
            <a:r>
              <a:rPr lang="en" sz="1100" u="sng" dirty="0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secondaire.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4" name="Google Shape;624;p19"/>
          <p:cNvSpPr txBox="1"/>
          <p:nvPr/>
        </p:nvSpPr>
        <p:spPr>
          <a:xfrm>
            <a:off x="1227038" y="4490075"/>
            <a:ext cx="3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https://www.tinkercad.com/learn/circuits</a:t>
            </a:r>
            <a:r>
              <a:rPr lang="en"/>
              <a:t> </a:t>
            </a:r>
            <a:endParaRPr/>
          </a:p>
        </p:txBody>
      </p:sp>
      <p:pic>
        <p:nvPicPr>
          <p:cNvPr id="625" name="Google Shape;625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874" y="1069325"/>
            <a:ext cx="4899974" cy="26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0">
            <a:hlinkClick r:id="rId3"/>
          </p:cNvPr>
          <p:cNvSpPr/>
          <p:nvPr/>
        </p:nvSpPr>
        <p:spPr>
          <a:xfrm>
            <a:off x="3597012" y="1058116"/>
            <a:ext cx="4452000" cy="284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31" name="Google Shape;631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7000" y="1058125"/>
            <a:ext cx="4452001" cy="2042451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0"/>
          <p:cNvSpPr txBox="1">
            <a:spLocks noGrp="1"/>
          </p:cNvSpPr>
          <p:nvPr>
            <p:ph type="body" idx="1"/>
          </p:nvPr>
        </p:nvSpPr>
        <p:spPr>
          <a:xfrm>
            <a:off x="478325" y="1568775"/>
            <a:ext cx="2862300" cy="3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Écrivez ce que vous cherchez dans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la barre de recherche de GeoGebra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 et vous trouverez plusieurs ressources.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latin typeface="Ubuntu"/>
                <a:ea typeface="Ubuntu"/>
                <a:cs typeface="Ubuntu"/>
                <a:sym typeface="Ubuntu"/>
              </a:rPr>
              <a:t>Exemples en ST au secondaire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11150" algn="l" rtl="0">
              <a:spcBef>
                <a:spcPts val="60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5"/>
              </a:rPr>
              <a:t>Engrenages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6"/>
              </a:rPr>
              <a:t>Atome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7"/>
              </a:rPr>
              <a:t>Force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8"/>
              </a:rPr>
              <a:t>Poids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9"/>
              </a:rPr>
              <a:t>Terre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❏"/>
            </a:pPr>
            <a:r>
              <a:rPr lang="en" sz="1300" u="sng">
                <a:solidFill>
                  <a:schemeClr val="hlink"/>
                </a:solidFill>
                <a:hlinkClick r:id="rId10"/>
              </a:rPr>
              <a:t>Lune</a:t>
            </a:r>
            <a:endParaRPr sz="1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p2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34" name="Google Shape;634;p20"/>
          <p:cNvSpPr/>
          <p:nvPr/>
        </p:nvSpPr>
        <p:spPr>
          <a:xfrm>
            <a:off x="3393701" y="864534"/>
            <a:ext cx="4858468" cy="378237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35" name="Google Shape;635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109512">
            <a:off x="3062853" y="945326"/>
            <a:ext cx="872488" cy="870776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0"/>
          <p:cNvSpPr/>
          <p:nvPr/>
        </p:nvSpPr>
        <p:spPr>
          <a:xfrm>
            <a:off x="4250775" y="996825"/>
            <a:ext cx="2198100" cy="266100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7" name="Google Shape;63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200" y="311313"/>
            <a:ext cx="2857500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43" name="Google Shape;643;p21"/>
          <p:cNvSpPr txBox="1">
            <a:spLocks noGrp="1"/>
          </p:cNvSpPr>
          <p:nvPr>
            <p:ph type="title"/>
          </p:nvPr>
        </p:nvSpPr>
        <p:spPr>
          <a:xfrm>
            <a:off x="28053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Viga"/>
                <a:ea typeface="Viga"/>
                <a:cs typeface="Viga"/>
                <a:sym typeface="Viga"/>
              </a:rPr>
              <a:t>G</a:t>
            </a:r>
            <a:r>
              <a:rPr lang="en" sz="3000" dirty="0" smtClean="0">
                <a:latin typeface="Viga"/>
                <a:ea typeface="Viga"/>
                <a:cs typeface="Viga"/>
                <a:sym typeface="Viga"/>
              </a:rPr>
              <a:t>earSketch</a:t>
            </a:r>
            <a:endParaRPr sz="3000" dirty="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4" name="Google Shape;644;p21"/>
          <p:cNvSpPr/>
          <p:nvPr/>
        </p:nvSpPr>
        <p:spPr>
          <a:xfrm>
            <a:off x="345700" y="864525"/>
            <a:ext cx="5309568" cy="357579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5" name="Google Shape;645;p21"/>
          <p:cNvSpPr/>
          <p:nvPr/>
        </p:nvSpPr>
        <p:spPr>
          <a:xfrm>
            <a:off x="549000" y="1058125"/>
            <a:ext cx="4913700" cy="266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6" name="Google Shape;646;p21"/>
          <p:cNvSpPr txBox="1">
            <a:spLocks noGrp="1"/>
          </p:cNvSpPr>
          <p:nvPr>
            <p:ph type="body" idx="4294967295"/>
          </p:nvPr>
        </p:nvSpPr>
        <p:spPr>
          <a:xfrm>
            <a:off x="6202625" y="1069325"/>
            <a:ext cx="26637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Ubuntu"/>
                <a:ea typeface="Ubuntu"/>
                <a:cs typeface="Ubuntu"/>
                <a:sym typeface="Ubuntu"/>
              </a:rPr>
              <a:t>Application en ligne qui permet de réaliser des systèmes de transmission du mouvement (roue dentée, chaîne ) </a:t>
            </a:r>
            <a:endParaRPr sz="16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Utilisation simple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Accès au tutoriel en appuyant sur le point d’interrogation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Ubuntu"/>
              <a:buChar char="●"/>
            </a:pP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Possible de partager le projet en appuyant sur le nuage et en </a:t>
            </a:r>
            <a:r>
              <a:rPr lang="en" sz="1100" dirty="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copiant et partageant le lien </a:t>
            </a:r>
            <a:r>
              <a:rPr lang="en" sz="1100" dirty="0">
                <a:latin typeface="Ubuntu"/>
                <a:ea typeface="Ubuntu"/>
                <a:cs typeface="Ubuntu"/>
                <a:sym typeface="Ubuntu"/>
              </a:rPr>
              <a:t>dans la barre d’adresse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7" name="Google Shape;647;p21"/>
          <p:cNvSpPr txBox="1"/>
          <p:nvPr/>
        </p:nvSpPr>
        <p:spPr>
          <a:xfrm>
            <a:off x="1227038" y="4490075"/>
            <a:ext cx="35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http://www.gearsket.ch/</a:t>
            </a:r>
            <a:r>
              <a:rPr lang="en"/>
              <a:t> </a:t>
            </a:r>
            <a:endParaRPr/>
          </a:p>
        </p:txBody>
      </p:sp>
      <p:pic>
        <p:nvPicPr>
          <p:cNvPr id="648" name="Google Shape;648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925" y="1077625"/>
            <a:ext cx="4377127" cy="26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E750BC81CA748BFAD18EBE0983EC6" ma:contentTypeVersion="14" ma:contentTypeDescription="Crée un document." ma:contentTypeScope="" ma:versionID="b15e372aba6fecd86572e25b34aaa10b">
  <xsd:schema xmlns:xsd="http://www.w3.org/2001/XMLSchema" xmlns:xs="http://www.w3.org/2001/XMLSchema" xmlns:p="http://schemas.microsoft.com/office/2006/metadata/properties" xmlns:ns2="18b699ff-4ec9-4dc3-b786-e23df6c7c77e" xmlns:ns3="ca3e9ee3-6fc4-495c-80ec-8d3cb27b2580" targetNamespace="http://schemas.microsoft.com/office/2006/metadata/properties" ma:root="true" ma:fieldsID="a9099157315ffc0acf98a4cefe0cee55" ns2:_="" ns3:_="">
    <xsd:import namespace="18b699ff-4ec9-4dc3-b786-e23df6c7c77e"/>
    <xsd:import namespace="ca3e9ee3-6fc4-495c-80ec-8d3cb27b2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Envoy_x00e9_"/>
                <xsd:element ref="ns2:_Flow_SignoffStatu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699ff-4ec9-4dc3-b786-e23df6c7c7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Envoy_x00e9_" ma:index="16" ma:displayName="Envoyé à PQM" ma:default="0" ma:format="Dropdown" ma:internalName="Envoy_x00e9_">
      <xsd:simpleType>
        <xsd:restriction base="dms:Boolean"/>
      </xsd:simpleType>
    </xsd:element>
    <xsd:element name="_Flow_SignoffStatus" ma:index="17" nillable="true" ma:displayName="État de validation" ma:internalName="_x00c9_tat_x0020_de_x0020_validation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e9ee3-6fc4-495c-80ec-8d3cb27b2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voy_x00e9_ xmlns="18b699ff-4ec9-4dc3-b786-e23df6c7c77e">false</Envoy_x00e9_>
    <_Flow_SignoffStatus xmlns="18b699ff-4ec9-4dc3-b786-e23df6c7c77e" xsi:nil="true"/>
  </documentManagement>
</p:properties>
</file>

<file path=customXml/itemProps1.xml><?xml version="1.0" encoding="utf-8"?>
<ds:datastoreItem xmlns:ds="http://schemas.openxmlformats.org/officeDocument/2006/customXml" ds:itemID="{531C8D16-430A-4C55-9AC4-7CD982F987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DD76A3-213B-4BCC-9FFD-761CCA6490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699ff-4ec9-4dc3-b786-e23df6c7c77e"/>
    <ds:schemaRef ds:uri="ca3e9ee3-6fc4-495c-80ec-8d3cb27b2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4BEA28-24BE-48E3-A887-80D4FDBF8BA9}">
  <ds:schemaRefs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ca3e9ee3-6fc4-495c-80ec-8d3cb27b2580"/>
    <ds:schemaRef ds:uri="http://purl.org/dc/dcmitype/"/>
    <ds:schemaRef ds:uri="http://purl.org/dc/elements/1.1/"/>
    <ds:schemaRef ds:uri="18b699ff-4ec9-4dc3-b786-e23df6c7c77e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1010</Words>
  <Application>Microsoft Office PowerPoint</Application>
  <PresentationFormat>Affichage à l'écran (16:9)</PresentationFormat>
  <Paragraphs>169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Sniglet</vt:lpstr>
      <vt:lpstr>Viga</vt:lpstr>
      <vt:lpstr>Arial</vt:lpstr>
      <vt:lpstr>Ubuntu</vt:lpstr>
      <vt:lpstr>Roboto</vt:lpstr>
      <vt:lpstr>Dosis</vt:lpstr>
      <vt:lpstr>Friar template</vt:lpstr>
      <vt:lpstr>L’enseignement pratique à distance en science et technologie </vt:lpstr>
      <vt:lpstr>Présentation PowerPoint</vt:lpstr>
      <vt:lpstr>Plan de la rencontre</vt:lpstr>
      <vt:lpstr>Présentation PowerPoint</vt:lpstr>
      <vt:lpstr>Développer ses compétences numériques</vt:lpstr>
      <vt:lpstr>PhET</vt:lpstr>
      <vt:lpstr>Tinkercad Circuits</vt:lpstr>
      <vt:lpstr>Présentation PowerPoint</vt:lpstr>
      <vt:lpstr>GearSketch</vt:lpstr>
      <vt:lpstr>Vascak</vt:lpstr>
      <vt:lpstr>Virtual Lab Chemcollective</vt:lpstr>
      <vt:lpstr>Calorimétrie</vt:lpstr>
      <vt:lpstr>PRISME (AESTQ)</vt:lpstr>
      <vt:lpstr>Phyphox</vt:lpstr>
      <vt:lpstr>Chemix.org</vt:lpstr>
      <vt:lpstr>Dissection virtuelle Grenouille</vt:lpstr>
      <vt:lpstr>Virtual microscope</vt:lpstr>
      <vt:lpstr>Obtenez votre  badge de participation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L’enseignement pratique à distance en science et technologie</dc:title>
  <dc:creator>Sylvie Clavel</dc:creator>
  <cp:lastModifiedBy>Marc-André Mercier</cp:lastModifiedBy>
  <cp:revision>19</cp:revision>
  <dcterms:modified xsi:type="dcterms:W3CDTF">2021-10-26T15:07:36Z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0x0101009EFE750BC81CA748BFAD18EBE0983EC6</vt:lpwstr>
  </property>
</Properties>
</file>