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Ubuntu"/>
      <p:regular r:id="rId24"/>
      <p:bold r:id="rId25"/>
      <p:italic r:id="rId26"/>
      <p:boldItalic r:id="rId27"/>
    </p:embeddedFont>
    <p:embeddedFont>
      <p:font typeface="Caveat"/>
      <p:regular r:id="rId28"/>
      <p:bold r:id="rId29"/>
    </p:embeddedFont>
    <p:embeddedFont>
      <p:font typeface="Nixie One"/>
      <p:regular r:id="rId30"/>
    </p:embeddedFont>
    <p:embeddedFont>
      <p:font typeface="Viga"/>
      <p:regular r:id="rId31"/>
    </p:embeddedFont>
    <p:embeddedFont>
      <p:font typeface="Merriweather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F589075-672F-4FB3-905B-8A1C973CD89F}">
  <a:tblStyle styleId="{AF589075-672F-4FB3-905B-8A1C973CD8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Ubuntu-regular.fntdata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Ubuntu-italic.fntdata"/><Relationship Id="rId25" Type="http://schemas.openxmlformats.org/officeDocument/2006/relationships/font" Target="fonts/Ubuntu-bold.fntdata"/><Relationship Id="rId28" Type="http://schemas.openxmlformats.org/officeDocument/2006/relationships/font" Target="fonts/Caveat-regular.fntdata"/><Relationship Id="rId27" Type="http://schemas.openxmlformats.org/officeDocument/2006/relationships/font" Target="fonts/Ubuntu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ave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Viga-regular.fntdata"/><Relationship Id="rId30" Type="http://schemas.openxmlformats.org/officeDocument/2006/relationships/font" Target="fonts/NixieOne-regular.fntdata"/><Relationship Id="rId11" Type="http://schemas.openxmlformats.org/officeDocument/2006/relationships/slide" Target="slides/slide5.xml"/><Relationship Id="rId33" Type="http://schemas.openxmlformats.org/officeDocument/2006/relationships/font" Target="fonts/Merriweather-bold.fntdata"/><Relationship Id="rId10" Type="http://schemas.openxmlformats.org/officeDocument/2006/relationships/slide" Target="slides/slide4.xml"/><Relationship Id="rId32" Type="http://schemas.openxmlformats.org/officeDocument/2006/relationships/font" Target="fonts/Merriweather-regular.fntdata"/><Relationship Id="rId13" Type="http://schemas.openxmlformats.org/officeDocument/2006/relationships/slide" Target="slides/slide7.xml"/><Relationship Id="rId35" Type="http://schemas.openxmlformats.org/officeDocument/2006/relationships/font" Target="fonts/Merriweather-boldItalic.fntdata"/><Relationship Id="rId12" Type="http://schemas.openxmlformats.org/officeDocument/2006/relationships/slide" Target="slides/slide6.xml"/><Relationship Id="rId34" Type="http://schemas.openxmlformats.org/officeDocument/2006/relationships/font" Target="fonts/Merriweather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://www.recitmst.qc.ca" TargetMode="External"/><Relationship Id="rId4" Type="http://schemas.openxmlformats.org/officeDocument/2006/relationships/hyperlink" Target="http://recitmst.qc.ca/Offre-de-services-du-RECIT-MST-922" TargetMode="External"/><Relationship Id="rId5" Type="http://schemas.openxmlformats.org/officeDocument/2006/relationships/hyperlink" Target="https://campus.recit.qc.ca/" TargetMode="External"/><Relationship Id="rId6" Type="http://schemas.openxmlformats.org/officeDocument/2006/relationships/hyperlink" Target="https://www.facebook.com/groups/704851039666407/?ref=bookmarks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stephanie.rioux@recitmst.qc.ca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d899af236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d899af236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817f0c2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817f0c2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72b02b03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72b02b03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459a914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459a914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0e7bca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0e7bca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0e7bcac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0e7bcac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309741171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6309741171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500" u="sng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  <a:hlinkClick r:id="rId2"/>
              </a:rPr>
              <a:t>equipe@recitmst.qc.ca</a:t>
            </a:r>
            <a:endParaRPr sz="15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500" u="sng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www.recitmst.qc.ca</a:t>
            </a:r>
            <a:endParaRPr sz="15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500" u="sng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Notre offre de formations</a:t>
            </a:r>
            <a:endParaRPr sz="15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500" u="sng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  <a:hlinkClick r:id="rId5"/>
              </a:rPr>
              <a:t>Autoformations du Campus RÉCIT</a:t>
            </a:r>
            <a:endParaRPr sz="1500">
              <a:solidFill>
                <a:schemeClr val="dk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500" u="sng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  <a:hlinkClick r:id="rId6"/>
              </a:rPr>
              <a:t>Les maths autrement (Facebook)</a:t>
            </a:r>
            <a:endParaRPr sz="15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309741171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309741171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500" u="sng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  <a:hlinkClick r:id="rId2"/>
              </a:rPr>
              <a:t>stephanie.rioux@recitmst.qc.ca</a:t>
            </a:r>
            <a:endParaRPr sz="15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30974117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30974117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72b02b0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72b02b0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23aeb2b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23aeb2b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d899af23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d899af23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f23aeb2b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f23aeb2b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817f0c2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817f0c2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c3d40def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c3d40def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d899af23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d899af23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desmos.com/calculator" TargetMode="External"/><Relationship Id="rId4" Type="http://schemas.openxmlformats.org/officeDocument/2006/relationships/image" Target="../media/image21.png"/><Relationship Id="rId5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eacher.desmos.com/activitybuilder/custom/5a1c15793cf38c060ea13b83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eacher.desmos.com/polygraph/custom/5d9d0c10afd8d16558865843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eacher.desmos.com/polygraph/custom/5d9d0c10afd8d16558865843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desmosfr.ca" TargetMode="External"/><Relationship Id="rId4" Type="http://schemas.openxmlformats.org/officeDocument/2006/relationships/hyperlink" Target="https://campus.recit.qc.ca/math%c3%a9matique-science-et-technologie/desmos101" TargetMode="External"/><Relationship Id="rId5" Type="http://schemas.openxmlformats.org/officeDocument/2006/relationships/hyperlink" Target="https://campus.recit.qc.ca/" TargetMode="External"/><Relationship Id="rId6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eacher.desmos.com/marbleslides-lines" TargetMode="External"/><Relationship Id="rId4" Type="http://schemas.openxmlformats.org/officeDocument/2006/relationships/hyperlink" Target="https://teacher.desmos.com/activitybuilder/custom/57dfe7992e6669e6055c6a85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9.gif"/><Relationship Id="rId7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s://desmos.s3.amazonaws.com/Desmos_User_Guide_FR.pdf" TargetMode="External"/><Relationship Id="rId10" Type="http://schemas.openxmlformats.org/officeDocument/2006/relationships/hyperlink" Target="https://desmos.s3.amazonaws.com/Desmos_User_Guide_FR.pdf" TargetMode="External"/><Relationship Id="rId13" Type="http://schemas.openxmlformats.org/officeDocument/2006/relationships/hyperlink" Target="https://drive.google.com/file/d/1jS5SFul3g4cTOjFPvMqKaXTwHPsF2awH/view?usp=sharing" TargetMode="External"/><Relationship Id="rId12" Type="http://schemas.openxmlformats.org/officeDocument/2006/relationships/hyperlink" Target="https://www.youtube.com/playlist?list=PLbE85KlaADWl9w9d71xFo8AME6LZUfAjR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witter.com/Desmos" TargetMode="External"/><Relationship Id="rId4" Type="http://schemas.openxmlformats.org/officeDocument/2006/relationships/image" Target="../media/image18.png"/><Relationship Id="rId9" Type="http://schemas.openxmlformats.org/officeDocument/2006/relationships/hyperlink" Target="http://desmosfr.ca/" TargetMode="External"/><Relationship Id="rId14" Type="http://schemas.openxmlformats.org/officeDocument/2006/relationships/hyperlink" Target="https://campus.recit.qc.ca/math%c3%a9matique-science-et-technologie/desmos101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www.desmos.com/" TargetMode="External"/><Relationship Id="rId7" Type="http://schemas.openxmlformats.org/officeDocument/2006/relationships/hyperlink" Target="https://teacher.desmos.com/" TargetMode="External"/><Relationship Id="rId8" Type="http://schemas.openxmlformats.org/officeDocument/2006/relationships/hyperlink" Target="https://student.desmos.co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hyperlink" Target="mailto:equipe@recitmst.qc.ca" TargetMode="External"/><Relationship Id="rId5" Type="http://schemas.openxmlformats.org/officeDocument/2006/relationships/hyperlink" Target="http://www.recitmst.qc.ca" TargetMode="External"/><Relationship Id="rId6" Type="http://schemas.openxmlformats.org/officeDocument/2006/relationships/hyperlink" Target="http://recitmst.qc.ca/Offre-de-services-du-RECIT-MST-922" TargetMode="External"/><Relationship Id="rId7" Type="http://schemas.openxmlformats.org/officeDocument/2006/relationships/hyperlink" Target="https://campus.recit.qc.ca/c/math%c3%a9matique-science-et-technologie" TargetMode="External"/><Relationship Id="rId8" Type="http://schemas.openxmlformats.org/officeDocument/2006/relationships/hyperlink" Target="https://www.facebook.com/groups/704851039666407/?ref=bookmarks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hyperlink" Target="mailto:stephanie.rioux@recitmst.qc.ca" TargetMode="External"/><Relationship Id="rId5" Type="http://schemas.openxmlformats.org/officeDocument/2006/relationships/hyperlink" Target="mailto:equipe@recitmst.qc.ca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teacher.desmos.com/" TargetMode="External"/><Relationship Id="rId10" Type="http://schemas.openxmlformats.org/officeDocument/2006/relationships/image" Target="../media/image2.png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www.desmos.com/" TargetMode="External"/><Relationship Id="rId9" Type="http://schemas.openxmlformats.org/officeDocument/2006/relationships/hyperlink" Target="https://student.desmos.com/" TargetMode="External"/><Relationship Id="rId1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hyperlink" Target="https://teacher.desmos.com/" TargetMode="External"/><Relationship Id="rId7" Type="http://schemas.openxmlformats.org/officeDocument/2006/relationships/image" Target="../media/image1.png"/><Relationship Id="rId8" Type="http://schemas.openxmlformats.org/officeDocument/2006/relationships/hyperlink" Target="https://www.desmos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desmos.com/calculator/nbuaiiwpyq" TargetMode="External"/><Relationship Id="rId4" Type="http://schemas.openxmlformats.org/officeDocument/2006/relationships/hyperlink" Target="https://www.desmos.com/calculator/nbuaiiwpyq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desmos.com" TargetMode="External"/><Relationship Id="rId4" Type="http://schemas.openxmlformats.org/officeDocument/2006/relationships/hyperlink" Target="https://www.desmos.com/calculator/b2yrurzios" TargetMode="External"/><Relationship Id="rId5" Type="http://schemas.openxmlformats.org/officeDocument/2006/relationships/hyperlink" Target="https://docs.google.com/document/d/1L23R0CGsE-sLqJ1ckXjrBK3MmOMAfaIGuyVcXDQ3jUg/edit?usp=sharing" TargetMode="External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s://student.desmos.com/" TargetMode="External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eacher.desmos.com/activitybuilder/custom/58ebe320b52e4e08377eae3f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acher.desmos.com/activitybuilder/custom/59dccb74bcc85c06151f8760?lang=fr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0325"/>
            <a:ext cx="9143999" cy="220271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/>
          <p:nvPr/>
        </p:nvSpPr>
        <p:spPr>
          <a:xfrm>
            <a:off x="0" y="2104150"/>
            <a:ext cx="9144000" cy="2983500"/>
          </a:xfrm>
          <a:prstGeom prst="rect">
            <a:avLst/>
          </a:prstGeom>
          <a:solidFill>
            <a:srgbClr val="00B0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253650" y="2430100"/>
            <a:ext cx="8636700" cy="233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4075" y="3789600"/>
            <a:ext cx="3083075" cy="8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 txBox="1"/>
          <p:nvPr/>
        </p:nvSpPr>
        <p:spPr>
          <a:xfrm>
            <a:off x="793625" y="2748550"/>
            <a:ext cx="76350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500">
                <a:latin typeface="Ubuntu"/>
                <a:ea typeface="Ubuntu"/>
                <a:cs typeface="Ubuntu"/>
                <a:sym typeface="Ubuntu"/>
              </a:rPr>
              <a:t>Desmos… un outil d’aide technologique </a:t>
            </a:r>
            <a:endParaRPr b="1" sz="25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500">
                <a:latin typeface="Ubuntu"/>
                <a:ea typeface="Ubuntu"/>
                <a:cs typeface="Ubuntu"/>
                <a:sym typeface="Ubuntu"/>
              </a:rPr>
              <a:t>en mathématique au secondaire</a:t>
            </a:r>
            <a:endParaRPr b="1" sz="25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979025" y="4034425"/>
            <a:ext cx="21699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Google Shape;185;p34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{AF589075-672F-4FB3-905B-8A1C973CD89F}</a:tableStyleId>
              </a:tblPr>
              <a:tblGrid>
                <a:gridCol w="9144000"/>
              </a:tblGrid>
              <a:tr h="76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CA" sz="30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Exemple d’arrangement de cartes</a:t>
                      </a:r>
                      <a:endParaRPr b="1" sz="2400"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solidFill>
                      <a:srgbClr val="00B050"/>
                    </a:solidFill>
                  </a:tcPr>
                </a:tc>
              </a:tr>
              <a:tr h="4376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1800"/>
                        <a:t>     </a:t>
                      </a:r>
                      <a:endParaRPr b="1" sz="1800"/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180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b="1" lang="fr-CA" sz="1800" u="sng">
                          <a:solidFill>
                            <a:srgbClr val="00B050"/>
                          </a:solidFill>
                          <a:hlinkClick r:id="rId3"/>
                        </a:rPr>
                        <a:t>Les modes de représentation (situations de proportionnalité)</a:t>
                      </a:r>
                      <a:endParaRPr b="1" sz="1800">
                        <a:solidFill>
                          <a:srgbClr val="00B050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1800"/>
                        <a:t>      </a:t>
                      </a:r>
                      <a:endParaRPr b="1" sz="1800"/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86" name="Google Shape;18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7650" y="1904300"/>
            <a:ext cx="6148676" cy="255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1951" y="4230774"/>
            <a:ext cx="668925" cy="6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/>
          <p:nvPr/>
        </p:nvSpPr>
        <p:spPr>
          <a:xfrm>
            <a:off x="0" y="0"/>
            <a:ext cx="9144000" cy="897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000">
                <a:latin typeface="Viga"/>
                <a:ea typeface="Viga"/>
                <a:cs typeface="Viga"/>
                <a:sym typeface="Viga"/>
              </a:rPr>
              <a:t>Polygraph </a:t>
            </a:r>
            <a:r>
              <a:rPr b="1" lang="fr-CA" sz="2400">
                <a:latin typeface="Viga"/>
                <a:ea typeface="Viga"/>
                <a:cs typeface="Viga"/>
                <a:sym typeface="Viga"/>
              </a:rPr>
              <a:t>(</a:t>
            </a:r>
            <a:r>
              <a:rPr b="1" lang="fr-CA" sz="24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Jeu du style Guess who?</a:t>
            </a:r>
            <a:r>
              <a:rPr b="1" lang="fr-CA" sz="24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)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93" name="Google Shape;193;p35"/>
          <p:cNvSpPr txBox="1"/>
          <p:nvPr/>
        </p:nvSpPr>
        <p:spPr>
          <a:xfrm>
            <a:off x="914200" y="1178550"/>
            <a:ext cx="7564200" cy="28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1800"/>
              <a:t>Jumelage des élèves 2 à 2 aléatoirement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1800"/>
              <a:t>Objectif: découvrir la carte choisie par son adversaire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1800"/>
              <a:t>Pour y arriver: poser des questions afin d’éliminer les autres cartes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1800"/>
              <a:t>Mettre en pratique le langage mathématique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r-CA" sz="1800"/>
              <a:t>Suivre l’évolution de leurs discussions</a:t>
            </a:r>
            <a:endParaRPr sz="1800"/>
          </a:p>
        </p:txBody>
      </p:sp>
      <p:sp>
        <p:nvSpPr>
          <p:cNvPr id="194" name="Google Shape;194;p35"/>
          <p:cNvSpPr txBox="1"/>
          <p:nvPr/>
        </p:nvSpPr>
        <p:spPr>
          <a:xfrm>
            <a:off x="474600" y="4117375"/>
            <a:ext cx="466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/>
              <a:t>Exemple: </a:t>
            </a:r>
            <a:r>
              <a:rPr b="1" lang="fr-CA" sz="1800" u="sng">
                <a:solidFill>
                  <a:srgbClr val="00B050"/>
                </a:solidFill>
                <a:hlinkClick r:id="rId3"/>
              </a:rPr>
              <a:t>Polygraph sur le plan cartésien</a:t>
            </a:r>
            <a:endParaRPr b="1" sz="1800">
              <a:solidFill>
                <a:srgbClr val="00B050"/>
              </a:solidFill>
            </a:endParaRPr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1951" y="4230774"/>
            <a:ext cx="668925" cy="6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4175" y="3234775"/>
            <a:ext cx="1921550" cy="15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/>
          <p:nvPr/>
        </p:nvSpPr>
        <p:spPr>
          <a:xfrm>
            <a:off x="0" y="0"/>
            <a:ext cx="9144000" cy="8979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3000">
                <a:latin typeface="Viga"/>
                <a:ea typeface="Viga"/>
                <a:cs typeface="Viga"/>
                <a:sym typeface="Viga"/>
              </a:rPr>
              <a:t>Polygraph </a:t>
            </a:r>
            <a:r>
              <a:rPr b="1" lang="fr-CA" sz="2400">
                <a:latin typeface="Viga"/>
                <a:ea typeface="Viga"/>
                <a:cs typeface="Viga"/>
                <a:sym typeface="Viga"/>
              </a:rPr>
              <a:t>(</a:t>
            </a:r>
            <a:r>
              <a:rPr b="1" lang="fr-CA" sz="2400">
                <a:solidFill>
                  <a:schemeClr val="dk1"/>
                </a:solidFill>
                <a:latin typeface="Viga"/>
                <a:ea typeface="Viga"/>
                <a:cs typeface="Viga"/>
                <a:sym typeface="Viga"/>
              </a:rPr>
              <a:t>Jeu du style Guess who?)</a:t>
            </a:r>
            <a:endParaRPr sz="24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02" name="Google Shape;202;p36"/>
          <p:cNvSpPr txBox="1"/>
          <p:nvPr/>
        </p:nvSpPr>
        <p:spPr>
          <a:xfrm>
            <a:off x="251175" y="996000"/>
            <a:ext cx="4098600" cy="33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600">
                <a:latin typeface="Ubuntu"/>
                <a:ea typeface="Ubuntu"/>
                <a:cs typeface="Ubuntu"/>
                <a:sym typeface="Ubuntu"/>
              </a:rPr>
              <a:t>Vocabulaire à privilégier: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>
                <a:latin typeface="Ubuntu"/>
                <a:ea typeface="Ubuntu"/>
                <a:cs typeface="Ubuntu"/>
                <a:sym typeface="Ubuntu"/>
              </a:rPr>
              <a:t>Plan cartésien, droite, gauche, haut, bas, dessus, dessous, origine, quadrant, axe, positif, négatif, coordonnées, valeur de x, valeur de y, abscisse, ordonnée, etc.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AutoNum type="arabicPeriod"/>
            </a:pPr>
            <a:r>
              <a:rPr lang="fr-CA" sz="1500">
                <a:latin typeface="Ubuntu"/>
                <a:ea typeface="Ubuntu"/>
                <a:cs typeface="Ubuntu"/>
                <a:sym typeface="Ubuntu"/>
              </a:rPr>
              <a:t>Passer la ronde de pratique </a:t>
            </a:r>
            <a:r>
              <a:rPr i="1" lang="fr-CA" sz="1500">
                <a:latin typeface="Ubuntu"/>
                <a:ea typeface="Ubuntu"/>
                <a:cs typeface="Ubuntu"/>
                <a:sym typeface="Ubuntu"/>
              </a:rPr>
              <a:t>(Skip the practice round)</a:t>
            </a:r>
            <a:endParaRPr i="1" sz="15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Ubuntu"/>
              <a:buAutoNum type="arabicPeriod"/>
            </a:pPr>
            <a:r>
              <a:rPr lang="fr-CA" sz="1500">
                <a:latin typeface="Ubuntu"/>
                <a:ea typeface="Ubuntu"/>
                <a:cs typeface="Ubuntu"/>
                <a:sym typeface="Ubuntu"/>
              </a:rPr>
              <a:t>Choisir une carte </a:t>
            </a:r>
            <a:r>
              <a:rPr b="1" lang="fr-CA" sz="1500" u="sng">
                <a:latin typeface="Ubuntu"/>
                <a:ea typeface="Ubuntu"/>
                <a:cs typeface="Ubuntu"/>
                <a:sym typeface="Ubuntu"/>
              </a:rPr>
              <a:t>ou</a:t>
            </a:r>
            <a:r>
              <a:rPr lang="fr-CA" sz="1500">
                <a:latin typeface="Ubuntu"/>
                <a:ea typeface="Ubuntu"/>
                <a:cs typeface="Ubuntu"/>
                <a:sym typeface="Ubuntu"/>
              </a:rPr>
              <a:t> Poser une question (oui/non) à votre partenaire</a:t>
            </a:r>
            <a:endParaRPr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3" name="Google Shape;203;p36"/>
          <p:cNvSpPr txBox="1"/>
          <p:nvPr/>
        </p:nvSpPr>
        <p:spPr>
          <a:xfrm>
            <a:off x="2122125" y="4408700"/>
            <a:ext cx="466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/>
              <a:t>Exemple: </a:t>
            </a:r>
            <a:r>
              <a:rPr b="1" lang="fr-CA" sz="1800" u="sng">
                <a:solidFill>
                  <a:srgbClr val="00B050"/>
                </a:solidFill>
                <a:hlinkClick r:id="rId3"/>
              </a:rPr>
              <a:t>Polygraph sur le plan cartésien</a:t>
            </a:r>
            <a:endParaRPr b="1" sz="1800">
              <a:solidFill>
                <a:srgbClr val="00B050"/>
              </a:solidFill>
            </a:endParaRPr>
          </a:p>
        </p:txBody>
      </p:sp>
      <p:pic>
        <p:nvPicPr>
          <p:cNvPr id="204" name="Google Shape;20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1951" y="4230774"/>
            <a:ext cx="668925" cy="65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4175" y="1146700"/>
            <a:ext cx="4547826" cy="292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Google Shape;210;p37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{AF589075-672F-4FB3-905B-8A1C973CD89F}</a:tableStyleId>
              </a:tblPr>
              <a:tblGrid>
                <a:gridCol w="9144000"/>
              </a:tblGrid>
              <a:tr h="766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3000">
                          <a:solidFill>
                            <a:schemeClr val="dk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Les activités Desmos</a:t>
                      </a:r>
                      <a:endParaRPr b="1" sz="2400"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solidFill>
                      <a:srgbClr val="00B050"/>
                    </a:solidFill>
                  </a:tcPr>
                </a:tc>
              </a:tr>
              <a:tr h="4376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1800"/>
                        <a:t>     </a:t>
                      </a:r>
                      <a:endParaRPr sz="1800"/>
                    </a:p>
                    <a:p>
                      <a:pPr indent="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rgbClr val="00B050"/>
                        </a:solidFill>
                      </a:endParaRPr>
                    </a:p>
                    <a:p>
                      <a:pPr indent="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1800"/>
                        <a:t>      </a:t>
                      </a:r>
                      <a:endParaRPr b="1" sz="1800"/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376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1" name="Google Shape;211;p37"/>
          <p:cNvSpPr txBox="1"/>
          <p:nvPr/>
        </p:nvSpPr>
        <p:spPr>
          <a:xfrm>
            <a:off x="809000" y="1304375"/>
            <a:ext cx="7667400" cy="3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r-CA" sz="1800">
                <a:solidFill>
                  <a:schemeClr val="dk1"/>
                </a:solidFill>
              </a:rPr>
              <a:t>Banque d’activités francophones existantes: </a:t>
            </a:r>
            <a:r>
              <a:rPr lang="fr-CA" sz="1800" u="sng">
                <a:solidFill>
                  <a:srgbClr val="00B050"/>
                </a:solidFill>
                <a:hlinkClick r:id="rId3"/>
              </a:rPr>
              <a:t>desmosfr.ca</a:t>
            </a:r>
            <a:endParaRPr sz="1800">
              <a:solidFill>
                <a:srgbClr val="00B05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r-CA" sz="1800">
                <a:solidFill>
                  <a:schemeClr val="dk1"/>
                </a:solidFill>
              </a:rPr>
              <a:t>Intégrer et utiliser une activité dans son espace enseignant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r-CA" sz="1800">
                <a:solidFill>
                  <a:schemeClr val="dk1"/>
                </a:solidFill>
              </a:rPr>
              <a:t>Classer ses activités dans les collections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r-CA" sz="1800">
                <a:solidFill>
                  <a:schemeClr val="dk1"/>
                </a:solidFill>
              </a:rPr>
              <a:t>Concevoir une nouvelle activité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fr-CA" sz="1800">
                <a:solidFill>
                  <a:schemeClr val="dk1"/>
                </a:solidFill>
              </a:rPr>
              <a:t>Modifier une activité existante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chemeClr val="dk1"/>
                </a:solidFill>
              </a:rPr>
              <a:t>Autoformation « </a:t>
            </a:r>
            <a:r>
              <a:rPr lang="fr-CA" sz="1800" u="sng">
                <a:solidFill>
                  <a:srgbClr val="00B050"/>
                </a:solidFill>
                <a:hlinkClick r:id="rId4"/>
              </a:rPr>
              <a:t>Premiers pas avec Desmos</a:t>
            </a:r>
            <a:r>
              <a:rPr lang="fr-CA" sz="1800">
                <a:solidFill>
                  <a:schemeClr val="dk1"/>
                </a:solidFill>
              </a:rPr>
              <a:t> » sur le </a:t>
            </a:r>
            <a:r>
              <a:rPr lang="fr-CA" sz="1800" u="sng">
                <a:solidFill>
                  <a:srgbClr val="00B050"/>
                </a:solidFill>
                <a:hlinkClick r:id="rId5"/>
              </a:rPr>
              <a:t>Campus RÉCIT</a:t>
            </a:r>
            <a:endParaRPr sz="1800">
              <a:solidFill>
                <a:srgbClr val="00B050"/>
              </a:solidFill>
            </a:endParaRPr>
          </a:p>
        </p:txBody>
      </p:sp>
      <p:pic>
        <p:nvPicPr>
          <p:cNvPr id="212" name="Google Shape;212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1951" y="4230774"/>
            <a:ext cx="668925" cy="6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/>
          <p:nvPr>
            <p:ph type="title"/>
          </p:nvPr>
        </p:nvSpPr>
        <p:spPr>
          <a:xfrm>
            <a:off x="0" y="0"/>
            <a:ext cx="9144000" cy="1280400"/>
          </a:xfrm>
          <a:prstGeom prst="rect">
            <a:avLst/>
          </a:prstGeom>
          <a:solidFill>
            <a:srgbClr val="00B05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Viga"/>
                <a:ea typeface="Viga"/>
                <a:cs typeface="Viga"/>
                <a:sym typeface="Viga"/>
              </a:rPr>
              <a:t>Marbleslides (les billes)</a:t>
            </a:r>
            <a:endParaRPr>
              <a:solidFill>
                <a:srgbClr val="000000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latin typeface="Viga"/>
                <a:ea typeface="Viga"/>
                <a:cs typeface="Viga"/>
                <a:sym typeface="Viga"/>
              </a:rPr>
              <a:t>Travailler les paramètres des fonctions en s’amusant!!!</a:t>
            </a:r>
            <a:r>
              <a:rPr lang="fr-CA">
                <a:latin typeface="Viga"/>
                <a:ea typeface="Viga"/>
                <a:cs typeface="Viga"/>
                <a:sym typeface="Viga"/>
              </a:rPr>
              <a:t> 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18" name="Google Shape;218;p38"/>
          <p:cNvSpPr txBox="1"/>
          <p:nvPr>
            <p:ph idx="1" type="body"/>
          </p:nvPr>
        </p:nvSpPr>
        <p:spPr>
          <a:xfrm>
            <a:off x="5478800" y="2812838"/>
            <a:ext cx="3424800" cy="15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000000"/>
                </a:solidFill>
                <a:uFill>
                  <a:noFill/>
                </a:uFill>
                <a:hlinkClick r:id="rId3"/>
              </a:rPr>
              <a:t>Fonctions linéaires</a:t>
            </a:r>
            <a:r>
              <a:rPr lang="fr-CA">
                <a:solidFill>
                  <a:srgbClr val="000000"/>
                </a:solidFill>
              </a:rPr>
              <a:t>	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fr-CA" u="sng">
                <a:solidFill>
                  <a:srgbClr val="00B050"/>
                </a:solidFill>
                <a:hlinkClick r:id="rId4"/>
              </a:rPr>
              <a:t>Lien de l’activité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219" name="Google Shape;21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3849" y="948524"/>
            <a:ext cx="1409750" cy="14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280400"/>
            <a:ext cx="5150800" cy="38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41301" y="4391449"/>
            <a:ext cx="668925" cy="6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/>
        </p:nvSpPr>
        <p:spPr>
          <a:xfrm>
            <a:off x="100175" y="331900"/>
            <a:ext cx="1792500" cy="31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/>
              <a:t>LIENS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/>
              <a:t>UTILES</a:t>
            </a:r>
            <a:endParaRPr sz="3000"/>
          </a:p>
        </p:txBody>
      </p:sp>
      <p:pic>
        <p:nvPicPr>
          <p:cNvPr id="227" name="Google Shape;227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6475" y="3948447"/>
            <a:ext cx="338700" cy="33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725" y="2934775"/>
            <a:ext cx="1129388" cy="112938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9"/>
          <p:cNvSpPr txBox="1"/>
          <p:nvPr/>
        </p:nvSpPr>
        <p:spPr>
          <a:xfrm>
            <a:off x="1892675" y="5550"/>
            <a:ext cx="7251300" cy="51324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/>
              <a:t>Calculatrice graphique:		</a:t>
            </a:r>
            <a:r>
              <a:rPr lang="fr-CA" sz="2400" u="sng">
                <a:hlinkClick r:id="rId6"/>
              </a:rPr>
              <a:t>desmos.com</a:t>
            </a:r>
            <a:endParaRPr sz="2400" u="sng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/>
              <a:t>Espace enseignant:       	</a:t>
            </a:r>
            <a:r>
              <a:rPr lang="fr-CA" sz="2400" u="sng">
                <a:hlinkClick r:id="rId7"/>
              </a:rPr>
              <a:t>teacher.desmos.com</a:t>
            </a:r>
            <a:endParaRPr sz="24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400"/>
              <a:t>Élève + Code:         			</a:t>
            </a:r>
            <a:r>
              <a:rPr lang="fr-CA" sz="2400" u="sng">
                <a:hlinkClick r:id="rId8"/>
              </a:rPr>
              <a:t>student.desmos.com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fr-CA" sz="2200" u="sng">
                <a:hlinkClick r:id="rId9"/>
              </a:rPr>
              <a:t>Desmosfr.ca</a:t>
            </a:r>
            <a:r>
              <a:rPr lang="fr-CA" sz="2200"/>
              <a:t> (banque d’activités francophones)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fr-CA" sz="2200" u="sng">
                <a:solidFill>
                  <a:schemeClr val="dk1"/>
                </a:solidFill>
                <a:hlinkClick r:id="rId10"/>
              </a:rPr>
              <a:t>G</a:t>
            </a:r>
            <a:r>
              <a:rPr lang="fr-CA" sz="2200" u="sng">
                <a:solidFill>
                  <a:schemeClr val="dk1"/>
                </a:solidFill>
                <a:hlinkClick r:id="rId11"/>
              </a:rPr>
              <a:t>uide de l’utilisateur</a:t>
            </a:r>
            <a:r>
              <a:rPr lang="fr-CA" sz="2200">
                <a:solidFill>
                  <a:schemeClr val="dk1"/>
                </a:solidFill>
              </a:rPr>
              <a:t> (Par Desmos)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fr-CA" sz="2200" u="sng">
                <a:hlinkClick r:id="rId12"/>
              </a:rPr>
              <a:t>Tutoriels vidéo</a:t>
            </a:r>
            <a:r>
              <a:rPr lang="fr-CA"/>
              <a:t> </a:t>
            </a:r>
            <a:r>
              <a:rPr lang="fr-CA" sz="2200"/>
              <a:t>(RÉCIT MST)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fr-CA" sz="2200" u="sng">
                <a:hlinkClick r:id="rId13"/>
              </a:rPr>
              <a:t>Guide de l’enseignant</a:t>
            </a:r>
            <a:r>
              <a:rPr lang="fr-CA" sz="2200"/>
              <a:t> (CSDM)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fr-CA" sz="2200" u="sng">
                <a:hlinkClick r:id="rId14"/>
              </a:rPr>
              <a:t>Autoformation du Campus RÉCIT</a:t>
            </a:r>
            <a:r>
              <a:rPr lang="fr-CA" sz="2200"/>
              <a:t> 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0688" y="3546500"/>
            <a:ext cx="96202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0"/>
          <p:cNvSpPr txBox="1"/>
          <p:nvPr/>
        </p:nvSpPr>
        <p:spPr>
          <a:xfrm>
            <a:off x="725550" y="339875"/>
            <a:ext cx="7692900" cy="4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>
                <a:solidFill>
                  <a:srgbClr val="FAA22A"/>
                </a:solidFill>
                <a:latin typeface="Viga"/>
                <a:ea typeface="Viga"/>
                <a:cs typeface="Viga"/>
                <a:sym typeface="Viga"/>
              </a:rPr>
              <a:t>     </a:t>
            </a:r>
            <a:endParaRPr sz="30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u="sng">
                <a:hlinkClick r:id="rId4"/>
              </a:rPr>
              <a:t>equipe@recitmst.qc.ca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u="sng">
                <a:hlinkClick r:id="rId5"/>
              </a:rPr>
              <a:t>www.recitmst.qc.ca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u="sng">
                <a:hlinkClick r:id="rId6"/>
              </a:rPr>
              <a:t>Notre offre de formations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u="sng">
                <a:hlinkClick r:id="rId7"/>
              </a:rPr>
              <a:t>Autoformations MST du Campus RÉCIT</a:t>
            </a:r>
            <a:endParaRPr sz="3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000" u="sng">
                <a:hlinkClick r:id="rId8"/>
              </a:rPr>
              <a:t>Les maths autrement (Facebook)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AA22A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0" y="-5400"/>
            <a:ext cx="9144000" cy="789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>
                <a:latin typeface="Viga"/>
                <a:ea typeface="Viga"/>
                <a:cs typeface="Viga"/>
                <a:sym typeface="Viga"/>
              </a:rPr>
              <a:t>Autres l</a:t>
            </a:r>
            <a:r>
              <a:rPr lang="fr-CA" sz="4000">
                <a:latin typeface="Viga"/>
                <a:ea typeface="Viga"/>
                <a:cs typeface="Viga"/>
                <a:sym typeface="Viga"/>
              </a:rPr>
              <a:t>iens utiles</a:t>
            </a:r>
            <a:endParaRPr sz="4000"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0975" y="3106875"/>
            <a:ext cx="96202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1"/>
          <p:cNvSpPr txBox="1"/>
          <p:nvPr/>
        </p:nvSpPr>
        <p:spPr>
          <a:xfrm>
            <a:off x="382200" y="1274125"/>
            <a:ext cx="83796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500">
                <a:latin typeface="Viga"/>
                <a:ea typeface="Viga"/>
                <a:cs typeface="Viga"/>
                <a:sym typeface="Viga"/>
              </a:rPr>
              <a:t>Merci!</a:t>
            </a:r>
            <a:endParaRPr b="1" sz="3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2000" u="sng"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stephanie.rioux@recitmst.qc.ca</a:t>
            </a:r>
            <a:endParaRPr sz="3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43" name="Google Shape;243;p41"/>
          <p:cNvSpPr txBox="1"/>
          <p:nvPr/>
        </p:nvSpPr>
        <p:spPr>
          <a:xfrm>
            <a:off x="0" y="-5400"/>
            <a:ext cx="9144000" cy="1677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3000">
                <a:latin typeface="Viga"/>
                <a:ea typeface="Viga"/>
                <a:cs typeface="Viga"/>
                <a:sym typeface="Viga"/>
              </a:rPr>
              <a:t>Questions?  Commentaires?</a:t>
            </a:r>
            <a:endParaRPr b="1"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3000">
                <a:latin typeface="Viga"/>
                <a:ea typeface="Viga"/>
                <a:cs typeface="Viga"/>
                <a:sym typeface="Viga"/>
              </a:rPr>
              <a:t>Découvertes?  Coups de coeur?</a:t>
            </a:r>
            <a:r>
              <a:rPr b="1" lang="fr-CA" sz="3000">
                <a:latin typeface="Ubuntu"/>
                <a:ea typeface="Ubuntu"/>
                <a:cs typeface="Ubuntu"/>
                <a:sym typeface="Ubuntu"/>
              </a:rPr>
              <a:t> </a:t>
            </a:r>
            <a:endParaRPr sz="3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44" name="Google Shape;244;p41"/>
          <p:cNvSpPr txBox="1"/>
          <p:nvPr/>
        </p:nvSpPr>
        <p:spPr>
          <a:xfrm>
            <a:off x="3171900" y="4659450"/>
            <a:ext cx="28002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-CA">
                <a:solidFill>
                  <a:srgbClr val="000000"/>
                </a:solidFill>
                <a:latin typeface="Nixie One"/>
                <a:ea typeface="Nixie One"/>
                <a:cs typeface="Nixie One"/>
                <a:sym typeface="Nixie One"/>
              </a:rPr>
              <a:t>CC by-nc-sa</a:t>
            </a:r>
            <a:r>
              <a:rPr b="1" lang="fr-CA">
                <a:latin typeface="Nixie One"/>
                <a:ea typeface="Nixie One"/>
                <a:cs typeface="Nixie One"/>
                <a:sym typeface="Nixie One"/>
              </a:rPr>
              <a:t> </a:t>
            </a:r>
            <a:r>
              <a:rPr b="1" lang="fr-CA" u="sng">
                <a:latin typeface="Nixie One"/>
                <a:ea typeface="Nixie One"/>
                <a:cs typeface="Nixie One"/>
                <a:sym typeface="Nixie One"/>
                <a:hlinkClick r:id="rId5"/>
              </a:rPr>
              <a:t>RÉCIT MST</a:t>
            </a:r>
            <a:endParaRPr b="1"/>
          </a:p>
        </p:txBody>
      </p:sp>
      <p:pic>
        <p:nvPicPr>
          <p:cNvPr id="245" name="Google Shape;245;p4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26050" y="4725055"/>
            <a:ext cx="962025" cy="266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5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/>
          <p:nvPr/>
        </p:nvSpPr>
        <p:spPr>
          <a:xfrm>
            <a:off x="0" y="1097300"/>
            <a:ext cx="9144000" cy="404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6"/>
          <p:cNvSpPr txBox="1"/>
          <p:nvPr/>
        </p:nvSpPr>
        <p:spPr>
          <a:xfrm>
            <a:off x="594900" y="126850"/>
            <a:ext cx="79542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3200">
                <a:latin typeface="Viga"/>
                <a:ea typeface="Viga"/>
                <a:cs typeface="Viga"/>
                <a:sym typeface="Viga"/>
              </a:rPr>
              <a:t>Plan de la formation</a:t>
            </a:r>
            <a:endParaRPr sz="45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1" name="Google Shape;111;p26"/>
          <p:cNvSpPr txBox="1"/>
          <p:nvPr/>
        </p:nvSpPr>
        <p:spPr>
          <a:xfrm>
            <a:off x="856800" y="1551350"/>
            <a:ext cx="7430400" cy="26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iga"/>
              <a:buAutoNum type="arabicPeriod"/>
            </a:pPr>
            <a:r>
              <a:rPr lang="fr-CA" sz="2200">
                <a:latin typeface="Viga"/>
                <a:ea typeface="Viga"/>
                <a:cs typeface="Viga"/>
                <a:sym typeface="Viga"/>
              </a:rPr>
              <a:t>La calculatrice graphique de Desmos</a:t>
            </a:r>
            <a:endParaRPr sz="2200">
              <a:latin typeface="Viga"/>
              <a:ea typeface="Viga"/>
              <a:cs typeface="Viga"/>
              <a:sym typeface="Vig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Viga"/>
              <a:ea typeface="Viga"/>
              <a:cs typeface="Viga"/>
              <a:sym typeface="Viga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iga"/>
              <a:buAutoNum type="arabicPeriod"/>
            </a:pPr>
            <a:r>
              <a:rPr lang="fr-CA" sz="2200">
                <a:latin typeface="Viga"/>
                <a:ea typeface="Viga"/>
                <a:cs typeface="Viga"/>
                <a:sym typeface="Viga"/>
              </a:rPr>
              <a:t>L’espace enseignant de Desmos</a:t>
            </a:r>
            <a:endParaRPr sz="2200">
              <a:latin typeface="Viga"/>
              <a:ea typeface="Viga"/>
              <a:cs typeface="Viga"/>
              <a:sym typeface="Viga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iga"/>
              <a:buAutoNum type="alphaLcPeriod"/>
            </a:pPr>
            <a:r>
              <a:rPr lang="fr-CA" sz="2200">
                <a:latin typeface="Viga"/>
                <a:ea typeface="Viga"/>
                <a:cs typeface="Viga"/>
                <a:sym typeface="Viga"/>
              </a:rPr>
              <a:t>Les différents types d’activités de Desmos</a:t>
            </a:r>
            <a:endParaRPr sz="2200">
              <a:latin typeface="Viga"/>
              <a:ea typeface="Viga"/>
              <a:cs typeface="Viga"/>
              <a:sym typeface="Viga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Viga"/>
              <a:buAutoNum type="alphaLcPeriod"/>
            </a:pPr>
            <a:r>
              <a:rPr lang="fr-CA" sz="2200">
                <a:latin typeface="Viga"/>
                <a:ea typeface="Viga"/>
                <a:cs typeface="Viga"/>
                <a:sym typeface="Viga"/>
              </a:rPr>
              <a:t>Concevoir ou modifier une activité Desmos</a:t>
            </a:r>
            <a:endParaRPr sz="2200">
              <a:latin typeface="Viga"/>
              <a:ea typeface="Viga"/>
              <a:cs typeface="Viga"/>
              <a:sym typeface="Vig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B05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/>
          <p:nvPr/>
        </p:nvSpPr>
        <p:spPr>
          <a:xfrm>
            <a:off x="0" y="1097300"/>
            <a:ext cx="9144000" cy="4046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7"/>
          <p:cNvSpPr txBox="1"/>
          <p:nvPr/>
        </p:nvSpPr>
        <p:spPr>
          <a:xfrm>
            <a:off x="594900" y="126850"/>
            <a:ext cx="79542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3200">
                <a:latin typeface="Viga"/>
                <a:ea typeface="Viga"/>
                <a:cs typeface="Viga"/>
                <a:sym typeface="Viga"/>
              </a:rPr>
              <a:t>Vos impressions, attentes, besoins, etc.</a:t>
            </a:r>
            <a:endParaRPr sz="45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8"/>
          <p:cNvSpPr txBox="1"/>
          <p:nvPr/>
        </p:nvSpPr>
        <p:spPr>
          <a:xfrm>
            <a:off x="7014950" y="4000000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Student.desmos.com </a:t>
            </a:r>
            <a:r>
              <a:rPr b="1" lang="fr-CA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3000"/>
          </a:p>
        </p:txBody>
      </p:sp>
      <p:pic>
        <p:nvPicPr>
          <p:cNvPr id="123" name="Google Shape;123;p2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250" y="2137549"/>
            <a:ext cx="1711400" cy="157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68874" y="2128075"/>
            <a:ext cx="1637763" cy="165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8"/>
          <p:cNvSpPr txBox="1"/>
          <p:nvPr/>
        </p:nvSpPr>
        <p:spPr>
          <a:xfrm>
            <a:off x="0" y="0"/>
            <a:ext cx="9144000" cy="11241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3000">
                <a:latin typeface="Viga"/>
                <a:ea typeface="Viga"/>
                <a:cs typeface="Viga"/>
                <a:sym typeface="Viga"/>
              </a:rPr>
              <a:t>Les différentes façons de travailler avec Desmos</a:t>
            </a:r>
            <a:endParaRPr b="1"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fr-CA"/>
              <a:t>		</a:t>
            </a:r>
            <a:r>
              <a:rPr b="1" lang="fr-CA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-181000" y="4056250"/>
            <a:ext cx="25407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Desmos.com</a:t>
            </a:r>
            <a:r>
              <a:rPr b="1" lang="fr-CA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id="127" name="Google Shape;127;p28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19998" y="2244206"/>
            <a:ext cx="1637750" cy="136822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 txBox="1"/>
          <p:nvPr/>
        </p:nvSpPr>
        <p:spPr>
          <a:xfrm>
            <a:off x="2877300" y="4056250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800" u="sng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Teacher.desmos.com</a:t>
            </a:r>
            <a:endParaRPr/>
          </a:p>
        </p:txBody>
      </p:sp>
      <p:pic>
        <p:nvPicPr>
          <p:cNvPr id="129" name="Google Shape;129;p2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718000" y="1853450"/>
            <a:ext cx="911400" cy="112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48850" y="3130700"/>
            <a:ext cx="980550" cy="11466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8"/>
          <p:cNvCxnSpPr>
            <a:stCxn id="124" idx="3"/>
            <a:endCxn id="129" idx="1"/>
          </p:cNvCxnSpPr>
          <p:nvPr/>
        </p:nvCxnSpPr>
        <p:spPr>
          <a:xfrm flipH="1" rot="10800000">
            <a:off x="4806637" y="2415450"/>
            <a:ext cx="911400" cy="53940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28"/>
          <p:cNvCxnSpPr>
            <a:stCxn id="124" idx="3"/>
            <a:endCxn id="130" idx="1"/>
          </p:cNvCxnSpPr>
          <p:nvPr/>
        </p:nvCxnSpPr>
        <p:spPr>
          <a:xfrm>
            <a:off x="4806637" y="2954850"/>
            <a:ext cx="842100" cy="74910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28"/>
          <p:cNvCxnSpPr>
            <a:stCxn id="129" idx="3"/>
            <a:endCxn id="127" idx="1"/>
          </p:cNvCxnSpPr>
          <p:nvPr/>
        </p:nvCxnSpPr>
        <p:spPr>
          <a:xfrm>
            <a:off x="6629400" y="2415566"/>
            <a:ext cx="690600" cy="51270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28"/>
          <p:cNvCxnSpPr>
            <a:stCxn id="130" idx="3"/>
            <a:endCxn id="127" idx="1"/>
          </p:cNvCxnSpPr>
          <p:nvPr/>
        </p:nvCxnSpPr>
        <p:spPr>
          <a:xfrm flipH="1" rot="10800000">
            <a:off x="6629400" y="2928232"/>
            <a:ext cx="690600" cy="77580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" name="Google Shape;135;p28"/>
          <p:cNvSpPr txBox="1"/>
          <p:nvPr/>
        </p:nvSpPr>
        <p:spPr>
          <a:xfrm>
            <a:off x="648300" y="365800"/>
            <a:ext cx="50415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36" name="Google Shape;136;p28"/>
          <p:cNvSpPr txBox="1"/>
          <p:nvPr/>
        </p:nvSpPr>
        <p:spPr>
          <a:xfrm>
            <a:off x="598100" y="1317200"/>
            <a:ext cx="1761600" cy="7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-CA" sz="2000"/>
              <a:t>Calculatrice</a:t>
            </a:r>
            <a:endParaRPr b="1" sz="2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r-CA" sz="2000"/>
              <a:t>graphique</a:t>
            </a:r>
            <a:endParaRPr b="1" sz="2000"/>
          </a:p>
        </p:txBody>
      </p:sp>
      <p:sp>
        <p:nvSpPr>
          <p:cNvPr id="137" name="Google Shape;137;p28"/>
          <p:cNvSpPr txBox="1"/>
          <p:nvPr/>
        </p:nvSpPr>
        <p:spPr>
          <a:xfrm>
            <a:off x="2992000" y="1297725"/>
            <a:ext cx="22209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400"/>
              <a:t>Espace e</a:t>
            </a:r>
            <a:r>
              <a:rPr b="1" lang="fr-CA" sz="2400"/>
              <a:t>nseignant</a:t>
            </a:r>
            <a:endParaRPr b="1" sz="2400"/>
          </a:p>
        </p:txBody>
      </p:sp>
      <p:sp>
        <p:nvSpPr>
          <p:cNvPr id="138" name="Google Shape;138;p28"/>
          <p:cNvSpPr txBox="1"/>
          <p:nvPr/>
        </p:nvSpPr>
        <p:spPr>
          <a:xfrm>
            <a:off x="7551350" y="1440513"/>
            <a:ext cx="1356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400"/>
              <a:t>Élèves</a:t>
            </a:r>
            <a:endParaRPr b="1" sz="2400"/>
          </a:p>
        </p:txBody>
      </p:sp>
      <p:cxnSp>
        <p:nvCxnSpPr>
          <p:cNvPr id="139" name="Google Shape;139;p28"/>
          <p:cNvCxnSpPr/>
          <p:nvPr/>
        </p:nvCxnSpPr>
        <p:spPr>
          <a:xfrm>
            <a:off x="4998775" y="1734300"/>
            <a:ext cx="2182200" cy="0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0" name="Google Shape;140;p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281951" y="4383174"/>
            <a:ext cx="668925" cy="6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3000">
                <a:latin typeface="Viga"/>
                <a:ea typeface="Viga"/>
                <a:cs typeface="Viga"/>
                <a:sym typeface="Viga"/>
              </a:rPr>
              <a:t>Les possibilités avec la calculatrice graphique</a:t>
            </a:r>
            <a:endParaRPr b="1"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fr-CA"/>
              <a:t>		</a:t>
            </a:r>
            <a:r>
              <a:rPr b="1" lang="fr-CA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648300" y="365800"/>
            <a:ext cx="50415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9"/>
          <p:cNvSpPr txBox="1"/>
          <p:nvPr/>
        </p:nvSpPr>
        <p:spPr>
          <a:xfrm>
            <a:off x="3059250" y="4474475"/>
            <a:ext cx="30255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 u="sng">
                <a:solidFill>
                  <a:srgbClr val="00B050"/>
                </a:solidFill>
                <a:hlinkClick r:id="rId3"/>
              </a:rPr>
              <a:t>Lien vers l</a:t>
            </a:r>
            <a:r>
              <a:rPr lang="fr-CA" sz="1800" u="sng">
                <a:solidFill>
                  <a:srgbClr val="00B050"/>
                </a:solidFill>
                <a:hlinkClick r:id="rId4"/>
              </a:rPr>
              <a:t>’arc-en-ciel</a:t>
            </a:r>
            <a:endParaRPr sz="1800">
              <a:solidFill>
                <a:srgbClr val="00B050"/>
              </a:solidFill>
            </a:endParaRPr>
          </a:p>
        </p:txBody>
      </p:sp>
      <p:pic>
        <p:nvPicPr>
          <p:cNvPr id="148" name="Google Shape;14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5001" y="1277400"/>
            <a:ext cx="6743318" cy="312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81951" y="4230774"/>
            <a:ext cx="668925" cy="6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/>
        </p:nvSpPr>
        <p:spPr>
          <a:xfrm>
            <a:off x="3377925" y="429350"/>
            <a:ext cx="21291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55" name="Google Shape;155;p30"/>
          <p:cNvSpPr txBox="1"/>
          <p:nvPr/>
        </p:nvSpPr>
        <p:spPr>
          <a:xfrm>
            <a:off x="1430775" y="1125000"/>
            <a:ext cx="6023400" cy="3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fr-CA" sz="2000"/>
              <a:t>Aller à </a:t>
            </a:r>
            <a:r>
              <a:rPr lang="fr-CA" sz="2000" u="sng">
                <a:solidFill>
                  <a:srgbClr val="00B050"/>
                </a:solidFill>
                <a:hlinkClick r:id="rId3"/>
              </a:rPr>
              <a:t>www.desmos.com</a:t>
            </a:r>
            <a:endParaRPr sz="2000">
              <a:solidFill>
                <a:srgbClr val="00B05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05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fr-CA" sz="2000"/>
              <a:t>Cliquer sur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fr-CA" sz="2000"/>
              <a:t>Créer un compte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fr-CA" sz="2000"/>
              <a:t>Cliquer sur </a:t>
            </a:r>
            <a:r>
              <a:rPr lang="fr-CA" sz="2000" u="sng">
                <a:solidFill>
                  <a:srgbClr val="00B050"/>
                </a:solidFill>
                <a:hlinkClick r:id="rId4"/>
              </a:rPr>
              <a:t>ce lien</a:t>
            </a:r>
            <a:endParaRPr sz="2000">
              <a:solidFill>
                <a:srgbClr val="00B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05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600" u="sng">
                <a:solidFill>
                  <a:srgbClr val="00B050"/>
                </a:solidFill>
                <a:hlinkClick r:id="rId5"/>
              </a:rPr>
              <a:t>Pour améliorer vos compétences avec la calculatrice Desmos</a:t>
            </a:r>
            <a:endParaRPr sz="1600">
              <a:solidFill>
                <a:srgbClr val="00B050"/>
              </a:solidFill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4025" y="2806400"/>
            <a:ext cx="15621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77925" y="2197750"/>
            <a:ext cx="139996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/>
        </p:nvSpPr>
        <p:spPr>
          <a:xfrm>
            <a:off x="0" y="0"/>
            <a:ext cx="9144000" cy="1125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3000">
                <a:latin typeface="Viga"/>
                <a:ea typeface="Viga"/>
                <a:cs typeface="Viga"/>
                <a:sym typeface="Viga"/>
              </a:rPr>
              <a:t>Premiers pas</a:t>
            </a:r>
            <a:r>
              <a:rPr b="1" lang="fr-CA" sz="3000">
                <a:latin typeface="Viga"/>
                <a:ea typeface="Viga"/>
                <a:cs typeface="Viga"/>
                <a:sym typeface="Viga"/>
              </a:rPr>
              <a:t> avec la calculatrice graphique</a:t>
            </a:r>
            <a:endParaRPr b="1"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fr-CA"/>
              <a:t>		</a:t>
            </a:r>
            <a:r>
              <a:rPr b="1" lang="fr-CA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81951" y="4230774"/>
            <a:ext cx="668925" cy="6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p31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{AF589075-672F-4FB3-905B-8A1C973CD89F}</a:tableStyleId>
              </a:tblPr>
              <a:tblGrid>
                <a:gridCol w="9144000"/>
              </a:tblGrid>
              <a:tr h="895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3000">
                          <a:latin typeface="Viga"/>
                          <a:ea typeface="Viga"/>
                          <a:cs typeface="Viga"/>
                          <a:sym typeface="Viga"/>
                        </a:rPr>
                        <a:t>L’espace enseignant de Desmos</a:t>
                      </a:r>
                      <a:endParaRPr b="1" sz="2400"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solidFill>
                      <a:srgbClr val="00B050"/>
                    </a:solidFill>
                  </a:tcPr>
                </a:tc>
              </a:tr>
              <a:tr h="4469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9144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/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5" name="Google Shape;165;p31"/>
          <p:cNvSpPr txBox="1"/>
          <p:nvPr/>
        </p:nvSpPr>
        <p:spPr>
          <a:xfrm>
            <a:off x="797075" y="1062675"/>
            <a:ext cx="7607700" cy="3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fr-CA" sz="1600">
                <a:solidFill>
                  <a:schemeClr val="dk1"/>
                </a:solidFill>
              </a:rPr>
              <a:t>Espace enseignant:  </a:t>
            </a:r>
            <a:r>
              <a:rPr b="1" lang="fr-CA" sz="1600" u="sng">
                <a:solidFill>
                  <a:srgbClr val="00B050"/>
                </a:solidFill>
                <a:hlinkClick r:id="rId3"/>
              </a:rPr>
              <a:t>teacher.desmos.com</a:t>
            </a:r>
            <a:r>
              <a:rPr b="1" lang="fr-CA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fr-CA" sz="1600">
                <a:solidFill>
                  <a:schemeClr val="dk1"/>
                </a:solidFill>
              </a:rPr>
              <a:t>Le compte enseignant est le même que le compte Desmos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fr-CA" sz="1600">
                <a:solidFill>
                  <a:schemeClr val="dk1"/>
                </a:solidFill>
              </a:rPr>
              <a:t>Pour la gestion et le suivi des activités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fr-CA" sz="1600">
                <a:solidFill>
                  <a:schemeClr val="dk1"/>
                </a:solidFill>
              </a:rPr>
              <a:t>Pour suivre la progression des élèves et donner de la rétroaction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fr-CA" sz="1600">
                <a:solidFill>
                  <a:schemeClr val="dk1"/>
                </a:solidFill>
              </a:rPr>
              <a:t>Pour créer et modifier des activités</a:t>
            </a:r>
            <a:r>
              <a:rPr b="1" lang="fr-CA" sz="1600">
                <a:solidFill>
                  <a:schemeClr val="dk1"/>
                </a:solidFill>
              </a:rPr>
              <a:t>      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600">
                <a:solidFill>
                  <a:schemeClr val="dk1"/>
                </a:solidFill>
              </a:rPr>
              <a:t>       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b="1" lang="fr-CA" sz="1600">
                <a:solidFill>
                  <a:schemeClr val="dk1"/>
                </a:solidFill>
              </a:rPr>
              <a:t>Faire vivre une activité aux élèves: </a:t>
            </a:r>
            <a:r>
              <a:rPr b="1" lang="fr-CA" sz="1600" u="sng">
                <a:solidFill>
                  <a:srgbClr val="00B050"/>
                </a:solidFill>
                <a:hlinkClick r:id="rId4"/>
              </a:rPr>
              <a:t>student.desmos.com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fr-CA" sz="1600">
                <a:solidFill>
                  <a:schemeClr val="dk1"/>
                </a:solidFill>
              </a:rPr>
              <a:t>Se connecter avec leur compte Desmos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fr-CA" sz="1600">
                <a:solidFill>
                  <a:schemeClr val="dk1"/>
                </a:solidFill>
              </a:rPr>
              <a:t>Entrer le code d’activité fourni par l’enseignant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-"/>
            </a:pPr>
            <a:r>
              <a:rPr lang="fr-CA" sz="1600">
                <a:solidFill>
                  <a:schemeClr val="dk1"/>
                </a:solidFill>
              </a:rPr>
              <a:t>Vivre l’activité</a:t>
            </a:r>
            <a:endParaRPr/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1951" y="4230774"/>
            <a:ext cx="668925" cy="6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32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{AF589075-672F-4FB3-905B-8A1C973CD89F}</a:tableStyleId>
              </a:tblPr>
              <a:tblGrid>
                <a:gridCol w="9144000"/>
              </a:tblGrid>
              <a:tr h="946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3000">
                          <a:latin typeface="Viga"/>
                          <a:ea typeface="Viga"/>
                          <a:cs typeface="Viga"/>
                          <a:sym typeface="Viga"/>
                        </a:rPr>
                        <a:t>Exemple d’activité Desmos</a:t>
                      </a:r>
                      <a:endParaRPr b="1" sz="3000"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solidFill>
                      <a:srgbClr val="00B050"/>
                    </a:solidFill>
                  </a:tcPr>
                </a:tc>
              </a:tr>
              <a:tr h="450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CA" sz="1800" u="sng">
                          <a:solidFill>
                            <a:srgbClr val="00B050"/>
                          </a:solidFill>
                          <a:hlinkClick r:id="rId3"/>
                        </a:rPr>
                        <a:t>Le prix des boîtes LEGO</a:t>
                      </a:r>
                      <a:endParaRPr b="1" sz="1800">
                        <a:solidFill>
                          <a:srgbClr val="00B05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CA" sz="1800">
                          <a:solidFill>
                            <a:schemeClr val="dk1"/>
                          </a:solidFill>
                        </a:rPr>
                        <a:t> 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800">
                          <a:solidFill>
                            <a:schemeClr val="dk1"/>
                          </a:solidFill>
                        </a:rPr>
                        <a:t>             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72" name="Google Shape;17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676775"/>
            <a:ext cx="8839200" cy="283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1951" y="4230774"/>
            <a:ext cx="668925" cy="6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178;p33"/>
          <p:cNvGraphicFramePr/>
          <p:nvPr/>
        </p:nvGraphicFramePr>
        <p:xfrm>
          <a:off x="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{AF589075-672F-4FB3-905B-8A1C973CD89F}</a:tableStyleId>
              </a:tblPr>
              <a:tblGrid>
                <a:gridCol w="9144000"/>
              </a:tblGrid>
              <a:tr h="763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3000">
                          <a:latin typeface="Viga"/>
                          <a:ea typeface="Viga"/>
                          <a:cs typeface="Viga"/>
                          <a:sym typeface="Viga"/>
                        </a:rPr>
                        <a:t>Exemple d’arrangement de cartes</a:t>
                      </a:r>
                      <a:endParaRPr b="1" sz="2400"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T="91425" marB="91425" marR="91425" marL="91425" anchor="ctr">
                    <a:solidFill>
                      <a:srgbClr val="00B050"/>
                    </a:solidFill>
                  </a:tcPr>
                </a:tc>
              </a:tr>
              <a:tr h="4360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1800"/>
                        <a:t>   </a:t>
                      </a:r>
                      <a:r>
                        <a:rPr b="1" lang="fr-CA" sz="2200" u="sng">
                          <a:solidFill>
                            <a:srgbClr val="00B050"/>
                          </a:solidFill>
                          <a:hlinkClick r:id="rId3"/>
                        </a:rPr>
                        <a:t>Exponentiation</a:t>
                      </a:r>
                      <a:endParaRPr sz="2200">
                        <a:solidFill>
                          <a:srgbClr val="00B050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1800"/>
                        <a:t> </a:t>
                      </a:r>
                      <a:endParaRPr b="1" sz="1800"/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-CA" sz="1800"/>
                        <a:t>      </a:t>
                      </a:r>
                      <a:endParaRPr b="1" sz="1800"/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9144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79" name="Google Shape;17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0925" y="1375575"/>
            <a:ext cx="6864373" cy="35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81951" y="4230774"/>
            <a:ext cx="668925" cy="65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