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9144000"/>
  <p:notesSz cx="6858000" cy="9144000"/>
  <p:embeddedFontLst>
    <p:embeddedFont>
      <p:font typeface="Raleway"/>
      <p:regular r:id="rId22"/>
      <p:bold r:id="rId23"/>
      <p:italic r:id="rId24"/>
      <p:boldItalic r:id="rId25"/>
    </p:embeddedFont>
    <p:embeddedFont>
      <p:font typeface="Caveat"/>
      <p:regular r:id="rId26"/>
      <p:bold r:id="rId27"/>
    </p:embeddedFont>
    <p:embeddedFont>
      <p:font typeface="Nixie One"/>
      <p:regular r:id="rId28"/>
    </p:embeddedFont>
    <p:embeddedFont>
      <p:font typeface="Cousine"/>
      <p:regular r:id="rId29"/>
      <p:bold r:id="rId30"/>
      <p:italic r:id="rId31"/>
      <p:boldItalic r:id="rId32"/>
    </p:embeddedFont>
    <p:embeddedFont>
      <p:font typeface="Source Code Pro"/>
      <p:regular r:id="rId33"/>
      <p:bold r:id="rId34"/>
      <p:italic r:id="rId35"/>
      <p:boldItalic r:id="rId36"/>
    </p:embeddedFont>
    <p:embeddedFont>
      <p:font typeface="Viga"/>
      <p:regular r:id="rId37"/>
    </p:embeddedFont>
    <p:embeddedFont>
      <p:font typeface="Varela Round"/>
      <p:regular r:id="rId38"/>
    </p:embeddedFont>
    <p:embeddedFont>
      <p:font typeface="Merriweather"/>
      <p:regular r:id="rId39"/>
      <p:bold r:id="rId40"/>
      <p:italic r:id="rId41"/>
      <p:boldItalic r:id="rId42"/>
    </p:embeddedFont>
    <p:embeddedFont>
      <p:font typeface="Source Sans Pro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erriweather-bold.fntdata"/><Relationship Id="rId20" Type="http://schemas.openxmlformats.org/officeDocument/2006/relationships/slide" Target="slides/slide16.xml"/><Relationship Id="rId42" Type="http://schemas.openxmlformats.org/officeDocument/2006/relationships/font" Target="fonts/Merriweather-boldItalic.fntdata"/><Relationship Id="rId41" Type="http://schemas.openxmlformats.org/officeDocument/2006/relationships/font" Target="fonts/Merriweather-italic.fntdata"/><Relationship Id="rId22" Type="http://schemas.openxmlformats.org/officeDocument/2006/relationships/font" Target="fonts/Raleway-regular.fntdata"/><Relationship Id="rId44" Type="http://schemas.openxmlformats.org/officeDocument/2006/relationships/font" Target="fonts/SourceSansPro-bold.fntdata"/><Relationship Id="rId21" Type="http://schemas.openxmlformats.org/officeDocument/2006/relationships/slide" Target="slides/slide17.xml"/><Relationship Id="rId43" Type="http://schemas.openxmlformats.org/officeDocument/2006/relationships/font" Target="fonts/SourceSansPro-regular.fntdata"/><Relationship Id="rId24" Type="http://schemas.openxmlformats.org/officeDocument/2006/relationships/font" Target="fonts/Raleway-italic.fntdata"/><Relationship Id="rId46" Type="http://schemas.openxmlformats.org/officeDocument/2006/relationships/font" Target="fonts/SourceSansPro-boldItalic.fntdata"/><Relationship Id="rId23" Type="http://schemas.openxmlformats.org/officeDocument/2006/relationships/font" Target="fonts/Raleway-bold.fntdata"/><Relationship Id="rId45" Type="http://schemas.openxmlformats.org/officeDocument/2006/relationships/font" Target="fonts/SourceSansPr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aveat-regular.fntdata"/><Relationship Id="rId25" Type="http://schemas.openxmlformats.org/officeDocument/2006/relationships/font" Target="fonts/Raleway-boldItalic.fntdata"/><Relationship Id="rId28" Type="http://schemas.openxmlformats.org/officeDocument/2006/relationships/font" Target="fonts/NixieOne-regular.fntdata"/><Relationship Id="rId27" Type="http://schemas.openxmlformats.org/officeDocument/2006/relationships/font" Target="fonts/Cavea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ousin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ousine-italic.fntdata"/><Relationship Id="rId30" Type="http://schemas.openxmlformats.org/officeDocument/2006/relationships/font" Target="fonts/Cousine-bold.fntdata"/><Relationship Id="rId11" Type="http://schemas.openxmlformats.org/officeDocument/2006/relationships/slide" Target="slides/slide7.xml"/><Relationship Id="rId33" Type="http://schemas.openxmlformats.org/officeDocument/2006/relationships/font" Target="fonts/SourceCodePro-regular.fntdata"/><Relationship Id="rId10" Type="http://schemas.openxmlformats.org/officeDocument/2006/relationships/slide" Target="slides/slide6.xml"/><Relationship Id="rId32" Type="http://schemas.openxmlformats.org/officeDocument/2006/relationships/font" Target="fonts/Cousine-boldItalic.fntdata"/><Relationship Id="rId13" Type="http://schemas.openxmlformats.org/officeDocument/2006/relationships/slide" Target="slides/slide9.xml"/><Relationship Id="rId35" Type="http://schemas.openxmlformats.org/officeDocument/2006/relationships/font" Target="fonts/SourceCodePro-italic.fntdata"/><Relationship Id="rId12" Type="http://schemas.openxmlformats.org/officeDocument/2006/relationships/slide" Target="slides/slide8.xml"/><Relationship Id="rId34" Type="http://schemas.openxmlformats.org/officeDocument/2006/relationships/font" Target="fonts/SourceCodePro-bold.fntdata"/><Relationship Id="rId15" Type="http://schemas.openxmlformats.org/officeDocument/2006/relationships/slide" Target="slides/slide11.xml"/><Relationship Id="rId37" Type="http://schemas.openxmlformats.org/officeDocument/2006/relationships/font" Target="fonts/Viga-regular.fntdata"/><Relationship Id="rId14" Type="http://schemas.openxmlformats.org/officeDocument/2006/relationships/slide" Target="slides/slide10.xml"/><Relationship Id="rId36" Type="http://schemas.openxmlformats.org/officeDocument/2006/relationships/font" Target="fonts/SourceCodePro-boldItalic.fntdata"/><Relationship Id="rId17" Type="http://schemas.openxmlformats.org/officeDocument/2006/relationships/slide" Target="slides/slide13.xml"/><Relationship Id="rId39" Type="http://schemas.openxmlformats.org/officeDocument/2006/relationships/font" Target="fonts/Merriweather-regular.fntdata"/><Relationship Id="rId16" Type="http://schemas.openxmlformats.org/officeDocument/2006/relationships/slide" Target="slides/slide12.xml"/><Relationship Id="rId38" Type="http://schemas.openxmlformats.org/officeDocument/2006/relationships/font" Target="fonts/VarelaRound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5b3bb69ff_0_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5b3bb69f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da02463b0_0_9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da02463b0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da02463b0_0_9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da02463b0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593e1ad9b_1_1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593e1ad9b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593e1ad9b_1_3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593e1ad9b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5b3bb69ff_0_1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5b3bb69f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593e1ad9b_1_5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593e1ad9b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5b3bb69ff_0_1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65b3bb69f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606f1c2d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c31515e5e_0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c31515e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e59ff7239_0_3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e59ff723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da02463b0_0_11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da02463b0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a8f56715d_0_3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a8f56715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da02463b0_0_7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da02463b0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da02463b0_0_8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da02463b0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da02463b0_0_8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da02463b0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0668"/>
            <a:ext cx="8520600" cy="267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793576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>
  <p:cSld name="TITLE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914400" y="4279286"/>
            <a:ext cx="72126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9pPr>
          </a:lstStyle>
          <a:p/>
        </p:txBody>
      </p:sp>
      <p:sp>
        <p:nvSpPr>
          <p:cNvPr id="56" name="Google Shape;56;p13"/>
          <p:cNvSpPr/>
          <p:nvPr/>
        </p:nvSpPr>
        <p:spPr>
          <a:xfrm rot="5400000">
            <a:off x="4511746" y="2218169"/>
            <a:ext cx="123450" cy="7106862"/>
          </a:xfrm>
          <a:custGeom>
            <a:rect b="b" l="l" r="r" t="t"/>
            <a:pathLst>
              <a:path extrusionOk="0" h="91029" w="4938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57" name="Google Shape;57;p13"/>
          <p:cNvSpPr/>
          <p:nvPr/>
        </p:nvSpPr>
        <p:spPr>
          <a:xfrm rot="10800000">
            <a:off x="671075" y="4860025"/>
            <a:ext cx="1326900" cy="13269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sm" w="sm" type="triangle"/>
            <a:tailEnd len="sm" w="sm" type="triangl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8" name="Google Shape;58;p13"/>
          <p:cNvCxnSpPr/>
          <p:nvPr/>
        </p:nvCxnSpPr>
        <p:spPr>
          <a:xfrm>
            <a:off x="8365300" y="3066475"/>
            <a:ext cx="0" cy="2766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59" name="Google Shape;59;p13"/>
          <p:cNvSpPr/>
          <p:nvPr/>
        </p:nvSpPr>
        <p:spPr>
          <a:xfrm rot="-5400000">
            <a:off x="4510271" y="-439081"/>
            <a:ext cx="123450" cy="7106862"/>
          </a:xfrm>
          <a:custGeom>
            <a:rect b="b" l="l" r="r" t="t"/>
            <a:pathLst>
              <a:path extrusionOk="0" h="91029" w="4938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dashDot"/>
            <a:miter lim="8000"/>
            <a:headEnd len="med" w="med" type="none"/>
            <a:tailEnd len="med" w="med" type="none"/>
          </a:ln>
        </p:spPr>
      </p:sp>
      <p:sp>
        <p:nvSpPr>
          <p:cNvPr id="60" name="Google Shape;60;p13"/>
          <p:cNvSpPr/>
          <p:nvPr/>
        </p:nvSpPr>
        <p:spPr>
          <a:xfrm>
            <a:off x="7039675" y="2497866"/>
            <a:ext cx="1714200" cy="17142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sm" w="sm" type="triangle"/>
            <a:tailEnd len="sm" w="sm" type="triangl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 rot="5400000">
            <a:off x="4511746" y="450463"/>
            <a:ext cx="123450" cy="7106862"/>
          </a:xfrm>
          <a:custGeom>
            <a:rect b="b" l="l" r="r" t="t"/>
            <a:pathLst>
              <a:path extrusionOk="0" h="91029" w="4938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3" name="Google Shape;63;p14"/>
          <p:cNvSpPr/>
          <p:nvPr/>
        </p:nvSpPr>
        <p:spPr>
          <a:xfrm rot="-5400000">
            <a:off x="663525" y="1362719"/>
            <a:ext cx="1326900" cy="13269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sm" w="sm" type="triangle"/>
            <a:tailEnd len="sm" w="sm" type="triangl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4" name="Google Shape;64;p14"/>
          <p:cNvCxnSpPr/>
          <p:nvPr/>
        </p:nvCxnSpPr>
        <p:spPr>
          <a:xfrm>
            <a:off x="8365300" y="1793734"/>
            <a:ext cx="0" cy="22623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5" name="Google Shape;65;p14"/>
          <p:cNvSpPr/>
          <p:nvPr/>
        </p:nvSpPr>
        <p:spPr>
          <a:xfrm rot="-5400000">
            <a:off x="4510271" y="-1711822"/>
            <a:ext cx="123450" cy="7106862"/>
          </a:xfrm>
          <a:custGeom>
            <a:rect b="b" l="l" r="r" t="t"/>
            <a:pathLst>
              <a:path extrusionOk="0" h="91029" w="4938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dashDot"/>
            <a:miter lim="8000"/>
            <a:headEnd len="med" w="med" type="none"/>
            <a:tailEnd len="med" w="med" type="none"/>
          </a:ln>
        </p:spPr>
      </p:sp>
      <p:sp>
        <p:nvSpPr>
          <p:cNvPr id="66" name="Google Shape;66;p14"/>
          <p:cNvSpPr/>
          <p:nvPr/>
        </p:nvSpPr>
        <p:spPr>
          <a:xfrm rot="5400000">
            <a:off x="6661378" y="3883740"/>
            <a:ext cx="1714200" cy="17142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sm" w="sm" type="triangle"/>
            <a:tailEnd len="sm" w="sm" type="triangl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>
            <p:ph type="ctrTitle"/>
          </p:nvPr>
        </p:nvSpPr>
        <p:spPr>
          <a:xfrm>
            <a:off x="921200" y="2012275"/>
            <a:ext cx="7205700" cy="15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9pPr>
          </a:lstStyle>
          <a:p/>
        </p:txBody>
      </p:sp>
      <p:sp>
        <p:nvSpPr>
          <p:cNvPr id="68" name="Google Shape;68;p14"/>
          <p:cNvSpPr txBox="1"/>
          <p:nvPr>
            <p:ph idx="1" type="subTitle"/>
          </p:nvPr>
        </p:nvSpPr>
        <p:spPr>
          <a:xfrm>
            <a:off x="4698564" y="4145091"/>
            <a:ext cx="35424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2286000"/>
            <a:ext cx="8183700" cy="10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701800"/>
            <a:ext cx="56040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107600"/>
            <a:ext cx="4426500" cy="66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575600"/>
            <a:ext cx="4045200" cy="204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stephanie.rioux@recitmst.qc.ca" TargetMode="External"/><Relationship Id="rId4" Type="http://schemas.openxmlformats.org/officeDocument/2006/relationships/hyperlink" Target="http://recitmst.qc.ca/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7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hyperlink" Target="https://drive.google.com/file/d/1-2_R_t8QSmuUmwYFHxx-p5sq8uPjrDaZ/view?usp=sharing" TargetMode="External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blockscad3d.com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rive.google.com/file/d/1hqrHvLZ61ZyzDEvaOEP-fG47t8bWGaqe/view?usp=sharing" TargetMode="External"/><Relationship Id="rId4" Type="http://schemas.openxmlformats.org/officeDocument/2006/relationships/hyperlink" Target="https://drive.google.com/file/d/1YXbMK5KneL1jRXdjXkX7-s76a_T9znTc/view?usp=sharing" TargetMode="External"/><Relationship Id="rId5" Type="http://schemas.openxmlformats.org/officeDocument/2006/relationships/hyperlink" Target="https://youtu.be/J2PIPs_YnDQ" TargetMode="External"/><Relationship Id="rId6" Type="http://schemas.openxmlformats.org/officeDocument/2006/relationships/hyperlink" Target="https://docs.google.com/document/d/1DU1O_EImmHYAKPWYEh6lY4imMm177F7bl8zwQtlgouk/edit?usp=sharing" TargetMode="External"/><Relationship Id="rId7" Type="http://schemas.openxmlformats.org/officeDocument/2006/relationships/hyperlink" Target="https://www.youtube.com/channel/UCovK2cRIjoaZNzRwpQP2sFg" TargetMode="External"/><Relationship Id="rId8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tinkercad.com/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campus.recit.qc.ca/tinkercad" TargetMode="External"/><Relationship Id="rId4" Type="http://schemas.openxmlformats.org/officeDocument/2006/relationships/hyperlink" Target="https://docs.google.com/document/d/1qGa6968HUocqkOjz0CSwVDdBvQ8mUWSJltb9eWWJSvU/edit?usp=sharing" TargetMode="External"/><Relationship Id="rId5" Type="http://schemas.openxmlformats.org/officeDocument/2006/relationships/hyperlink" Target="https://www.youtube.com/user/Tinkercad/featured" TargetMode="External"/><Relationship Id="rId6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equipe@recitmst.qc.ca" TargetMode="External"/><Relationship Id="rId4" Type="http://schemas.openxmlformats.org/officeDocument/2006/relationships/hyperlink" Target="http://www.recitmst.qc.ca" TargetMode="External"/><Relationship Id="rId5" Type="http://schemas.openxmlformats.org/officeDocument/2006/relationships/hyperlink" Target="http://recitmst.qc.ca/Offre-de-services-du-RECIT-MST-922" TargetMode="External"/><Relationship Id="rId6" Type="http://schemas.openxmlformats.org/officeDocument/2006/relationships/hyperlink" Target="https://campus.recit.qc.ca/" TargetMode="External"/><Relationship Id="rId7" Type="http://schemas.openxmlformats.org/officeDocument/2006/relationships/hyperlink" Target="https://www.facebook.com/groups/704851039666407/?ref=bookmarks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hyperlink" Target="https://campus.recit.qc.ca/" TargetMode="External"/><Relationship Id="rId5" Type="http://schemas.openxmlformats.org/officeDocument/2006/relationships/hyperlink" Target="https://campus.recit.qc.ca/tinkercad" TargetMode="External"/><Relationship Id="rId6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hyperlink" Target="mailto:stephanie.rioux@recitmst.qc.ca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hyperlink" Target="https://laboratoirecreatif.recit.org/approche-matis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Relationship Id="rId4" Type="http://schemas.openxmlformats.org/officeDocument/2006/relationships/image" Target="../media/image1.png"/><Relationship Id="rId5" Type="http://schemas.openxmlformats.org/officeDocument/2006/relationships/image" Target="../media/image4.jpg"/><Relationship Id="rId6" Type="http://schemas.openxmlformats.org/officeDocument/2006/relationships/image" Target="../media/image11.png"/><Relationship Id="rId7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document/d/1j_qTxOiVrX63wyNFhw3Y5FVQ1m0dAHgckfbkUhI9Emc/edit?usp=sharing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hyperlink" Target="https://docs.google.com/document/d/1I012YUwUcX0iiB6fth2cT0OzJ9vSXQKxaxwqrNRh9pk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ctrTitle"/>
          </p:nvPr>
        </p:nvSpPr>
        <p:spPr>
          <a:xfrm>
            <a:off x="364025" y="154475"/>
            <a:ext cx="8547000" cy="222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69BF"/>
                </a:solidFill>
                <a:latin typeface="Caveat"/>
                <a:ea typeface="Caveat"/>
                <a:cs typeface="Caveat"/>
                <a:sym typeface="Caveat"/>
              </a:rPr>
              <a:t>Modélisation 3D avec</a:t>
            </a:r>
            <a:endParaRPr sz="6000">
              <a:solidFill>
                <a:srgbClr val="0069B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69BF"/>
                </a:solidFill>
                <a:latin typeface="Caveat"/>
                <a:ea typeface="Caveat"/>
                <a:cs typeface="Caveat"/>
                <a:sym typeface="Caveat"/>
              </a:rPr>
              <a:t>Blockscad et Tinkercad</a:t>
            </a:r>
            <a:endParaRPr sz="6000">
              <a:solidFill>
                <a:srgbClr val="0069B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69B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1168050" y="3912025"/>
            <a:ext cx="6807900" cy="24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Stéphanie Rioux</a:t>
            </a:r>
            <a:endParaRPr b="1" sz="3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stephanie.rioux@recitmst.qc.ca</a:t>
            </a:r>
            <a:endParaRPr b="1" sz="25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69B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Service national du </a:t>
            </a:r>
            <a:r>
              <a:rPr lang="en" sz="2500" u="sng">
                <a:solidFill>
                  <a:srgbClr val="FAA22A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RÉCIT MST</a:t>
            </a:r>
            <a:r>
              <a:rPr lang="en" sz="25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 </a:t>
            </a:r>
            <a:endParaRPr sz="25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9538" y="4910050"/>
            <a:ext cx="914313" cy="147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09575" y="1771650"/>
            <a:ext cx="1595575" cy="15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08050" y="1831650"/>
            <a:ext cx="1478030" cy="147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type="title"/>
          </p:nvPr>
        </p:nvSpPr>
        <p:spPr>
          <a:xfrm>
            <a:off x="311700" y="288867"/>
            <a:ext cx="8520600" cy="10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</a:rPr>
              <a:t>Tâche en mathématique</a:t>
            </a:r>
            <a:endParaRPr sz="4500">
              <a:solidFill>
                <a:srgbClr val="FFFFFF"/>
              </a:solidFill>
            </a:endParaRPr>
          </a:p>
        </p:txBody>
      </p:sp>
      <p:sp>
        <p:nvSpPr>
          <p:cNvPr id="148" name="Google Shape;148;p24"/>
          <p:cNvSpPr/>
          <p:nvPr/>
        </p:nvSpPr>
        <p:spPr>
          <a:xfrm>
            <a:off x="0" y="1644325"/>
            <a:ext cx="9144000" cy="51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5725" y="3856287"/>
            <a:ext cx="3388276" cy="254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 txBox="1"/>
          <p:nvPr/>
        </p:nvSpPr>
        <p:spPr>
          <a:xfrm>
            <a:off x="0" y="1695025"/>
            <a:ext cx="9144000" cy="17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Secondaire 2 : Pièces d’un jeu d’échecs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Liens avec la PDA: 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Char char="➔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Mesures manquantes dans l’aire des solides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0069BF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Lien vers la tâche</a:t>
            </a:r>
            <a:endParaRPr b="1" sz="2200">
              <a:solidFill>
                <a:srgbClr val="0069B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75" y="3552575"/>
            <a:ext cx="5829574" cy="308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311700" y="288867"/>
            <a:ext cx="8520600" cy="10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</a:rPr>
              <a:t>Premiers pas avec Blockscad</a:t>
            </a:r>
            <a:endParaRPr sz="4500">
              <a:solidFill>
                <a:srgbClr val="FFFFFF"/>
              </a:solidFill>
            </a:endParaRPr>
          </a:p>
        </p:txBody>
      </p:sp>
      <p:sp>
        <p:nvSpPr>
          <p:cNvPr id="157" name="Google Shape;157;p25"/>
          <p:cNvSpPr/>
          <p:nvPr/>
        </p:nvSpPr>
        <p:spPr>
          <a:xfrm>
            <a:off x="0" y="1660800"/>
            <a:ext cx="9144000" cy="51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5"/>
          <p:cNvSpPr txBox="1"/>
          <p:nvPr/>
        </p:nvSpPr>
        <p:spPr>
          <a:xfrm>
            <a:off x="311700" y="2350250"/>
            <a:ext cx="8832300" cy="3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Source Code Pro"/>
              <a:buChar char="➔"/>
            </a:pPr>
            <a:r>
              <a:rPr lang="en" sz="2800">
                <a:latin typeface="Source Code Pro"/>
                <a:ea typeface="Source Code Pro"/>
                <a:cs typeface="Source Code Pro"/>
                <a:sym typeface="Source Code Pro"/>
              </a:rPr>
              <a:t>Allez à l’adresse: </a:t>
            </a:r>
            <a:r>
              <a:rPr lang="en" sz="2800" u="sng">
                <a:solidFill>
                  <a:srgbClr val="0069BF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/>
              </a:rPr>
              <a:t>www.blockscad3d.com</a:t>
            </a:r>
            <a:endParaRPr sz="2800">
              <a:solidFill>
                <a:srgbClr val="0069B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Source Code Pro"/>
              <a:buChar char="➔"/>
            </a:pPr>
            <a:r>
              <a:rPr lang="en" sz="2800">
                <a:latin typeface="Source Code Pro"/>
                <a:ea typeface="Source Code Pro"/>
                <a:cs typeface="Source Code Pro"/>
                <a:sym typeface="Source Code Pro"/>
              </a:rPr>
              <a:t>Créez votre compte</a:t>
            </a:r>
            <a:endParaRPr sz="2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Source Code Pro"/>
              <a:buChar char="➔"/>
            </a:pPr>
            <a:r>
              <a:rPr lang="en" sz="2800">
                <a:latin typeface="Source Code Pro"/>
                <a:ea typeface="Source Code Pro"/>
                <a:cs typeface="Source Code Pro"/>
                <a:sym typeface="Source Code Pro"/>
              </a:rPr>
              <a:t>Survol de l’interface</a:t>
            </a:r>
            <a:endParaRPr sz="2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Source Code Pro"/>
              <a:buChar char="➔"/>
            </a:pPr>
            <a:r>
              <a:rPr lang="en" sz="2800">
                <a:latin typeface="Source Code Pro"/>
                <a:ea typeface="Source Code Pro"/>
                <a:cs typeface="Source Code Pro"/>
                <a:sym typeface="Source Code Pro"/>
              </a:rPr>
              <a:t>Votre défi</a:t>
            </a:r>
            <a:endParaRPr sz="2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59" name="Google Shape;15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5130" y="3268050"/>
            <a:ext cx="1510725" cy="53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0018" y="4625850"/>
            <a:ext cx="1915150" cy="184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311700" y="288867"/>
            <a:ext cx="8520600" cy="10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</a:rPr>
              <a:t>Ressources disponibles</a:t>
            </a:r>
            <a:endParaRPr sz="45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</a:rPr>
              <a:t>(Blockscad)</a:t>
            </a:r>
            <a:endParaRPr sz="4500">
              <a:solidFill>
                <a:srgbClr val="FFFFFF"/>
              </a:solidFill>
            </a:endParaRPr>
          </a:p>
        </p:txBody>
      </p:sp>
      <p:sp>
        <p:nvSpPr>
          <p:cNvPr id="166" name="Google Shape;166;p26"/>
          <p:cNvSpPr/>
          <p:nvPr/>
        </p:nvSpPr>
        <p:spPr>
          <a:xfrm>
            <a:off x="0" y="1660800"/>
            <a:ext cx="9144000" cy="51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6"/>
          <p:cNvSpPr txBox="1"/>
          <p:nvPr/>
        </p:nvSpPr>
        <p:spPr>
          <a:xfrm>
            <a:off x="633150" y="1890450"/>
            <a:ext cx="7877700" cy="43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rgbClr val="0069BF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/>
              </a:rPr>
              <a:t>Résumé de l’outil en 2 pages</a:t>
            </a:r>
            <a:endParaRPr sz="2600">
              <a:solidFill>
                <a:srgbClr val="0069B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69B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rgbClr val="0069BF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/>
              </a:rPr>
              <a:t>Document complet et détaillé</a:t>
            </a:r>
            <a:endParaRPr sz="2600">
              <a:solidFill>
                <a:srgbClr val="0069B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69B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rgbClr val="0069BF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5"/>
              </a:rPr>
              <a:t>Tutoriel en français</a:t>
            </a:r>
            <a:endParaRPr sz="2600">
              <a:solidFill>
                <a:srgbClr val="0069B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69B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rgbClr val="0069BF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6"/>
              </a:rPr>
              <a:t>Blocs disponibles à imprimer</a:t>
            </a:r>
            <a:endParaRPr sz="2600">
              <a:solidFill>
                <a:srgbClr val="0069B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69B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rgbClr val="0069BF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7"/>
              </a:rPr>
              <a:t>Chaîne Youtube Blockscad en anglais</a:t>
            </a:r>
            <a:endParaRPr sz="2600">
              <a:solidFill>
                <a:srgbClr val="0069B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69B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Source Code Pro"/>
                <a:ea typeface="Source Code Pro"/>
                <a:cs typeface="Source Code Pro"/>
                <a:sym typeface="Source Code Pro"/>
              </a:rPr>
              <a:t>Autoformation du Campus Récit à venir</a:t>
            </a:r>
            <a:endParaRPr sz="2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69B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69BF"/>
              </a:solidFill>
            </a:endParaRPr>
          </a:p>
        </p:txBody>
      </p:sp>
      <p:pic>
        <p:nvPicPr>
          <p:cNvPr id="168" name="Google Shape;168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58918" y="2880450"/>
            <a:ext cx="1915150" cy="184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type="title"/>
          </p:nvPr>
        </p:nvSpPr>
        <p:spPr>
          <a:xfrm>
            <a:off x="311700" y="288867"/>
            <a:ext cx="8520600" cy="10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</a:rPr>
              <a:t>Premiers pas avec Tinkercad</a:t>
            </a:r>
            <a:endParaRPr sz="4500">
              <a:solidFill>
                <a:srgbClr val="FFFFFF"/>
              </a:solidFill>
            </a:endParaRPr>
          </a:p>
        </p:txBody>
      </p:sp>
      <p:sp>
        <p:nvSpPr>
          <p:cNvPr id="174" name="Google Shape;174;p27"/>
          <p:cNvSpPr/>
          <p:nvPr/>
        </p:nvSpPr>
        <p:spPr>
          <a:xfrm>
            <a:off x="0" y="1660800"/>
            <a:ext cx="9144000" cy="51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7"/>
          <p:cNvSpPr txBox="1"/>
          <p:nvPr/>
        </p:nvSpPr>
        <p:spPr>
          <a:xfrm>
            <a:off x="311700" y="2436350"/>
            <a:ext cx="8832300" cy="33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Source Code Pro"/>
              <a:buChar char="➔"/>
            </a:pPr>
            <a:r>
              <a:rPr lang="en" sz="2800">
                <a:latin typeface="Source Code Pro"/>
                <a:ea typeface="Source Code Pro"/>
                <a:cs typeface="Source Code Pro"/>
                <a:sym typeface="Source Code Pro"/>
              </a:rPr>
              <a:t>Allez à l’adresse: </a:t>
            </a:r>
            <a:r>
              <a:rPr lang="en" sz="2800" u="sng">
                <a:solidFill>
                  <a:srgbClr val="0069BF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/>
              </a:rPr>
              <a:t>www.tinkercad.com</a:t>
            </a:r>
            <a:endParaRPr sz="2800">
              <a:solidFill>
                <a:srgbClr val="0069B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Source Code Pro"/>
              <a:buChar char="➔"/>
            </a:pPr>
            <a:r>
              <a:rPr lang="en" sz="2800">
                <a:latin typeface="Source Code Pro"/>
                <a:ea typeface="Source Code Pro"/>
                <a:cs typeface="Source Code Pro"/>
                <a:sym typeface="Source Code Pro"/>
              </a:rPr>
              <a:t>Créez votre compte</a:t>
            </a:r>
            <a:endParaRPr sz="2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Code Pro"/>
              <a:buChar char="➔"/>
            </a:pPr>
            <a:r>
              <a:rPr lang="en" sz="2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Survol de l’interface</a:t>
            </a:r>
            <a:endParaRPr sz="2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Code Pro"/>
              <a:buChar char="➔"/>
            </a:pPr>
            <a:r>
              <a:rPr lang="en" sz="2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Votre défi</a:t>
            </a:r>
            <a:endParaRPr sz="2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9138" y="3385400"/>
            <a:ext cx="1495425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5250" y="4536475"/>
            <a:ext cx="1595575" cy="15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type="title"/>
          </p:nvPr>
        </p:nvSpPr>
        <p:spPr>
          <a:xfrm>
            <a:off x="311700" y="288867"/>
            <a:ext cx="8520600" cy="10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</a:rPr>
              <a:t>Ressources disponibles</a:t>
            </a:r>
            <a:endParaRPr sz="45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</a:rPr>
              <a:t>(Tinkercad)</a:t>
            </a:r>
            <a:endParaRPr sz="4500">
              <a:solidFill>
                <a:srgbClr val="FFFFFF"/>
              </a:solidFill>
            </a:endParaRPr>
          </a:p>
        </p:txBody>
      </p:sp>
      <p:sp>
        <p:nvSpPr>
          <p:cNvPr id="183" name="Google Shape;183;p28"/>
          <p:cNvSpPr/>
          <p:nvPr/>
        </p:nvSpPr>
        <p:spPr>
          <a:xfrm>
            <a:off x="0" y="1660800"/>
            <a:ext cx="9144000" cy="51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8"/>
          <p:cNvSpPr txBox="1"/>
          <p:nvPr/>
        </p:nvSpPr>
        <p:spPr>
          <a:xfrm>
            <a:off x="642950" y="2088150"/>
            <a:ext cx="8263800" cy="43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rgbClr val="0069BF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/>
              </a:rPr>
              <a:t>Autoformation Tinkercad du Campus Récit</a:t>
            </a:r>
            <a:endParaRPr sz="2600">
              <a:solidFill>
                <a:srgbClr val="0069B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69B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rgbClr val="0069BF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/>
              </a:rPr>
              <a:t>Conception d’une clé: tutoriel complet</a:t>
            </a:r>
            <a:endParaRPr sz="2600">
              <a:solidFill>
                <a:srgbClr val="0069B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69B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rgbClr val="0069BF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5"/>
              </a:rPr>
              <a:t>Chaîne Youtube Tinkercad</a:t>
            </a:r>
            <a:endParaRPr sz="2600">
              <a:solidFill>
                <a:srgbClr val="0069B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69B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69BF"/>
              </a:solidFill>
            </a:endParaRPr>
          </a:p>
        </p:txBody>
      </p:sp>
      <p:pic>
        <p:nvPicPr>
          <p:cNvPr id="185" name="Google Shape;185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61500" y="4551900"/>
            <a:ext cx="1595575" cy="15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type="title"/>
          </p:nvPr>
        </p:nvSpPr>
        <p:spPr>
          <a:xfrm>
            <a:off x="311700" y="288867"/>
            <a:ext cx="8520600" cy="10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</a:rPr>
              <a:t>Liens utiles</a:t>
            </a:r>
            <a:endParaRPr sz="4500">
              <a:solidFill>
                <a:srgbClr val="FFFFFF"/>
              </a:solidFill>
            </a:endParaRPr>
          </a:p>
        </p:txBody>
      </p:sp>
      <p:sp>
        <p:nvSpPr>
          <p:cNvPr id="191" name="Google Shape;191;p29"/>
          <p:cNvSpPr/>
          <p:nvPr/>
        </p:nvSpPr>
        <p:spPr>
          <a:xfrm>
            <a:off x="0" y="1660800"/>
            <a:ext cx="9144000" cy="51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9"/>
          <p:cNvSpPr txBox="1"/>
          <p:nvPr/>
        </p:nvSpPr>
        <p:spPr>
          <a:xfrm>
            <a:off x="642950" y="2088150"/>
            <a:ext cx="7341300" cy="43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Source Code Pro"/>
              <a:buChar char="❏"/>
            </a:pPr>
            <a:r>
              <a:rPr lang="en" sz="2600" u="sng">
                <a:solidFill>
                  <a:srgbClr val="0069BF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/>
              </a:rPr>
              <a:t>equipe@recitmst.qc.ca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69B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Source Code Pro"/>
              <a:buChar char="❏"/>
            </a:pPr>
            <a:r>
              <a:rPr lang="en" sz="2600" u="sng">
                <a:solidFill>
                  <a:srgbClr val="0069BF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/>
              </a:rPr>
              <a:t>www.recitmst.qc.ca</a:t>
            </a:r>
            <a:endParaRPr sz="2600">
              <a:solidFill>
                <a:srgbClr val="0069B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69B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Source Code Pro"/>
              <a:buChar char="❏"/>
            </a:pPr>
            <a:r>
              <a:rPr lang="en" sz="2600" u="sng">
                <a:solidFill>
                  <a:srgbClr val="0069BF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5"/>
              </a:rPr>
              <a:t>Notre offre de formations</a:t>
            </a:r>
            <a:endParaRPr sz="2600">
              <a:solidFill>
                <a:srgbClr val="0069B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69B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Source Code Pro"/>
              <a:buChar char="❏"/>
            </a:pPr>
            <a:r>
              <a:rPr lang="en" sz="2600" u="sng">
                <a:solidFill>
                  <a:srgbClr val="0069BF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6"/>
              </a:rPr>
              <a:t>Autoformations du Campus RÉCIT</a:t>
            </a:r>
            <a:endParaRPr sz="2600">
              <a:solidFill>
                <a:srgbClr val="0069B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69B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Source Code Pro"/>
              <a:buChar char="❏"/>
            </a:pPr>
            <a:r>
              <a:rPr lang="en" sz="2600" u="sng">
                <a:solidFill>
                  <a:srgbClr val="0069BF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7"/>
              </a:rPr>
              <a:t>Les maths autrement (Facebook)</a:t>
            </a:r>
            <a:endParaRPr sz="2600">
              <a:solidFill>
                <a:srgbClr val="0069B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69B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69B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69B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/>
          <p:nvPr/>
        </p:nvSpPr>
        <p:spPr>
          <a:xfrm>
            <a:off x="0" y="1189375"/>
            <a:ext cx="9144000" cy="566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0"/>
          <p:cNvSpPr txBox="1"/>
          <p:nvPr/>
        </p:nvSpPr>
        <p:spPr>
          <a:xfrm>
            <a:off x="382188" y="1189375"/>
            <a:ext cx="8379600" cy="6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199" name="Google Shape;19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050" y="5236225"/>
            <a:ext cx="914313" cy="1475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0"/>
          <p:cNvSpPr txBox="1"/>
          <p:nvPr/>
        </p:nvSpPr>
        <p:spPr>
          <a:xfrm>
            <a:off x="5167601" y="3400125"/>
            <a:ext cx="3976500" cy="27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Source Code Pro"/>
              <a:buAutoNum type="arabicParenR"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Aller </a:t>
            </a: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sur </a:t>
            </a:r>
            <a:r>
              <a:rPr lang="en" sz="2000" u="sng">
                <a:solidFill>
                  <a:srgbClr val="0069BF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/>
              </a:rPr>
              <a:t>Campus Récit</a:t>
            </a:r>
            <a:endParaRPr sz="2000">
              <a:solidFill>
                <a:srgbClr val="0069B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Source Code Pro"/>
              <a:buAutoNum type="arabicParenR"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Se créer un compte 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Source Code Pro"/>
              <a:buAutoNum type="arabicParenR"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S’inscrire</a:t>
            </a:r>
            <a:r>
              <a:rPr lang="en" sz="2000">
                <a:solidFill>
                  <a:srgbClr val="0069B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2000" u="sng">
                <a:solidFill>
                  <a:srgbClr val="0069BF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5"/>
              </a:rPr>
              <a:t>au cours</a:t>
            </a:r>
            <a:endParaRPr sz="2000">
              <a:solidFill>
                <a:srgbClr val="0069B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Source Code Pro"/>
              <a:buAutoNum type="arabicParenR"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Remplir la demande au bas de la page avec les informations demandées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1" name="Google Shape;201;p30"/>
          <p:cNvSpPr/>
          <p:nvPr/>
        </p:nvSpPr>
        <p:spPr>
          <a:xfrm>
            <a:off x="574838" y="1333325"/>
            <a:ext cx="4284900" cy="4521000"/>
          </a:xfrm>
          <a:prstGeom prst="ellipse">
            <a:avLst/>
          </a:prstGeom>
          <a:solidFill>
            <a:srgbClr val="0069BF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0"/>
          <p:cNvSpPr txBox="1"/>
          <p:nvPr/>
        </p:nvSpPr>
        <p:spPr>
          <a:xfrm>
            <a:off x="868388" y="2055150"/>
            <a:ext cx="3697800" cy="24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Demande d’un badge de participation en modélisation 3D</a:t>
            </a:r>
            <a:endParaRPr b="1" sz="32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03" name="Google Shape;203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55843" y="1189375"/>
            <a:ext cx="2444482" cy="221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0"/>
          <p:cNvSpPr txBox="1"/>
          <p:nvPr>
            <p:ph type="title"/>
          </p:nvPr>
        </p:nvSpPr>
        <p:spPr>
          <a:xfrm>
            <a:off x="311700" y="-8"/>
            <a:ext cx="8520600" cy="10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</a:rPr>
              <a:t>Demande de badge</a:t>
            </a:r>
            <a:endParaRPr sz="4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/>
          <p:nvPr>
            <p:ph type="title"/>
          </p:nvPr>
        </p:nvSpPr>
        <p:spPr>
          <a:xfrm>
            <a:off x="311700" y="288867"/>
            <a:ext cx="8520600" cy="10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Questions?  Commentaires?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Découvertes?  Coups de coeur? </a:t>
            </a:r>
            <a:endParaRPr sz="4500">
              <a:solidFill>
                <a:srgbClr val="FFFFFF"/>
              </a:solidFill>
            </a:endParaRPr>
          </a:p>
        </p:txBody>
      </p:sp>
      <p:sp>
        <p:nvSpPr>
          <p:cNvPr id="210" name="Google Shape;210;p31"/>
          <p:cNvSpPr/>
          <p:nvPr/>
        </p:nvSpPr>
        <p:spPr>
          <a:xfrm>
            <a:off x="0" y="1660800"/>
            <a:ext cx="9144000" cy="51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1"/>
          <p:cNvSpPr txBox="1"/>
          <p:nvPr/>
        </p:nvSpPr>
        <p:spPr>
          <a:xfrm>
            <a:off x="797575" y="2193325"/>
            <a:ext cx="5205300" cy="26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12" name="Google Shape;21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2313" y="4932325"/>
            <a:ext cx="962025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1"/>
          <p:cNvSpPr txBox="1"/>
          <p:nvPr/>
        </p:nvSpPr>
        <p:spPr>
          <a:xfrm>
            <a:off x="2981625" y="6118000"/>
            <a:ext cx="28002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000000"/>
                </a:solidFill>
                <a:latin typeface="Nixie One"/>
                <a:ea typeface="Nixie One"/>
                <a:cs typeface="Nixie One"/>
                <a:sym typeface="Nixie One"/>
              </a:rPr>
              <a:t>CC by-nc-sa RÉCIT MST</a:t>
            </a:r>
            <a:endParaRPr b="1"/>
          </a:p>
        </p:txBody>
      </p:sp>
      <p:sp>
        <p:nvSpPr>
          <p:cNvPr id="214" name="Google Shape;214;p31"/>
          <p:cNvSpPr txBox="1"/>
          <p:nvPr/>
        </p:nvSpPr>
        <p:spPr>
          <a:xfrm>
            <a:off x="1361175" y="2193325"/>
            <a:ext cx="6041100" cy="13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latin typeface="Source Code Pro"/>
                <a:ea typeface="Source Code Pro"/>
                <a:cs typeface="Source Code Pro"/>
                <a:sym typeface="Source Code Pro"/>
              </a:rPr>
              <a:t>Merci!</a:t>
            </a:r>
            <a:endParaRPr b="1" sz="12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0069BF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/>
              </a:rPr>
              <a:t>stephanie.rioux@recitmst.qc.ca</a:t>
            </a:r>
            <a:endParaRPr>
              <a:solidFill>
                <a:srgbClr val="0069B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334050" y="272775"/>
            <a:ext cx="8475900" cy="637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Plan de la rencontre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Code Pro"/>
              <a:buChar char="★"/>
            </a:pPr>
            <a:r>
              <a:rPr lang="en" sz="24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Pourquoi la modélisation 3D?</a:t>
            </a:r>
            <a:endParaRPr sz="24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Code Pro"/>
              <a:buChar char="★"/>
            </a:pPr>
            <a:r>
              <a:rPr lang="en" sz="24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Survol des possibilités</a:t>
            </a:r>
            <a:endParaRPr sz="24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Code Pro"/>
              <a:buChar char="★"/>
            </a:pPr>
            <a:r>
              <a:rPr lang="en" sz="24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Exemples de tâches en mathématique</a:t>
            </a:r>
            <a:endParaRPr sz="24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Code Pro"/>
              <a:buChar char="★"/>
            </a:pPr>
            <a:r>
              <a:rPr lang="en" sz="24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Blockscad: Interface et défi</a:t>
            </a:r>
            <a:endParaRPr sz="24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Code Pro"/>
              <a:buChar char="★"/>
            </a:pPr>
            <a:r>
              <a:rPr lang="en" sz="24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Tinkercad: Interface et défi</a:t>
            </a:r>
            <a:endParaRPr sz="24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Code Pro"/>
              <a:buChar char="★"/>
            </a:pPr>
            <a:r>
              <a:rPr lang="en" sz="24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Ressources disponibles</a:t>
            </a:r>
            <a:endParaRPr sz="24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idx="4294967295" type="title"/>
          </p:nvPr>
        </p:nvSpPr>
        <p:spPr>
          <a:xfrm>
            <a:off x="311700" y="476299"/>
            <a:ext cx="8520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lt1"/>
                </a:solidFill>
              </a:rPr>
              <a:t>Blockscad ou Tinkercad</a:t>
            </a:r>
            <a:r>
              <a:rPr lang="en" sz="4500">
                <a:solidFill>
                  <a:schemeClr val="lt1"/>
                </a:solidFill>
              </a:rPr>
              <a:t>?</a:t>
            </a:r>
            <a:endParaRPr sz="4500">
              <a:solidFill>
                <a:schemeClr val="lt1"/>
              </a:solidFill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0" y="1660800"/>
            <a:ext cx="9144000" cy="51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6724" y="1922450"/>
            <a:ext cx="1595575" cy="154031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84600" y="1770450"/>
            <a:ext cx="6835200" cy="18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21212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Blockscad </a:t>
            </a:r>
            <a:r>
              <a:rPr lang="en" sz="2000">
                <a:solidFill>
                  <a:srgbClr val="21212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est un outil de modélisation 3D qui permet d’apprendre les concepts mathématiques, informatiques et de codage grâce à la visualisation et à la conception de modèles à imprimer en 3D. </a:t>
            </a:r>
            <a:endParaRPr sz="2000"/>
          </a:p>
        </p:txBody>
      </p:sp>
      <p:sp>
        <p:nvSpPr>
          <p:cNvPr id="91" name="Google Shape;91;p17"/>
          <p:cNvSpPr txBox="1"/>
          <p:nvPr/>
        </p:nvSpPr>
        <p:spPr>
          <a:xfrm>
            <a:off x="1817000" y="3647038"/>
            <a:ext cx="6696000" cy="15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222222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Tinkercad</a:t>
            </a: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est un programme de modélisation 3D en ligne gratuit s'exécutant dans un navigateur Web, reconnu pour son interface simple et sa facilité d'utilisation.</a:t>
            </a:r>
            <a:r>
              <a:rPr lang="en" sz="2000">
                <a:solidFill>
                  <a:srgbClr val="21212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 sz="2000">
              <a:solidFill>
                <a:srgbClr val="212121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rgbClr val="212121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00" y="3619350"/>
            <a:ext cx="1595575" cy="15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148825" y="5420125"/>
            <a:ext cx="8683500" cy="11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21212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Ces outils permettent de décloisonner les domaines de la science, de la technologie, de l'ingénierie, de l'art et des mathématiques (</a:t>
            </a:r>
            <a:r>
              <a:rPr b="1" lang="en" sz="2000" u="sng">
                <a:solidFill>
                  <a:srgbClr val="0069BF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  <a:hlinkClick r:id="rId5"/>
              </a:rPr>
              <a:t>approche STEAM ou MATIS</a:t>
            </a:r>
            <a:r>
              <a:rPr lang="en" sz="2000">
                <a:solidFill>
                  <a:srgbClr val="21212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). 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idx="4294967295" type="title"/>
          </p:nvPr>
        </p:nvSpPr>
        <p:spPr>
          <a:xfrm>
            <a:off x="311700" y="212672"/>
            <a:ext cx="8520600" cy="129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lt1"/>
                </a:solidFill>
              </a:rPr>
              <a:t>Dessin 3D</a:t>
            </a:r>
            <a:r>
              <a:rPr lang="en" sz="4500">
                <a:solidFill>
                  <a:schemeClr val="lt1"/>
                </a:solidFill>
              </a:rPr>
              <a:t> et les maths!</a:t>
            </a:r>
            <a:endParaRPr sz="4500">
              <a:solidFill>
                <a:schemeClr val="lt1"/>
              </a:solidFill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0" y="1660800"/>
            <a:ext cx="9144000" cy="51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 txBox="1"/>
          <p:nvPr/>
        </p:nvSpPr>
        <p:spPr>
          <a:xfrm>
            <a:off x="284375" y="1817775"/>
            <a:ext cx="8623200" cy="49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Source Code Pro"/>
              <a:buChar char="-"/>
            </a:pPr>
            <a:r>
              <a:rPr b="1" lang="en" sz="1800">
                <a:solidFill>
                  <a:srgbClr val="212121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Coordonnées cartésiennes dans un plan 3D</a:t>
            </a:r>
            <a:endParaRPr b="1" sz="1800">
              <a:solidFill>
                <a:srgbClr val="212121"/>
              </a:solidFill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Source Code Pro"/>
              <a:buChar char="-"/>
            </a:pPr>
            <a:r>
              <a:rPr b="1" lang="en" sz="1800">
                <a:solidFill>
                  <a:srgbClr val="212121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Nombres positifs et négatifs</a:t>
            </a:r>
            <a:endParaRPr b="1" sz="1800">
              <a:solidFill>
                <a:srgbClr val="212121"/>
              </a:solidFill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Source Code Pro"/>
              <a:buChar char="-"/>
            </a:pPr>
            <a:r>
              <a:rPr b="1" lang="en" sz="1800">
                <a:solidFill>
                  <a:srgbClr val="212121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Nombres décimaux</a:t>
            </a:r>
            <a:endParaRPr b="1" sz="1800">
              <a:solidFill>
                <a:srgbClr val="212121"/>
              </a:solidFill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Source Code Pro"/>
              <a:buChar char="-"/>
            </a:pPr>
            <a:r>
              <a:rPr b="1" lang="en" sz="1800">
                <a:solidFill>
                  <a:srgbClr val="212121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Solides (cubes, sphères, pyramides, cylindres, etc.</a:t>
            </a:r>
            <a:endParaRPr b="1" sz="1800">
              <a:solidFill>
                <a:srgbClr val="212121"/>
              </a:solidFill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Source Code Pro"/>
              <a:buChar char="-"/>
            </a:pPr>
            <a:r>
              <a:rPr b="1" lang="en" sz="1800">
                <a:solidFill>
                  <a:srgbClr val="212121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Transformations géométriques, telles que translation, rotation, réflexion et mise à l'échelle</a:t>
            </a:r>
            <a:endParaRPr b="1" sz="1800">
              <a:solidFill>
                <a:srgbClr val="212121"/>
              </a:solidFill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Source Code Pro"/>
              <a:buChar char="-"/>
            </a:pPr>
            <a:r>
              <a:rPr b="1" lang="en" sz="1800">
                <a:solidFill>
                  <a:srgbClr val="212121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Opérations, comme l'union, la différence et l'intersection</a:t>
            </a:r>
            <a:endParaRPr b="1" sz="1800">
              <a:solidFill>
                <a:srgbClr val="212121"/>
              </a:solidFill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Source Code Pro"/>
              <a:buChar char="-"/>
            </a:pPr>
            <a:r>
              <a:rPr b="1" lang="en" sz="1800">
                <a:solidFill>
                  <a:srgbClr val="212121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Arithmétique, comme l'ordre des opérations</a:t>
            </a:r>
            <a:br>
              <a:rPr b="1" lang="en" sz="1800">
                <a:solidFill>
                  <a:srgbClr val="212121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</a:br>
            <a:endParaRPr b="1" sz="1800">
              <a:solidFill>
                <a:srgbClr val="212121"/>
              </a:solidFill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212121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Et encore plus...</a:t>
            </a:r>
            <a:br>
              <a:rPr b="1" lang="en" sz="1800">
                <a:solidFill>
                  <a:srgbClr val="212121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</a:br>
            <a:endParaRPr b="1" sz="1800">
              <a:solidFill>
                <a:srgbClr val="212121"/>
              </a:solidFill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Source Code Pro"/>
              <a:buChar char="-"/>
            </a:pPr>
            <a:r>
              <a:rPr b="1" lang="en" sz="1800">
                <a:solidFill>
                  <a:srgbClr val="212121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Utiliser des variables pour créer des modèles paramétrés</a:t>
            </a:r>
            <a:endParaRPr b="1" sz="1800">
              <a:solidFill>
                <a:srgbClr val="212121"/>
              </a:solidFill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Source Code Pro"/>
              <a:buChar char="-"/>
            </a:pPr>
            <a:r>
              <a:rPr b="1" lang="en" sz="1800">
                <a:solidFill>
                  <a:srgbClr val="212121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Tracer des fonctions trigonométriques</a:t>
            </a:r>
            <a:endParaRPr b="1" sz="1800">
              <a:solidFill>
                <a:srgbClr val="212121"/>
              </a:solidFill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Source Code Pro"/>
              <a:buChar char="-"/>
            </a:pPr>
            <a:r>
              <a:rPr b="1" lang="en" sz="1800">
                <a:solidFill>
                  <a:srgbClr val="212121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Coordonnées polaires</a:t>
            </a:r>
            <a:br>
              <a:rPr lang="en" sz="1500">
                <a:solidFill>
                  <a:srgbClr val="212121"/>
                </a:solidFill>
                <a:highlight>
                  <a:srgbClr val="FFFFFF"/>
                </a:highlight>
              </a:rPr>
            </a:br>
            <a:endParaRPr sz="15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212121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25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idx="4294967295" type="title"/>
          </p:nvPr>
        </p:nvSpPr>
        <p:spPr>
          <a:xfrm>
            <a:off x="311700" y="212672"/>
            <a:ext cx="8520600" cy="129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</a:rPr>
              <a:t>Cadre de référence de la compétence numérique</a:t>
            </a:r>
            <a:endParaRPr sz="4000">
              <a:solidFill>
                <a:srgbClr val="FFFFFF"/>
              </a:solidFill>
            </a:endParaRPr>
          </a:p>
        </p:txBody>
      </p:sp>
      <p:sp>
        <p:nvSpPr>
          <p:cNvPr id="106" name="Google Shape;106;p19"/>
          <p:cNvSpPr/>
          <p:nvPr/>
        </p:nvSpPr>
        <p:spPr>
          <a:xfrm>
            <a:off x="0" y="1660800"/>
            <a:ext cx="9144000" cy="51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7950" y="1660800"/>
            <a:ext cx="5546645" cy="519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71625" y="6108375"/>
            <a:ext cx="23013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rgbClr val="0069BF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/>
              </a:rPr>
              <a:t>Document</a:t>
            </a:r>
            <a:endParaRPr b="1" sz="2000">
              <a:solidFill>
                <a:srgbClr val="0069B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Source Code Pro"/>
                <a:ea typeface="Source Code Pro"/>
                <a:cs typeface="Source Code Pro"/>
                <a:sym typeface="Source Code Pro"/>
              </a:rPr>
              <a:t>MEES - Avril 2019</a:t>
            </a:r>
            <a:endParaRPr b="1"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288867"/>
            <a:ext cx="8520600" cy="10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</a:rPr>
              <a:t>L</a:t>
            </a:r>
            <a:r>
              <a:rPr lang="en" sz="4500">
                <a:solidFill>
                  <a:srgbClr val="FFFFFF"/>
                </a:solidFill>
              </a:rPr>
              <a:t>a créativité et l’engagement</a:t>
            </a:r>
            <a:endParaRPr sz="4500">
              <a:solidFill>
                <a:srgbClr val="FFFFFF"/>
              </a:solidFill>
            </a:endParaRPr>
          </a:p>
        </p:txBody>
      </p:sp>
      <p:sp>
        <p:nvSpPr>
          <p:cNvPr id="114" name="Google Shape;114;p20"/>
          <p:cNvSpPr/>
          <p:nvPr/>
        </p:nvSpPr>
        <p:spPr>
          <a:xfrm>
            <a:off x="0" y="1660800"/>
            <a:ext cx="9144000" cy="51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60800"/>
            <a:ext cx="9144001" cy="5117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288867"/>
            <a:ext cx="8520600" cy="10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</a:rPr>
              <a:t>Survol des possibilités</a:t>
            </a:r>
            <a:endParaRPr sz="4500">
              <a:solidFill>
                <a:srgbClr val="FFFFFF"/>
              </a:solidFill>
            </a:endParaRPr>
          </a:p>
        </p:txBody>
      </p:sp>
      <p:sp>
        <p:nvSpPr>
          <p:cNvPr id="121" name="Google Shape;121;p21"/>
          <p:cNvSpPr/>
          <p:nvPr/>
        </p:nvSpPr>
        <p:spPr>
          <a:xfrm>
            <a:off x="0" y="1660800"/>
            <a:ext cx="9144000" cy="51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1525" y="1750552"/>
            <a:ext cx="3067151" cy="252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8350" y="4309425"/>
            <a:ext cx="2334000" cy="245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029" y="3807804"/>
            <a:ext cx="2852725" cy="28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0021" y="3432325"/>
            <a:ext cx="1486829" cy="322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71350" y="1814900"/>
            <a:ext cx="2216125" cy="26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11700" y="288867"/>
            <a:ext cx="8520600" cy="10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</a:rPr>
              <a:t>Tâche en mathématique</a:t>
            </a:r>
            <a:endParaRPr sz="4500">
              <a:solidFill>
                <a:srgbClr val="FFFFFF"/>
              </a:solidFill>
            </a:endParaRPr>
          </a:p>
        </p:txBody>
      </p:sp>
      <p:sp>
        <p:nvSpPr>
          <p:cNvPr id="132" name="Google Shape;132;p22"/>
          <p:cNvSpPr/>
          <p:nvPr/>
        </p:nvSpPr>
        <p:spPr>
          <a:xfrm>
            <a:off x="0" y="1660800"/>
            <a:ext cx="9144000" cy="51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2"/>
          <p:cNvSpPr txBox="1"/>
          <p:nvPr/>
        </p:nvSpPr>
        <p:spPr>
          <a:xfrm>
            <a:off x="0" y="1695025"/>
            <a:ext cx="9144000" cy="20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Secondaire 3: Dé à 6 faces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Liens avec la PDA: 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Char char="➔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Mesures manquantes dans l’aire et le volume des solides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0069BF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Lien vers la tâche</a:t>
            </a:r>
            <a:endParaRPr b="1" sz="2200">
              <a:solidFill>
                <a:srgbClr val="0069B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603707"/>
            <a:ext cx="9144001" cy="302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311700" y="288867"/>
            <a:ext cx="8520600" cy="10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</a:rPr>
              <a:t>T</a:t>
            </a:r>
            <a:r>
              <a:rPr lang="en" sz="4500">
                <a:solidFill>
                  <a:srgbClr val="FFFFFF"/>
                </a:solidFill>
              </a:rPr>
              <a:t>âche en mathématique</a:t>
            </a:r>
            <a:endParaRPr sz="4500">
              <a:solidFill>
                <a:srgbClr val="FFFFFF"/>
              </a:solidFill>
            </a:endParaRPr>
          </a:p>
        </p:txBody>
      </p:sp>
      <p:sp>
        <p:nvSpPr>
          <p:cNvPr id="140" name="Google Shape;140;p23"/>
          <p:cNvSpPr/>
          <p:nvPr/>
        </p:nvSpPr>
        <p:spPr>
          <a:xfrm>
            <a:off x="0" y="1660800"/>
            <a:ext cx="9144000" cy="51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200" y="3702591"/>
            <a:ext cx="9144002" cy="315541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 txBox="1"/>
          <p:nvPr/>
        </p:nvSpPr>
        <p:spPr>
          <a:xfrm>
            <a:off x="0" y="1695025"/>
            <a:ext cx="9144000" cy="20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Secondaire 3: Les pyramides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Liens avec la PDA: 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Char char="➔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Mesures manquantes dans l’aire et le volume des solides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Char char="➔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Rapports de similitude, des aires et des volumes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69B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0069BF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Lien vers la tâche</a:t>
            </a:r>
            <a:endParaRPr b="1" sz="2200">
              <a:solidFill>
                <a:srgbClr val="0069B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