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Sniglet"/>
      <p:regular r:id="rId25"/>
    </p:embeddedFont>
    <p:embeddedFont>
      <p:font typeface="Dosis"/>
      <p:regular r:id="rId26"/>
      <p:bold r:id="rId27"/>
    </p:embeddedFont>
    <p:embeddedFont>
      <p:font typeface="Ubuntu"/>
      <p:regular r:id="rId28"/>
      <p:bold r:id="rId29"/>
      <p:italic r:id="rId30"/>
      <p:boldItalic r:id="rId31"/>
    </p:embeddedFont>
    <p:embeddedFont>
      <p:font typeface="Raleway"/>
      <p:regular r:id="rId32"/>
      <p:bold r:id="rId33"/>
      <p:italic r:id="rId34"/>
      <p:boldItalic r:id="rId35"/>
    </p:embeddedFont>
    <p:embeddedFont>
      <p:font typeface="Viga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4BCF59-ABBD-436E-B768-2D3C2DEF4C7F}">
  <a:tblStyle styleId="{D34BCF59-ABBD-436E-B768-2D3C2DEF4C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osis-regular.fntdata"/><Relationship Id="rId25" Type="http://schemas.openxmlformats.org/officeDocument/2006/relationships/font" Target="fonts/Sniglet-regular.fntdata"/><Relationship Id="rId28" Type="http://schemas.openxmlformats.org/officeDocument/2006/relationships/font" Target="fonts/Ubuntu-regular.fntdata"/><Relationship Id="rId27" Type="http://schemas.openxmlformats.org/officeDocument/2006/relationships/font" Target="fonts/Dosi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Vig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j_qTxOiVrX63wyNFhw3Y5FVQ1m0dAHgckfbkUhI9Emc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I012YUwUcX0iiB6fth2cT0OzJ9vSXQKxaxwqrNRh9pk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-E7sBOhBXOn_QyiOBozOz1IIL0dIbevl/view?usp=sharing" TargetMode="External"/><Relationship Id="rId3" Type="http://schemas.openxmlformats.org/officeDocument/2006/relationships/hyperlink" Target="https://recitmst.qc.ca/Projet-Pieces-d-echecs-et-maths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lockscad3d.com/community/projects/829232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h0dxwacm7e6J0CPcEAHzHikwrplmCmg834U8xPvmalM/copy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6YNgkrLhkyYONarjsgmoWcYPo5vsxc7WxoAoMCuCbkg/viewer?f=2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WwAW1OD7gGoszz9hz1K4PzngUA2UTjTvSzQ1IcgW2oM/viewer?f=3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playlist?list=PLbE85KlaADWnbTMYlCBj12Hju4758r4FZ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playlist?list=PLbE85KlaADWnbTMYlCBj12Hju4758r4FZ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monurl.ca/block2411202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WwAW1OD7gGoszz9hz1K4PzngUA2UTjTvSzQ1IcgW2oM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lockscad3d.c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e936261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e936261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https://docs.google.com/document/d/1j_qTxOiVrX63wyNFhw3Y5FVQ1m0dAHgckfbkUhI9Emc/edit?usp=sharing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87fa4735b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87fa4735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https://docs.google.com/document/d/1I012YUwUcX0iiB6fth2cT0OzJ9vSXQKxaxwqrNRh9pk/edit?usp=sharing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7c62589f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7c62589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https://drive.google.com/file/d/1-E7sBOhBXOn_QyiOBozOz1IIL0dIbevl/view?usp=sharing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Article: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https://recitmst.qc.ca/Projet-Pieces-d-echecs-et-maths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7fa4735be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87fa4735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Conception: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https://www.blockscad3d.com/community/projects/829232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87fa4735be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87fa4735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Détails: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https://docs.google.com/presentation/d/1h0dxwacm7e6J0CPcEAHzHikwrplmCmg834U8xPvmalM/copy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2935e3cee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2935e3c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Jamboard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d191e056b_0_6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ad191e056b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jamboard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https://www.youtube.com/playlist?list=PLbE85KlaADWnbTMYlCBj12Hju4758r4FZ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c0db798d9e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c0db798d9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https://www.youtube.com/playlist?list=PLbE85KlaADWnbTMYlCBj12Hju4758r4FZ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2b70cce02_0_1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2b70cce0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http://monurl.ca/block24112020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Jamboard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a79381532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a7938153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a2935e3ce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a2935e3c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http://www.blockscad3d.com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monurl.ca/bloc08032021" TargetMode="External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j_qTxOiVrX63wyNFhw3Y5FVQ1m0dAHgckfbkUhI9Emc/edit?usp=sharing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document/d/1I012YUwUcX0iiB6fth2cT0OzJ9vSXQKxaxwqrNRh9pk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-E7sBOhBXOn_QyiOBozOz1IIL0dIbevl/view?usp=sharing" TargetMode="External"/><Relationship Id="rId4" Type="http://schemas.openxmlformats.org/officeDocument/2006/relationships/hyperlink" Target="https://recitmst.qc.ca/Projet-Pieces-d-echecs-et-maths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lockscad3d.com/community/projects/829232" TargetMode="External"/><Relationship Id="rId4" Type="http://schemas.openxmlformats.org/officeDocument/2006/relationships/hyperlink" Target="https://youtu.be/v158Tlys35A" TargetMode="External"/><Relationship Id="rId5" Type="http://schemas.openxmlformats.org/officeDocument/2006/relationships/hyperlink" Target="https://youtu.be/5m1flM3ahxY" TargetMode="External"/><Relationship Id="rId6" Type="http://schemas.openxmlformats.org/officeDocument/2006/relationships/hyperlink" Target="https://youtu.be/F0xo5s6axyY" TargetMode="External"/><Relationship Id="rId7" Type="http://schemas.openxmlformats.org/officeDocument/2006/relationships/hyperlink" Target="https://youtu.be/UpX_98XlYJE" TargetMode="External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hyperlink" Target="https://docs.google.com/presentation/d/1h0dxwacm7e6J0CPcEAHzHikwrplmCmg834U8xPvmalM/cop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hyperlink" Target="https://jamboard.google.com/d/16YNgkrLhkyYONarjsgmoWcYPo5vsxc7WxoAoMCuCbkg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math%c3%a9matique-science-et-technologie/blockscad101" TargetMode="External"/><Relationship Id="rId4" Type="http://schemas.openxmlformats.org/officeDocument/2006/relationships/hyperlink" Target="https://www.youtube.com/playlist?list=PLbE85KlaADWnbTMYlCBj12Hju4758r4FZ" TargetMode="External"/><Relationship Id="rId5" Type="http://schemas.openxmlformats.org/officeDocument/2006/relationships/hyperlink" Target="https://se.csbe.qc.ca/kreolab/files/2019/01/blockscadsolides.pdf" TargetMode="External"/><Relationship Id="rId6" Type="http://schemas.openxmlformats.org/officeDocument/2006/relationships/hyperlink" Target="https://drive.google.com/file/d/1YXbMK5KneL1jRXdjXkX7-s76a_T9znTc/view?usp=sharing" TargetMode="External"/><Relationship Id="rId7" Type="http://schemas.openxmlformats.org/officeDocument/2006/relationships/hyperlink" Target="https://docs.google.com/document/d/1DU1O_EImmHYAKPWYEh6lY4imMm177F7bl8zwQtlgouk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mod/assign/view.php?id=9032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campus.recit.qc.ca/login/index.php" TargetMode="External"/><Relationship Id="rId6" Type="http://schemas.openxmlformats.org/officeDocument/2006/relationships/hyperlink" Target="https://campus.recit.qc.ca/enrol/index.php?id=284" TargetMode="External"/><Relationship Id="rId7" Type="http://schemas.openxmlformats.org/officeDocument/2006/relationships/hyperlink" Target="https://campus.recit.qc.ca/mod/assign/view.php?id=9032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hyperlink" Target="http://monurl.ca/bloc08032021" TargetMode="External"/><Relationship Id="rId6" Type="http://schemas.openxmlformats.org/officeDocument/2006/relationships/hyperlink" Target="https://recitmst.qc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aboratoirecreatif.recit.org/approche-matis/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5" Type="http://schemas.openxmlformats.org/officeDocument/2006/relationships/hyperlink" Target="http://www.education.gouv.qc.ca/fileadmin/site_web/documents/ministere/Cadre-reference-competence-num.pdf" TargetMode="External"/><Relationship Id="rId6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blockscad3d.com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4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Blockscad: Modélisation 3D et programmation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7" name="Google Shape;537;p14"/>
          <p:cNvSpPr txBox="1"/>
          <p:nvPr/>
        </p:nvSpPr>
        <p:spPr>
          <a:xfrm>
            <a:off x="20225" y="3626400"/>
            <a:ext cx="44799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Atelier 207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 mars 2021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- 10h45 à 12h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CSS Kamouraska-Rivière-du-Loup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b="1" lang="en" sz="18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monurl.ca/bloc08032021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9" name="Google Shape;53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3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3" name="Google Shape;603;p23"/>
          <p:cNvSpPr txBox="1"/>
          <p:nvPr/>
        </p:nvSpPr>
        <p:spPr>
          <a:xfrm>
            <a:off x="683100" y="914200"/>
            <a:ext cx="81294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Dé à 6 faces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4" name="Google Shape;6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13" y="2446301"/>
            <a:ext cx="812937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4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1" name="Google Shape;6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0" y="2407191"/>
            <a:ext cx="9144002" cy="3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4"/>
          <p:cNvSpPr txBox="1"/>
          <p:nvPr/>
        </p:nvSpPr>
        <p:spPr>
          <a:xfrm>
            <a:off x="0" y="7044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Les pyramides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Rapports de similitude, des aires et des volumes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3" name="Google Shape;613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/>
          <p:nvPr>
            <p:ph idx="4294967295" type="subTitle"/>
          </p:nvPr>
        </p:nvSpPr>
        <p:spPr>
          <a:xfrm>
            <a:off x="1589549" y="-1028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9" name="Google Shape;619;p25"/>
          <p:cNvSpPr txBox="1"/>
          <p:nvPr/>
        </p:nvSpPr>
        <p:spPr>
          <a:xfrm>
            <a:off x="0" y="628225"/>
            <a:ext cx="91440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Pièces d’un jeu d’échecs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 sur le projet</a:t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0" name="Google Shape;6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625" y="2238225"/>
            <a:ext cx="3520800" cy="26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2" name="Google Shape;62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143907"/>
            <a:ext cx="5301900" cy="280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6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8" name="Google Shape;628;p26"/>
          <p:cNvSpPr txBox="1"/>
          <p:nvPr/>
        </p:nvSpPr>
        <p:spPr>
          <a:xfrm>
            <a:off x="321475" y="1476750"/>
            <a:ext cx="2973600" cy="2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Emoji Arc-en-ciel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conception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Étape 1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Étape 2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Étape 3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Étape 4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9" name="Google Shape;629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0" name="Google Shape;63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750" y="1476740"/>
            <a:ext cx="5164101" cy="28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7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6" name="Google Shape;636;p27"/>
          <p:cNvSpPr txBox="1"/>
          <p:nvPr/>
        </p:nvSpPr>
        <p:spPr>
          <a:xfrm>
            <a:off x="382800" y="1083825"/>
            <a:ext cx="8378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Cornet de crème glacée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Généraliser le coût avec variables et opérateurs mathématiques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7" name="Google Shape;637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8" name="Google Shape;6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" y="1868625"/>
            <a:ext cx="2231125" cy="21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75" y="1791303"/>
            <a:ext cx="2362158" cy="2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294" y="1791300"/>
            <a:ext cx="2453300" cy="22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27"/>
          <p:cNvSpPr txBox="1"/>
          <p:nvPr/>
        </p:nvSpPr>
        <p:spPr>
          <a:xfrm>
            <a:off x="2591850" y="4209225"/>
            <a:ext cx="3918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tous les détails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 txBox="1"/>
          <p:nvPr>
            <p:ph idx="4294967295" type="subTitle"/>
          </p:nvPr>
        </p:nvSpPr>
        <p:spPr>
          <a:xfrm>
            <a:off x="67809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Temps de création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7" name="Google Shape;647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8" name="Google Shape;6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00" y="1083825"/>
            <a:ext cx="5197005" cy="34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8"/>
          <p:cNvSpPr txBox="1"/>
          <p:nvPr/>
        </p:nvSpPr>
        <p:spPr>
          <a:xfrm>
            <a:off x="6178450" y="1136450"/>
            <a:ext cx="27729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Partagez vos créations dans 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29"/>
          <p:cNvSpPr txBox="1"/>
          <p:nvPr/>
        </p:nvSpPr>
        <p:spPr>
          <a:xfrm>
            <a:off x="0" y="-76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6" name="Google Shape;656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9563" y="550875"/>
            <a:ext cx="4584876" cy="4296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7" name="Google Shape;657;p29"/>
          <p:cNvSpPr txBox="1"/>
          <p:nvPr/>
        </p:nvSpPr>
        <p:spPr>
          <a:xfrm>
            <a:off x="6864450" y="441050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3" name="Google Shape;663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30"/>
          <p:cNvSpPr txBox="1"/>
          <p:nvPr>
            <p:ph idx="1" type="body"/>
          </p:nvPr>
        </p:nvSpPr>
        <p:spPr>
          <a:xfrm>
            <a:off x="341550" y="1205800"/>
            <a:ext cx="77253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Autoformation Blockscad du Campus RÉCIT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du RÉCIT MST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Résumé de l’outil en 2 pages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complet et détaillé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Blocs disponibles à imprimer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1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</a:t>
            </a: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votre badge de participation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0" name="Google Shape;670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1" name="Google Shape;671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175" y="1916075"/>
            <a:ext cx="1947475" cy="19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1"/>
          <p:cNvSpPr txBox="1"/>
          <p:nvPr/>
        </p:nvSpPr>
        <p:spPr>
          <a:xfrm>
            <a:off x="3324450" y="2194300"/>
            <a:ext cx="55728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282204" rtl="0" algn="l">
              <a:spcBef>
                <a:spcPts val="600"/>
              </a:spcBef>
              <a:spcAft>
                <a:spcPts val="0"/>
              </a:spcAft>
              <a:buClr>
                <a:srgbClr val="0069BF"/>
              </a:buClr>
              <a:buSzPts val="1700"/>
              <a:buFont typeface="Ubuntu"/>
              <a:buAutoNum type="arabicPeriod"/>
            </a:pPr>
            <a:r>
              <a:rPr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Créer son compte sur le Campus RÉCIT</a:t>
            </a:r>
            <a:r>
              <a:rPr lang="en" sz="17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marR="282204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et se connecter;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marR="282204" rtl="0" algn="l">
              <a:spcBef>
                <a:spcPts val="600"/>
              </a:spcBef>
              <a:spcAft>
                <a:spcPts val="0"/>
              </a:spcAft>
              <a:buClr>
                <a:srgbClr val="0069BF"/>
              </a:buClr>
              <a:buSzPts val="1700"/>
              <a:buFont typeface="Ubuntu"/>
              <a:buAutoNum type="arabicPeriod"/>
            </a:pPr>
            <a:r>
              <a:rPr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S’inscrire à cette formation</a:t>
            </a:r>
            <a:r>
              <a:rPr lang="en" sz="17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marR="282204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700"/>
              <a:buFont typeface="Ubuntu"/>
              <a:buAutoNum type="arabicPeriod"/>
            </a:pPr>
            <a:r>
              <a:rPr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Demander votre badge ici</a:t>
            </a:r>
            <a:r>
              <a:rPr lang="en" sz="17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31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2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8" name="Google Shape;6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2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80" name="Google Shape;680;p32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1" name="Google Shape;681;p32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2" name="Google Shape;68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5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7" name="Google Shape;5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15"/>
          <p:cNvSpPr txBox="1"/>
          <p:nvPr/>
        </p:nvSpPr>
        <p:spPr>
          <a:xfrm>
            <a:off x="2194650" y="3922725"/>
            <a:ext cx="5018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monurl.ca/bloc08032021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4" name="Google Shape;554;p16"/>
          <p:cNvSpPr txBox="1"/>
          <p:nvPr>
            <p:ph idx="1" type="body"/>
          </p:nvPr>
        </p:nvSpPr>
        <p:spPr>
          <a:xfrm>
            <a:off x="747925" y="1302825"/>
            <a:ext cx="6826800" cy="33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Blockscad?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Initiation au logiciel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Quelques idées de projet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Temps de création 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5" name="Google Shape;555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Vous intervenez à quel niveau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1" name="Google Shape;561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2" name="Google Shape;562;p17"/>
          <p:cNvGraphicFramePr/>
          <p:nvPr/>
        </p:nvGraphicFramePr>
        <p:xfrm>
          <a:off x="404150" y="129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{D34BCF59-ABBD-436E-B768-2D3C2DEF4C7F}</a:tableStyleId>
              </a:tblPr>
              <a:tblGrid>
                <a:gridCol w="2456675"/>
                <a:gridCol w="4586425"/>
              </a:tblGrid>
              <a:tr h="6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3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FGA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"/>
          <p:cNvSpPr txBox="1"/>
          <p:nvPr>
            <p:ph type="title"/>
          </p:nvPr>
        </p:nvSpPr>
        <p:spPr>
          <a:xfrm>
            <a:off x="366925" y="225025"/>
            <a:ext cx="6666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la modélisation 3D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8" name="Google Shape;568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9" name="Google Shape;569;p18"/>
          <p:cNvGraphicFramePr/>
          <p:nvPr/>
        </p:nvGraphicFramePr>
        <p:xfrm>
          <a:off x="371575" y="10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{D34BCF59-ABBD-436E-B768-2D3C2DEF4C7F}</a:tableStyleId>
              </a:tblPr>
              <a:tblGrid>
                <a:gridCol w="2687700"/>
                <a:gridCol w="43554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la modélisation 3D?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connais d’autres outils comme Sketchup, Tinkercad, GeoGebra, Onshape, etc.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 modélisation 3D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"/>
          <p:cNvSpPr txBox="1"/>
          <p:nvPr>
            <p:ph type="title"/>
          </p:nvPr>
        </p:nvSpPr>
        <p:spPr>
          <a:xfrm>
            <a:off x="366925" y="225025"/>
            <a:ext cx="6666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 la programmation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5" name="Google Shape;575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6" name="Google Shape;576;p19"/>
          <p:cNvGraphicFramePr/>
          <p:nvPr/>
        </p:nvGraphicFramePr>
        <p:xfrm>
          <a:off x="371575" y="10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{D34BCF59-ABBD-436E-B768-2D3C2DEF4C7F}</a:tableStyleId>
              </a:tblPr>
              <a:tblGrid>
                <a:gridCol w="2687700"/>
                <a:gridCol w="43554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la programmation?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connais d’autres outils comme Scratch, Micro:bit, la robotique, etc.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 programmation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0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2" name="Google Shape;582;p20"/>
          <p:cNvSpPr txBox="1"/>
          <p:nvPr>
            <p:ph idx="4294967295" type="body"/>
          </p:nvPr>
        </p:nvSpPr>
        <p:spPr>
          <a:xfrm>
            <a:off x="681425" y="1136550"/>
            <a:ext cx="81867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donner du sens, faire des maths autrement, approche par projet,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MATIS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ou STEAM;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algorithmique;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document du MEQ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L'usage pédagogique  de la programmation informatique.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3" name="Google Shape;583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9" name="Google Shape;589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0" name="Google Shape;5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325" y="1115025"/>
            <a:ext cx="6427347" cy="35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2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Initiation à Blockscad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22"/>
          <p:cNvSpPr txBox="1"/>
          <p:nvPr/>
        </p:nvSpPr>
        <p:spPr>
          <a:xfrm>
            <a:off x="1362450" y="843375"/>
            <a:ext cx="64191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Allez à l’adresse: </a:t>
            </a:r>
            <a:r>
              <a:rPr lang="en" sz="25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www.blockscad3d.com</a:t>
            </a:r>
            <a:endParaRPr sz="2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Créez votre compte 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Survol de l’interface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Quelques défis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580" y="1610475"/>
            <a:ext cx="1510725" cy="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