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Sniglet"/>
      <p:regular r:id="rId27"/>
    </p:embeddedFont>
    <p:embeddedFont>
      <p:font typeface="Dosis"/>
      <p:regular r:id="rId28"/>
      <p:bold r:id="rId29"/>
    </p:embeddedFont>
    <p:embeddedFont>
      <p:font typeface="Ubuntu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Vig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Dosis-regular.fntdata"/><Relationship Id="rId27" Type="http://schemas.openxmlformats.org/officeDocument/2006/relationships/font" Target="fonts/Snigle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7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6.xml"/><Relationship Id="rId32" Type="http://schemas.openxmlformats.org/officeDocument/2006/relationships/font" Target="fonts/Ubuntu-italic.fntdata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Viga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kf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3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fileadmin/site_web/documents/ministere/continuum-cadre-reference-num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MBx0OnCAbeSQkSQsqH9fccNqoii2JJLKNiWLx_u6qDw/edit?usp=shar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en/simulations/filter?sort=alpha&amp;view=grid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kz" TargetMode="External"/><Relationship Id="rId3" Type="http://schemas.openxmlformats.org/officeDocument/2006/relationships/hyperlink" Target="https://docs.google.com/presentation/d/1f1LsPTRsglg_IvKLe5Gvtsy6GMs9pyMOvOXh7wAHZbI/edit?usp=sharing" TargetMode="External"/><Relationship Id="rId4" Type="http://schemas.openxmlformats.org/officeDocument/2006/relationships/hyperlink" Target="https://drive.google.com/file/d/1-f9_o6FzZ27BQkdVYAF5YTj-e4nWXQ4j/view?usp=sharing" TargetMode="External"/><Relationship Id="rId5" Type="http://schemas.openxmlformats.org/officeDocument/2006/relationships/hyperlink" Target="https://drive.google.com/file/d/1-eLmUwKRTip_PFUf-CWb96F36JemiivT/view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" TargetMode="External"/><Relationship Id="rId3" Type="http://schemas.openxmlformats.org/officeDocument/2006/relationships/hyperlink" Target="https://www.geogebra.org/m/nyP7kFv3" TargetMode="External"/><Relationship Id="rId4" Type="http://schemas.openxmlformats.org/officeDocument/2006/relationships/hyperlink" Target="https://www.geogebra.org/m/nyP7kFv3" TargetMode="External"/><Relationship Id="rId9" Type="http://schemas.openxmlformats.org/officeDocument/2006/relationships/hyperlink" Target="https://www.vascak.cz/physicsanimations.php?l=fr" TargetMode="External"/><Relationship Id="rId5" Type="http://schemas.openxmlformats.org/officeDocument/2006/relationships/hyperlink" Target="https://www.geogebra.org/m/vvqar68y" TargetMode="External"/><Relationship Id="rId6" Type="http://schemas.openxmlformats.org/officeDocument/2006/relationships/hyperlink" Target="https://www.geogebra.org/m/vvqar68y" TargetMode="External"/><Relationship Id="rId7" Type="http://schemas.openxmlformats.org/officeDocument/2006/relationships/hyperlink" Target="https://www.geogebra.org/m/gNUMBIXe" TargetMode="External"/><Relationship Id="rId8" Type="http://schemas.openxmlformats.org/officeDocument/2006/relationships/hyperlink" Target="https://www.geogebra.org/m/gNUMBIXe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8546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fr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c0NzBYLnOD8" TargetMode="External"/><Relationship Id="rId3" Type="http://schemas.openxmlformats.org/officeDocument/2006/relationships/hyperlink" Target="http://phymain.unisciel.fr/periode-dun-pendule-simple/" TargetMode="External"/><Relationship Id="rId4" Type="http://schemas.openxmlformats.org/officeDocument/2006/relationships/hyperlink" Target="https://youtu.be/TiCk1veJ1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la présentation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http://recit.org/ul/qkf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50aede09c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50aede09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50aede09c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50aede09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850aede09c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850aede09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50aede09c_0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50aede09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5d9f5353c_0_45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5d9f5353c_0_4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Cadre de référence de la compétence numérique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version interactive (genial.ly)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https://view.genial.ly/5d812659369a7d0fc95ca03b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/>
              <a:t>Continuum de dévelppement des la compétence numérique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http://www.education.gouv.qc.ca/fileadmin/site_web/documents/ministere/continuum-cadre-reference-num.pdf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50aede09c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50aede09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50aede09c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50aede0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des stratégies 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https://docs.google.com/document/d/1MBx0OnCAbeSQkSQsqH9fccNqoii2JJLKNiWLx_u6qDw/edit?usp=sharing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50aede09c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50aede09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https://phet.colorado.edu/en/simulations/filter?sort=alpha&amp;view=grid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c41670fb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c41670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les ressources de l’atelier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http://recit.org/ul/qkz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Présentation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Version modifiable : </a:t>
            </a:r>
            <a:r>
              <a:rPr lang="en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https://docs.google.com/presentation/d/1f1LsPTRsglg_IvKLe5Gvtsy6GMs9pyMOvOXh7wAHZbI/edit?usp=sharing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téléchargeable PDF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https://drive.google.com/file/d/1-f9_o6FzZ27BQkdVYAF5YTj-e4nWXQ4j/view?usp=sharing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PowerPoint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https://drive.google.com/file/d/1-eLmUwKRTip_PFUf-CWb96F36JemiivT/view?usp=sharing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c41670f73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c41670f73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GeoGebra :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https://www.geogebra.org/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Primaire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https://www.geogebra.org/m/nyP7kFv3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Louise Roy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https://www.geogebra.org/m/vvqar68y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Sciences physiques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https://www.geogebra.org/m/gNUMBIXe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Autre banque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https://www.vascak.cz/physicsanimations.php?l=fr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95d9f5353c_0_45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95d9f5353c_0_4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https://campus.recit.qc.ca/mod/assign/view.php?id=8546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5d9f5353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5d9f535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c41670fb9_0_15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c41670fb9_0_1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https://phet.colorado.edu/fr/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c41670fb9_0_2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c41670fb9_0_2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Écrire les hypothèses dans le bas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50aede09c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50aede09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850aede09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850aede0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530ce0b3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530ce0b3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vidéo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https://youtu.be/c0NzBYLnOD8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référence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http://phymain.unisciel.fr/periode-dun-pendule-simple/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Vidéo Walter Lewin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https://youtu.be/TiCk1veJ1tM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5" Type="http://schemas.openxmlformats.org/officeDocument/2006/relationships/hyperlink" Target="https://view.genial.ly/5d812659369a7d0fc95ca03b" TargetMode="External"/><Relationship Id="rId6" Type="http://schemas.openxmlformats.org/officeDocument/2006/relationships/hyperlink" Target="http://www.education.gouv.qc.ca/fileadmin/site_web/documents/ministere/continuum-cadre-reference-num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MBx0OnCAbeSQkSQsqH9fccNqoii2JJLKNiWLx_u6qDw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het.colorado.edu/fr/simulation/balancing-act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het.colorado.edu/fr/teaching-resources/browse-activities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hyperlink" Target="http://recit.org/ul/qkz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eogebra.org/search/terre" TargetMode="External"/><Relationship Id="rId10" Type="http://schemas.openxmlformats.org/officeDocument/2006/relationships/hyperlink" Target="https://www.geogebra.org/search/poids" TargetMode="External"/><Relationship Id="rId13" Type="http://schemas.openxmlformats.org/officeDocument/2006/relationships/image" Target="../media/image14.png"/><Relationship Id="rId12" Type="http://schemas.openxmlformats.org/officeDocument/2006/relationships/hyperlink" Target="https://www.geogebra.org/search/lun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s://www.geogebra.org/" TargetMode="External"/><Relationship Id="rId9" Type="http://schemas.openxmlformats.org/officeDocument/2006/relationships/hyperlink" Target="https://www.geogebra.org/search/force" TargetMode="External"/><Relationship Id="rId1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hyperlink" Target="https://www.geogebra.org/" TargetMode="External"/><Relationship Id="rId7" Type="http://schemas.openxmlformats.org/officeDocument/2006/relationships/hyperlink" Target="https://www.geogebra.org/search/gears" TargetMode="External"/><Relationship Id="rId8" Type="http://schemas.openxmlformats.org/officeDocument/2006/relationships/hyperlink" Target="https://www.geogebra.org/search/atom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mod/assign/view.php?id=8546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het.colorado.edu/fr/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phet.colorado.edu/f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hyperlink" Target="https://pxhere.com/f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het.colorado.edu/sims/html/pendulum-lab/latest/pendulum-lab_fr.html" TargetMode="External"/><Relationship Id="rId4" Type="http://schemas.openxmlformats.org/officeDocument/2006/relationships/image" Target="../media/image21.jpg"/><Relationship Id="rId5" Type="http://schemas.openxmlformats.org/officeDocument/2006/relationships/hyperlink" Target="https://pixabay.com/f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c0NzBYLnOD8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youtu.be/TiCk1veJ1tM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://phymain.unisciel.fr/periode-dun-pendule-simple/" TargetMode="External"/><Relationship Id="rId8" Type="http://schemas.openxmlformats.org/officeDocument/2006/relationships/hyperlink" Target="https:/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"/>
          <p:cNvSpPr txBox="1"/>
          <p:nvPr>
            <p:ph type="ctrTitle"/>
          </p:nvPr>
        </p:nvSpPr>
        <p:spPr>
          <a:xfrm>
            <a:off x="455400" y="656250"/>
            <a:ext cx="8233200" cy="115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Viga"/>
                <a:ea typeface="Viga"/>
                <a:cs typeface="Viga"/>
                <a:sym typeface="Viga"/>
              </a:rPr>
              <a:t>Laboratoires de sciences virtuels PhET, animations et simulations</a:t>
            </a:r>
            <a:r>
              <a:rPr b="1" lang="en">
                <a:latin typeface="Viga"/>
                <a:ea typeface="Viga"/>
                <a:cs typeface="Viga"/>
                <a:sym typeface="Viga"/>
              </a:rPr>
              <a:t> 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99" y="2106862"/>
            <a:ext cx="1571724" cy="7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375" y="2181500"/>
            <a:ext cx="2093225" cy="5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8" name="Google Shape;618;p22"/>
          <p:cNvSpPr txBox="1"/>
          <p:nvPr>
            <p:ph idx="1" type="body"/>
          </p:nvPr>
        </p:nvSpPr>
        <p:spPr>
          <a:xfrm>
            <a:off x="747925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les 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hypothèses de départ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9" name="Google Shape;619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22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21" name="Google Shape;621;p22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23"/>
          <p:cNvSpPr txBox="1"/>
          <p:nvPr>
            <p:ph idx="4294967295" type="title"/>
          </p:nvPr>
        </p:nvSpPr>
        <p:spPr>
          <a:xfrm>
            <a:off x="943500" y="2143050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Viga"/>
                <a:ea typeface="Viga"/>
                <a:cs typeface="Viga"/>
                <a:sym typeface="Viga"/>
              </a:rPr>
              <a:t>Et le rôle du professeur dans  tout ça ?</a:t>
            </a:r>
            <a:endParaRPr sz="51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3" name="Google Shape;6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938" y="691909"/>
            <a:ext cx="7094124" cy="3759679"/>
          </a:xfrm>
          <a:prstGeom prst="rect">
            <a:avLst/>
          </a:prstGeom>
          <a:noFill/>
          <a:ln cap="flat" cmpd="sng" w="19050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Comparons avec une deuxième approche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9" name="Google Shape;639;p25"/>
          <p:cNvSpPr txBox="1"/>
          <p:nvPr>
            <p:ph idx="12" type="sldNum"/>
          </p:nvPr>
        </p:nvSpPr>
        <p:spPr>
          <a:xfrm>
            <a:off x="90619" y="46465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0" name="Google Shape;640;p25"/>
          <p:cNvSpPr txBox="1"/>
          <p:nvPr/>
        </p:nvSpPr>
        <p:spPr>
          <a:xfrm>
            <a:off x="747925" y="3479000"/>
            <a:ext cx="67824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feraient les élèves lors de l’activité?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Quels seraient les apprentissages faits dans l’activités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ferait l’enseignant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1" name="Google Shape;641;p25"/>
          <p:cNvSpPr txBox="1"/>
          <p:nvPr/>
        </p:nvSpPr>
        <p:spPr>
          <a:xfrm>
            <a:off x="2427625" y="1422275"/>
            <a:ext cx="3317400" cy="1831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Détermine la période d’oscillation d’un pendule d’une masse de 1,50 Kg ayant une corde de 1,00 m.  Indique la période en seconde.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25"/>
          <p:cNvSpPr/>
          <p:nvPr/>
        </p:nvSpPr>
        <p:spPr>
          <a:xfrm>
            <a:off x="5922800" y="93700"/>
            <a:ext cx="718488" cy="85741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7" name="Google Shape;647;p26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48" name="Google Shape;648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26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Utilisation possible des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Simulations</a:t>
            </a: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 PhET en classe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0" name="Google Shape;650;p26"/>
          <p:cNvSpPr txBox="1"/>
          <p:nvPr>
            <p:ph idx="4294967295" type="body"/>
          </p:nvPr>
        </p:nvSpPr>
        <p:spPr>
          <a:xfrm>
            <a:off x="840450" y="1188450"/>
            <a:ext cx="7310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Présentation et discussions en classe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Support 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visuel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, démonstration complémentaire, enseignement utilisant des démonstrations interactives et évaluation de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Laboratoire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Activité de groupe, exploration et découverte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Devoir ou travaux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Travail préalable - introduction de nouveaux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Après un cours - consolidation des apprentissages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7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Développement de compétences numériques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6" name="Google Shape;656;p27"/>
          <p:cNvSpPr txBox="1"/>
          <p:nvPr>
            <p:ph idx="12" type="sldNum"/>
          </p:nvPr>
        </p:nvSpPr>
        <p:spPr>
          <a:xfrm>
            <a:off x="4364269" y="48261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7" name="Google Shape;6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71" y="1106550"/>
            <a:ext cx="4054448" cy="38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7"/>
          <p:cNvSpPr/>
          <p:nvPr/>
        </p:nvSpPr>
        <p:spPr>
          <a:xfrm>
            <a:off x="2465274" y="117385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2500607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3574471" y="3116207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3327362" y="4046359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1315823" y="461160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206626" y="3059683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539385" y="218104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1335950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4609475" y="1140475"/>
            <a:ext cx="2286000" cy="1161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4861900" y="2449213"/>
            <a:ext cx="2286000" cy="10101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version interactive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5206550" y="3638700"/>
            <a:ext cx="2286000" cy="13725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Janvier 2020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28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74" name="Google Shape;674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28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Comment PhET peut aider 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les élèves à APPRENDRE?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6" name="Google Shape;676;p28"/>
          <p:cNvSpPr txBox="1"/>
          <p:nvPr/>
        </p:nvSpPr>
        <p:spPr>
          <a:xfrm>
            <a:off x="529800" y="1121900"/>
            <a:ext cx="808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Facile d’utilisation, l’élève se sent compétent;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visualiser des concepts difficiles à concevoir et de les contextualiser dans des situations réelles;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L’élève n’a pas peur de briser du matériel en faisant ses expériences (il est en sécurité);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reproduire des manipulations lorsque le matériel n’est pas disponible;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Rend les objectifs d'apprentissage explicites et significatifs pour les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l'enseignant d’utiliser une approche centrée sur l'élève et de donner la parole aux élèves.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l’enseignant de promouvoir l'engagement des élèves en sollicitant leurs idées, en leur demandant de les verbaliser et en leur offrant des occasions de pratiquer la conversation scientifique.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1" name="Google Shape;681;p29"/>
          <p:cNvCxnSpPr/>
          <p:nvPr/>
        </p:nvCxnSpPr>
        <p:spPr>
          <a:xfrm>
            <a:off x="1869275" y="1166825"/>
            <a:ext cx="5691300" cy="23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2" name="Google Shape;682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3" name="Google Shape;683;p29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Planification d’une activité faisant l’utilisation de PhET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4" name="Google Shape;684;p29"/>
          <p:cNvSpPr txBox="1"/>
          <p:nvPr/>
        </p:nvSpPr>
        <p:spPr>
          <a:xfrm>
            <a:off x="901950" y="1121900"/>
            <a:ext cx="764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Bien définir l’intention pédagogique;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Donner le minimum d’informations sur l’utilisation de la simulation;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Créer des liens avec les connaissances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antérieurs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et les idées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préconçues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Encourager l’élève à donner du sens à l’apprentissage et utiliser le raisonnement;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Donnez un sens aux apprentissages en créant des liens avec des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expériences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du monde réel;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Concevoir des activités collaboratives;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Aider les élèves à construire leurs connaissances.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5" name="Google Shape;685;p29"/>
          <p:cNvSpPr txBox="1"/>
          <p:nvPr/>
        </p:nvSpPr>
        <p:spPr>
          <a:xfrm>
            <a:off x="1127550" y="37120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Document très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pertinent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 à consulter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Stratégies de facilitation pour des activités en classe basées sur l'approche par problème utilisant des simulations PhET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0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1" name="Google Shape;691;p30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2" name="Google Shape;692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Classroom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3" name="Google Shape;693;p30"/>
          <p:cNvSpPr txBox="1"/>
          <p:nvPr>
            <p:ph idx="1" type="body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Partage facile et rapide d’une simulation HTML5 ou Flash avec vos élèves via Google Classroom.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4" name="Google Shape;694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5" name="Google Shape;695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625" y="1073650"/>
            <a:ext cx="3614000" cy="281315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6" name="Google Shape;696;p30"/>
          <p:cNvSpPr/>
          <p:nvPr/>
        </p:nvSpPr>
        <p:spPr>
          <a:xfrm>
            <a:off x="7227075" y="1214450"/>
            <a:ext cx="365700" cy="365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7" name="Google Shape;6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110161">
            <a:off x="6033598" y="314511"/>
            <a:ext cx="1207879" cy="12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1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3" name="Google Shape;703;p31"/>
          <p:cNvSpPr txBox="1"/>
          <p:nvPr>
            <p:ph type="title"/>
          </p:nvPr>
        </p:nvSpPr>
        <p:spPr>
          <a:xfrm>
            <a:off x="747925" y="726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Outils de recherche d’activités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4" name="Google Shape;704;p31"/>
          <p:cNvSpPr txBox="1"/>
          <p:nvPr>
            <p:ph idx="1" type="body"/>
          </p:nvPr>
        </p:nvSpPr>
        <p:spPr>
          <a:xfrm>
            <a:off x="486925" y="1189900"/>
            <a:ext cx="32556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Permet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les recherches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par: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Simulations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Types d’activcités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Sujets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Niveaux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Langues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5" name="Google Shape;705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31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07" name="Google Shape;7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050" y="1189900"/>
            <a:ext cx="4289775" cy="211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14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14"/>
          <p:cNvSpPr txBox="1"/>
          <p:nvPr>
            <p:ph idx="12" type="sldNum"/>
          </p:nvPr>
        </p:nvSpPr>
        <p:spPr>
          <a:xfrm>
            <a:off x="0" y="47428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9" name="Google Shape;5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4"/>
          <p:cNvSpPr txBox="1"/>
          <p:nvPr/>
        </p:nvSpPr>
        <p:spPr>
          <a:xfrm>
            <a:off x="1258200" y="392271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http://recit.org/ul/qkz</a:t>
            </a: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1" name="Google Shape;541;p14">
            <a:hlinkClick r:id="rId6"/>
          </p:cNvPr>
          <p:cNvSpPr txBox="1"/>
          <p:nvPr/>
        </p:nvSpPr>
        <p:spPr>
          <a:xfrm>
            <a:off x="2501850" y="4539375"/>
            <a:ext cx="6525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2" name="Google Shape;54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>
            <a:hlinkClick r:id="rId3"/>
          </p:cNvPr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3" name="Google Shape;713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7000" y="1058125"/>
            <a:ext cx="4452001" cy="20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2"/>
          <p:cNvSpPr txBox="1"/>
          <p:nvPr>
            <p:ph idx="1" type="body"/>
          </p:nvPr>
        </p:nvSpPr>
        <p:spPr>
          <a:xfrm>
            <a:off x="478325" y="1568775"/>
            <a:ext cx="2862300" cy="33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Écrivez ce que vous cherchez dans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la barre de recherche de GeoGebra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et vous trouverez plusieurs ressources.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Ubuntu"/>
                <a:ea typeface="Ubuntu"/>
                <a:cs typeface="Ubuntu"/>
                <a:sym typeface="Ubuntu"/>
              </a:rPr>
              <a:t>Exemples en ST au secondaire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Engrenages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8"/>
              </a:rPr>
              <a:t>Atome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9"/>
              </a:rPr>
              <a:t>Force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0"/>
              </a:rPr>
              <a:t>Poids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1"/>
              </a:rPr>
              <a:t>Terre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2"/>
              </a:rPr>
              <a:t>Lune</a:t>
            </a:r>
            <a:endParaRPr sz="1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5" name="Google Shape;715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7" name="Google Shape;717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6109512">
            <a:off x="3062853" y="945326"/>
            <a:ext cx="872488" cy="87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32"/>
          <p:cNvSpPr/>
          <p:nvPr/>
        </p:nvSpPr>
        <p:spPr>
          <a:xfrm>
            <a:off x="4250775" y="996825"/>
            <a:ext cx="2198100" cy="266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9" name="Google Shape;719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200" y="311313"/>
            <a:ext cx="28575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33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6" name="Google Shape;726;p33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7" name="Google Shape;7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552" y="1465175"/>
            <a:ext cx="2267676" cy="22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4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3" name="Google Shape;7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34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735" name="Google Shape;735;p34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6" name="Google Shape;736;p34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7" name="Google Shape;73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8" name="Google Shape;548;p15"/>
          <p:cNvSpPr txBox="1"/>
          <p:nvPr>
            <p:ph idx="1" type="body"/>
          </p:nvPr>
        </p:nvSpPr>
        <p:spPr>
          <a:xfrm>
            <a:off x="747925" y="1302825"/>
            <a:ext cx="6431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  On s’inscrit...</a:t>
            </a:r>
            <a:endParaRPr sz="15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PhET, c’est quoi 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Vivons l’expérience élève …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Comment PhET peut aider les élèves à apprendre?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Planification d’une activité faisant l’utilisation de PhET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Outil de recherche PhET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Partage rapide via Classroom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Animations GeoGebra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Explorer les simulations et co-création d’activités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9" name="Google Shape;549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5" name="Google Shape;5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58" name="Google Shape;558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59" name="Google Shape;559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Présentation rapide de PhET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55869" y="47499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826" y="1216925"/>
            <a:ext cx="5358349" cy="29195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7" name="Google Shape;567;p17"/>
          <p:cNvSpPr txBox="1"/>
          <p:nvPr/>
        </p:nvSpPr>
        <p:spPr>
          <a:xfrm>
            <a:off x="2376738" y="4136450"/>
            <a:ext cx="4390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5"/>
              </a:rPr>
              <a:t>https://phet.colorado.edu/fr/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/>
          <p:nvPr>
            <p:ph type="title"/>
          </p:nvPr>
        </p:nvSpPr>
        <p:spPr>
          <a:xfrm>
            <a:off x="747925" y="-357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3" name="Google Shape;573;p18"/>
          <p:cNvSpPr txBox="1"/>
          <p:nvPr>
            <p:ph idx="1" type="body"/>
          </p:nvPr>
        </p:nvSpPr>
        <p:spPr>
          <a:xfrm>
            <a:off x="530350" y="3243150"/>
            <a:ext cx="68163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1700" lvl="0" marL="2171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Discutons un peu : 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Quels sont les différents facteurs qui auraient pu influencer le pendule? De quelle façon?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18"/>
          <p:cNvSpPr txBox="1"/>
          <p:nvPr>
            <p:ph idx="1" type="body"/>
          </p:nvPr>
        </p:nvSpPr>
        <p:spPr>
          <a:xfrm>
            <a:off x="2766075" y="982625"/>
            <a:ext cx="4772700" cy="24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Pendant votre confinement, vous avez décidé de visionner les vidéos de votre enfance. Celle qui porte sur votre activité de balançoire suscite chez vous des questionnements. Par exemple vous cherchez à comprendre comment certains facteurs auraient pu influencer le plaisir que vous aviez avant qu’une personne ne vous donne une nouvelle poussée pour repartir le mouvement de pendule.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6" name="Google Shape;5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50" y="1063125"/>
            <a:ext cx="2228024" cy="1484977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8"/>
          <p:cNvSpPr/>
          <p:nvPr/>
        </p:nvSpPr>
        <p:spPr>
          <a:xfrm>
            <a:off x="5794988" y="1899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8" name="Google Shape;578;p18"/>
          <p:cNvSpPr txBox="1"/>
          <p:nvPr/>
        </p:nvSpPr>
        <p:spPr>
          <a:xfrm>
            <a:off x="1172700" y="25126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https://pxhere.com/fr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4" name="Google Shape;584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5" name="Google Shape;585;p19"/>
          <p:cNvSpPr/>
          <p:nvPr/>
        </p:nvSpPr>
        <p:spPr>
          <a:xfrm>
            <a:off x="5794988" y="4185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86" name="Google Shape;586;p19"/>
          <p:cNvSpPr txBox="1"/>
          <p:nvPr>
            <p:ph idx="1" type="body"/>
          </p:nvPr>
        </p:nvSpPr>
        <p:spPr>
          <a:xfrm>
            <a:off x="205450" y="3747475"/>
            <a:ext cx="72747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En utilisant, la simulation PhET “</a:t>
            </a: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Laboratoire pendulaire</a:t>
            </a: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”, confrontez vos idées et changez-les si nécessaire!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7" name="Google Shape;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687" y="1179650"/>
            <a:ext cx="3556224" cy="23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9"/>
          <p:cNvSpPr txBox="1"/>
          <p:nvPr/>
        </p:nvSpPr>
        <p:spPr>
          <a:xfrm>
            <a:off x="4177775" y="35051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https://pixabay.com/fr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20"/>
          <p:cNvSpPr txBox="1"/>
          <p:nvPr>
            <p:ph idx="1" type="body"/>
          </p:nvPr>
        </p:nvSpPr>
        <p:spPr>
          <a:xfrm>
            <a:off x="639325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l’activité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6" name="Google Shape;596;p20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97" name="Google Shape;597;p20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21"/>
          <p:cNvSpPr txBox="1"/>
          <p:nvPr>
            <p:ph idx="4294967295" type="title"/>
          </p:nvPr>
        </p:nvSpPr>
        <p:spPr>
          <a:xfrm>
            <a:off x="1357525" y="726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4" name="Google Shape;604;p21"/>
          <p:cNvSpPr txBox="1"/>
          <p:nvPr>
            <p:ph idx="4294967295" type="body"/>
          </p:nvPr>
        </p:nvSpPr>
        <p:spPr>
          <a:xfrm>
            <a:off x="747925" y="750200"/>
            <a:ext cx="2592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Comparons avec la théorie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06" name="Google Shape;606;p21"/>
          <p:cNvSpPr/>
          <p:nvPr/>
        </p:nvSpPr>
        <p:spPr>
          <a:xfrm>
            <a:off x="6288925" y="1563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pic>
        <p:nvPicPr>
          <p:cNvPr descr="Cette expérience montre que la période d'oscillation d'un pendule simple ne dépend pas de la masse accrochée au fil, mais varie comme la racine carrée de sa longueur." id="607" name="Google Shape;607;p21" title="Période d'un pendule simp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50" y="1208300"/>
            <a:ext cx="3728924" cy="2796673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1"/>
          <p:cNvSpPr txBox="1"/>
          <p:nvPr/>
        </p:nvSpPr>
        <p:spPr>
          <a:xfrm>
            <a:off x="4559900" y="1208288"/>
            <a:ext cx="4078800" cy="27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d’oscillation d’un pendule simple est donnée par la formule suivante: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 : longueur du fil (m)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 : accélération gravitationnelle (m/s</a:t>
            </a:r>
            <a:r>
              <a:rPr baseline="30000" lang="en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ne dépend donc pas de la masse accrochée mais seulement de la longueur du fil.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9" name="Google Shape;609;p21"/>
          <p:cNvSpPr txBox="1"/>
          <p:nvPr/>
        </p:nvSpPr>
        <p:spPr>
          <a:xfrm>
            <a:off x="1096263" y="4203225"/>
            <a:ext cx="33372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Autre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vidéo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fort intéressante de Walter Lewin faisant une démonstration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0" name="Google Shape;61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6118" y="1797575"/>
            <a:ext cx="1446350" cy="10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1"/>
          <p:cNvSpPr txBox="1"/>
          <p:nvPr/>
        </p:nvSpPr>
        <p:spPr>
          <a:xfrm>
            <a:off x="4559900" y="4156750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osis"/>
                <a:ea typeface="Dosis"/>
                <a:cs typeface="Dosis"/>
                <a:sym typeface="Dosis"/>
              </a:rPr>
              <a:t>Référence : </a:t>
            </a:r>
            <a:r>
              <a:rPr lang="en" sz="800" u="sng">
                <a:solidFill>
                  <a:schemeClr val="hlink"/>
                </a:solidFill>
                <a:hlinkClick r:id="rId7"/>
              </a:rPr>
              <a:t>http://phymain.unisciel.fr/periode-dun-pendule-simple/</a:t>
            </a:r>
            <a:endParaRPr sz="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1"/>
          <p:cNvSpPr txBox="1"/>
          <p:nvPr/>
        </p:nvSpPr>
        <p:spPr>
          <a:xfrm>
            <a:off x="2746550" y="39287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Vidéo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: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https://www.youtube.com/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