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5143500" type="screen16x9"/>
  <p:notesSz cx="6858000" cy="9144000"/>
  <p:embeddedFontLst>
    <p:embeddedFont>
      <p:font typeface="Dosis" panose="020B0604020202020204" charset="0"/>
      <p:regular r:id="rId31"/>
      <p:bold r:id="rId32"/>
    </p:embeddedFont>
    <p:embeddedFont>
      <p:font typeface="Nixie One" panose="020B0604020202020204" charset="0"/>
      <p:regular r:id="rId33"/>
    </p:embeddedFont>
    <p:embeddedFont>
      <p:font typeface="Roboto" panose="020B0604020202020204" charset="0"/>
      <p:regular r:id="rId34"/>
      <p:bold r:id="rId35"/>
      <p:italic r:id="rId36"/>
      <p:boldItalic r:id="rId37"/>
    </p:embeddedFont>
    <p:embeddedFont>
      <p:font typeface="Sniglet" panose="020B0604020202020204" charset="0"/>
      <p:regular r:id="rId38"/>
    </p:embeddedFont>
    <p:embeddedFont>
      <p:font typeface="Ubuntu" panose="020B0604020202020204" charset="0"/>
      <p:regular r:id="rId39"/>
      <p:bold r:id="rId40"/>
      <p:italic r:id="rId41"/>
      <p:boldItalic r:id="rId42"/>
    </p:embeddedFont>
    <p:embeddedFont>
      <p:font typeface="Viga" panose="020B0604020202020204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16911B-1D81-45BB-92A4-06CDB8F122C1}">
  <a:tblStyle styleId="{2816911B-1D81-45BB-92A4-06CDB8F12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mst29janvier21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mod/feedback/view.php?id=7952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j/93849137106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educ.csdecou.qc.ca/recit-tablette/tutoriels-dapplications-ipad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drive.google.com/open?id=1V0_-bgfiXeKlYjnOhOxAX3pCcVSn9piH" TargetMode="External"/><Relationship Id="rId4" Type="http://schemas.openxmlformats.org/officeDocument/2006/relationships/hyperlink" Target="https://docs.google.com/document/d/1XNhPO5KnZ6A2xvFGEPn6PxCTzqLLrjJSF8GBgVxXBF0/edit#heading=h.lbpcdwpp4vgp" TargetMode="Externa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view.genial.ly/5d812659369a7d0fc95ca03b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mathlearningcenter.org/number-frame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mathlearningcenter.org/number-frames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96f9bc14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96f9bc14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Enregistrement à partir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PDF à insérer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Mettre conanimateur en animateur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Activer micro, crayon, et son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Prendre les présences avec capteur d’écran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4240b9e13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4240b9e13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4257ff609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4257ff609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4240b9e13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4240b9e13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4240b9e13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4240b9e13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775d609ed4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775d609ed4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4257ff609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4257ff609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4240b9e13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4240b9e13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9c801f76e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9c801f76e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4240b9e13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4240b9e13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846e03f4a6_0_8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846e03f4a6_0_8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803f10418a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803f10418a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de la présentation : </a:t>
            </a:r>
            <a:r>
              <a:rPr lang="en" b="1" u="sng">
                <a:solidFill>
                  <a:schemeClr val="hlink"/>
                </a:solidFill>
                <a:hlinkClick r:id="rId3"/>
              </a:rPr>
              <a:t>http://bit.ly/mst29janvier21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5391277057_3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5391277057_3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Number Frames 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29Y2-BT3G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Number Line 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4CRA-YK7H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Number Pieces 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2T7U-HMZM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5391277057_30_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5391277057_30_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Geoboard 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Q656-HCRX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Math Clock 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2EVB-EGKB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Whiteboard 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44T8-QH64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78090e5d1b_0_1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78090e5d1b_0_1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99273fd334_0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99273fd334_0_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Lien du formulaire de rétroaction : </a:t>
            </a:r>
            <a:r>
              <a:rPr lang="en" sz="1050">
                <a:solidFill>
                  <a:srgbClr val="1A73E8"/>
                </a:solidFill>
                <a:highlight>
                  <a:schemeClr val="lt1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https://campus.recit.qc.ca/mod/feedback/view.php?id=7952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ae4264c0e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ae4264c0e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Salle de vidéoconférence : </a:t>
            </a:r>
            <a:r>
              <a:rPr lang="en" sz="1050" u="sng">
                <a:solidFill>
                  <a:srgbClr val="1A73E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https://zoom.us/j/93849137106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641dd11c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641dd11c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03f10418a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03f10418a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Tutoriels d’applications iPad</a:t>
            </a:r>
            <a:r>
              <a:rPr lang="en">
                <a:solidFill>
                  <a:schemeClr val="dk1"/>
                </a:solidFill>
              </a:rPr>
              <a:t>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http://seduc.csdecou.qc.ca/recit-tablette/tutoriels-dapplications-ipad/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Applications et PDA math</a:t>
            </a:r>
            <a:r>
              <a:rPr lang="en">
                <a:solidFill>
                  <a:srgbClr val="617A86"/>
                </a:solidFill>
              </a:rPr>
              <a:t> 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https://docs.google.com/document/d/1XNhPO5KnZ6A2xvFGEPn6PxCTzqLLrjJSF8GBgVxXBF0/edit#heading=h.lbpcdwpp4vgp</a:t>
            </a:r>
            <a:endParaRPr>
              <a:solidFill>
                <a:srgbClr val="617A86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23 recommandations d’usage des technologies en math</a:t>
            </a:r>
            <a:r>
              <a:rPr lang="en"/>
              <a:t> 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https://drive.google.com/open?id=1V0_-bgfiXeKlYjnOhOxAX3pCcVSn9piH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803f10418a_0_1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803f10418a_0_1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25420b375d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25420b375d_0_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803f10418a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803f10418a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846e03f4a6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846e03f4a6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Cadre de référence de la compétence numérique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http://www.education.gouv.qc.ca/references/tx-solrtyperecherchepublicationtx-solrpublicationnouveaute/resultats-de-la-recherche/detail/article/cadre-de-reference-de-la-competence-numerique/?fbclid=IwAR02kujgADiHkBgtfqqTZLNz-eIPcYYDK7AN8Z1ZgOgdQuEJwUCmiDkqapg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Version interactive 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https://view.genial.ly/5d812659369a7d0fc95ca03b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846e03f4a6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846e03f4a6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sonya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4257ff609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4257ff609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réinitialiser, couleur, outils d’opérations, outils texte, outils crayon, dupliquer, poubelle, partager et informations)</a:t>
            </a:r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9c901086d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9c901086d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en ligne Number Frames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https://apps.mathlearningcenter.org/number-frames/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9c901086d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9c901086d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en ligne Number Frames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https://apps.mathlearningcenter.org/number-frames/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3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1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0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TITLE_AND_BODY_1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12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24" name="Google Shape;524;p12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2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2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2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2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2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2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2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12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35" name="Google Shape;53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6" name="Google Shape;53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 1">
  <p:cSld name="BLANK_1_1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4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4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14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47" name="Google Shape;547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8" name="Google Shape;54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51" name="Google Shape;55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5" name="Google Shape;55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59" name="Google Shape;559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60" name="Google Shape;56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6" name="Google Shape;566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67" name="Google Shape;56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>
            <a:spLocks noGrp="1"/>
          </p:cNvSpPr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9pPr>
          </a:lstStyle>
          <a:p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70" name="Google Shape;57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74" name="Google Shape;574;p2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75" name="Google Shape;575;p2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6" name="Google Shape;57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79" name="Google Shape;57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2" name="Google Shape;582;p2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3" name="Google Shape;58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735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sz="25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24" name="Google Shape;324;p5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6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28" name="Google Shape;328;p6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Google Shape;360;p6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7"/>
          <p:cNvSpPr txBox="1">
            <a:spLocks noGrp="1"/>
          </p:cNvSpPr>
          <p:nvPr>
            <p:ph type="body" idx="1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4" name="Google Shape;364;p7"/>
          <p:cNvSpPr txBox="1">
            <a:spLocks noGrp="1"/>
          </p:cNvSpPr>
          <p:nvPr>
            <p:ph type="body" idx="2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5" name="Google Shape;365;p7"/>
          <p:cNvSpPr txBox="1">
            <a:spLocks noGrp="1"/>
          </p:cNvSpPr>
          <p:nvPr>
            <p:ph type="body" idx="3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97" name="Google Shape;397;p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31" name="Google Shape;431;p8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Google Shape;159;p1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160" name="Google Shape;160;p1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iga"/>
              <a:buNone/>
              <a:defRPr sz="28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3" name="Google Shape;54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●"/>
              <a:defRPr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544" name="Google Shape;54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hyperlink" Target="https://campus.recit.qc.ca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3J9fM3UTKuwjLjd8z-5Qy6ZvYHWyQBLs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hyperlink" Target="https://apps.mathlearningcenter.org/number-pieces/" TargetMode="External"/><Relationship Id="rId4" Type="http://schemas.openxmlformats.org/officeDocument/2006/relationships/hyperlink" Target="https://drive.google.com/open?id=0BzKWHW0P9kRESmMzSHlUdXFPdUE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drive.google.com/open?id=1-lWPkiDiSr7YH5JMsiZrynS4zGY-OYb1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apps.mathlearningcenter.org/number-rack/" TargetMode="External"/><Relationship Id="rId5" Type="http://schemas.openxmlformats.org/officeDocument/2006/relationships/hyperlink" Target="https://drive.google.com/open?id=0BzKWHW0P9kRENVFDQzdEeU9pUG8" TargetMode="External"/><Relationship Id="rId4" Type="http://schemas.openxmlformats.org/officeDocument/2006/relationships/hyperlink" Target="https://www.youtube.com/watch?v=gydfh2Zqbz8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drive.google.com/file/d/1V5hVqukBANfG43CBPs_HBIqHZxJspsI7/view?usp=sharing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apps.mathlearningcenter.org/number-line/" TargetMode="External"/><Relationship Id="rId5" Type="http://schemas.openxmlformats.org/officeDocument/2006/relationships/hyperlink" Target="https://drive.google.com/open?id=0BzKWHW0P9kREWGR4Wk9tdDEwOVE" TargetMode="External"/><Relationship Id="rId4" Type="http://schemas.openxmlformats.org/officeDocument/2006/relationships/hyperlink" Target="https://www.youtube.com/watch?v=kr56SB77qT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dgK97qg_vQ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hyperlink" Target="https://apps.mathlearningcenter.org/number-frames/" TargetMode="External"/><Relationship Id="rId4" Type="http://schemas.openxmlformats.org/officeDocument/2006/relationships/hyperlink" Target="https://drive.google.com/file/d/0BzKWHW0P9kRES2M3VFctTjlfenM/view?usp=shari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dgK97qg_vQ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hyperlink" Target="https://apps.mathlearningcenter.org/math-clock/" TargetMode="External"/><Relationship Id="rId4" Type="http://schemas.openxmlformats.org/officeDocument/2006/relationships/hyperlink" Target="https://chrome.google.com/webstore/detail/math-clock-by-the-math-le/dmiciodncblfmmchmkihafeiimihaagn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drive.google.com/file/d/1GFXzESuGaYGpTtJ-6R7uY8EmvueOjVkD/view?usp=sharing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apps.mathlearningcenter.org/geoboard/" TargetMode="External"/><Relationship Id="rId5" Type="http://schemas.openxmlformats.org/officeDocument/2006/relationships/hyperlink" Target="https://drive.google.com/file/d/0BzKWHW0P9kRER0d1T2Rpb1c0QWs/view?usp=sharing" TargetMode="External"/><Relationship Id="rId4" Type="http://schemas.openxmlformats.org/officeDocument/2006/relationships/hyperlink" Target="https://www.youtube.com/watch?v=tTrraibD5Sk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drive.google.com/open?id=1CUcxji8V9ewe9U6Ecr-TwYqD0W0kEONVmVLGG-EBbqI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apps.mathlearningcenter.org/pattern-shapes/" TargetMode="External"/><Relationship Id="rId5" Type="http://schemas.openxmlformats.org/officeDocument/2006/relationships/hyperlink" Target="https://drive.google.com/open?id=0BzKWHW0P9kREZVRrWmRnMnV6eFk" TargetMode="External"/><Relationship Id="rId4" Type="http://schemas.openxmlformats.org/officeDocument/2006/relationships/hyperlink" Target="https://www.youtube.com/watch?v=_gsXx27GsD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mathlearningcenter.org/math-vocabulary-card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hyperlink" Target="https://apps.mathlearningcenter.org/geoboard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yL3kgHqmFLdgI3PgrUfyOqoIZgOQYPB6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hyperlink" Target="https://apps.mathlearningcenter.org/fractions/" TargetMode="External"/><Relationship Id="rId4" Type="http://schemas.openxmlformats.org/officeDocument/2006/relationships/hyperlink" Target="https://www.youtube.com/watch?v=ynPNr7tZlxc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sa/4.0/" TargetMode="External"/><Relationship Id="rId3" Type="http://schemas.openxmlformats.org/officeDocument/2006/relationships/hyperlink" Target="http://bit.ly/mst29janvier21" TargetMode="External"/><Relationship Id="rId7" Type="http://schemas.openxmlformats.org/officeDocument/2006/relationships/hyperlink" Target="https://recitmst.qc.c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creativecommons.org/licenses/by-nc-sa/4.0/" TargetMode="Externa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hyperlink" Target="https://campus.recit.qc.ca/enrol/index.php?id=28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png"/><Relationship Id="rId4" Type="http://schemas.openxmlformats.org/officeDocument/2006/relationships/hyperlink" Target="https://zoom.us/j/93849137106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itunes.apple.com/ca/app/number-line-by-the-math-learning-center/id751816884?l=fr&amp;mt=8" TargetMode="External"/><Relationship Id="rId3" Type="http://schemas.openxmlformats.org/officeDocument/2006/relationships/hyperlink" Target="https://www.mathlearningcenter.org/apps/geoboard" TargetMode="External"/><Relationship Id="rId7" Type="http://schemas.openxmlformats.org/officeDocument/2006/relationships/hyperlink" Target="https://itunes.apple.com/ca/app/fractions-by-the-math-learning-center/id1114674604?l=fr&amp;mt=8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itunes.apple.com/ca/app/pattern-shapes-by-the-math-learning-center/id908511013?l=fr&amp;mt=8" TargetMode="External"/><Relationship Id="rId11" Type="http://schemas.openxmlformats.org/officeDocument/2006/relationships/hyperlink" Target="https://www.mathlearningcenter.org/apps/whiteboard-app" TargetMode="External"/><Relationship Id="rId5" Type="http://schemas.openxmlformats.org/officeDocument/2006/relationships/hyperlink" Target="https://www.mathlearningcenter.org/apps/number-pieces" TargetMode="External"/><Relationship Id="rId10" Type="http://schemas.openxmlformats.org/officeDocument/2006/relationships/hyperlink" Target="https://itunes.apple.com/us/app/math-clock-by-mlc/id1444666967?ls=1&amp;mt=8" TargetMode="External"/><Relationship Id="rId4" Type="http://schemas.openxmlformats.org/officeDocument/2006/relationships/hyperlink" Target="https://www.mathlearningcenter.org/apps/number-rack" TargetMode="External"/><Relationship Id="rId9" Type="http://schemas.openxmlformats.org/officeDocument/2006/relationships/hyperlink" Target="https://itunes.apple.com/us/app/number-frames-by-the-math-learning-center/id873198123?mt=8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educ.csdecou.qc.ca/recit-tablette/tutoriels-dapplications-ipad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hyperlink" Target="https://drive.google.com/open?id=1V0_-bgfiXeKlYjnOhOxAX3pCcVSn9piH" TargetMode="External"/><Relationship Id="rId4" Type="http://schemas.openxmlformats.org/officeDocument/2006/relationships/hyperlink" Target="https://docs.google.com/document/d/1XNhPO5KnZ6A2xvFGEPn6PxCTzqLLrjJSF8GBgVxXBF0/edit#heading=h.lbpcdwpp4vgp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7IcadI_rZFwso9N81PYqFg" TargetMode="External"/><Relationship Id="rId3" Type="http://schemas.openxmlformats.org/officeDocument/2006/relationships/image" Target="../media/image33.png"/><Relationship Id="rId7" Type="http://schemas.openxmlformats.org/officeDocument/2006/relationships/hyperlink" Target="https://twitter.com/recitmst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facebook.com/RECITMST2020/" TargetMode="External"/><Relationship Id="rId5" Type="http://schemas.openxmlformats.org/officeDocument/2006/relationships/hyperlink" Target="mailto:equipe@recitmst.qc.ca" TargetMode="External"/><Relationship Id="rId10" Type="http://schemas.openxmlformats.org/officeDocument/2006/relationships/image" Target="../media/image5.png"/><Relationship Id="rId4" Type="http://schemas.openxmlformats.org/officeDocument/2006/relationships/hyperlink" Target="mailto:Sonya.fiset@recitmst.qc.ca" TargetMode="External"/><Relationship Id="rId9" Type="http://schemas.openxmlformats.org/officeDocument/2006/relationships/hyperlink" Target="http://creativecommons.org/licenses/by-nc-sa/4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ew.genial.ly/5d812659369a7d0fc95ca03b" TargetMode="External"/><Relationship Id="rId4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mathlearningcenter.org/number-frame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hyperlink" Target="https://apps.mathlearningcenter.org/number-frames/?27glejqn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forms.office.com/Pages/ShareFormPage.aspx?id=EF61Z5BlXEaXCQTxot_EPGUpWRFJktxEiclxsdXYqidUMVpQVVMwVkhRMlBDR05ISjVPR1NIT1I2NC4u&amp;sharetoken=fjuLazhYoKljd0edH1U5" TargetMode="External"/><Relationship Id="rId5" Type="http://schemas.openxmlformats.org/officeDocument/2006/relationships/hyperlink" Target="https://docs.google.com/forms/d/1oGwFBloxiBqoyQfj64BqGL7gZm_m33aAJlfiDbEKu2U/copy" TargetMode="External"/><Relationship Id="rId4" Type="http://schemas.openxmlformats.org/officeDocument/2006/relationships/hyperlink" Target="https://forms.gle/3ryBR1TYCVsd5EWK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590;p27"/>
          <p:cNvPicPr preferRelativeResize="0"/>
          <p:nvPr/>
        </p:nvPicPr>
        <p:blipFill rotWithShape="1">
          <a:blip r:embed="rId3">
            <a:alphaModFix/>
          </a:blip>
          <a:srcRect t="18166"/>
          <a:stretch/>
        </p:blipFill>
        <p:spPr>
          <a:xfrm>
            <a:off x="0" y="0"/>
            <a:ext cx="8858251" cy="478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512" y="-18500"/>
            <a:ext cx="9169025" cy="5180499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27">
            <a:hlinkClick r:id="rId5"/>
          </p:cNvPr>
          <p:cNvSpPr txBox="1"/>
          <p:nvPr/>
        </p:nvSpPr>
        <p:spPr>
          <a:xfrm>
            <a:off x="4501425" y="4719300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Ubuntu"/>
                <a:ea typeface="Ubuntu"/>
                <a:cs typeface="Ubuntu"/>
                <a:sym typeface="Ubuntu"/>
              </a:rPr>
              <a:t>Pour plus de détails : campus.recit.qc.ca</a:t>
            </a:r>
            <a:endParaRPr sz="1600" b="1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3" name="Google Shape;593;p27"/>
          <p:cNvSpPr txBox="1">
            <a:spLocks noGrp="1"/>
          </p:cNvSpPr>
          <p:nvPr>
            <p:ph type="ctrTitle"/>
          </p:nvPr>
        </p:nvSpPr>
        <p:spPr>
          <a:xfrm>
            <a:off x="-12500" y="2245413"/>
            <a:ext cx="6754200" cy="1143000"/>
          </a:xfrm>
          <a:prstGeom prst="rect">
            <a:avLst/>
          </a:prstGeom>
          <a:solidFill>
            <a:srgbClr val="202D36">
              <a:alpha val="486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2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FFFFFF"/>
                </a:solidFill>
              </a:rPr>
              <a:t>Les applications de </a:t>
            </a:r>
            <a:endParaRPr sz="3400">
              <a:solidFill>
                <a:srgbClr val="FFFFFF"/>
              </a:solidFill>
            </a:endParaRPr>
          </a:p>
          <a:p>
            <a:pPr marL="72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FFFFFF"/>
                </a:solidFill>
              </a:rPr>
              <a:t>« Math Learning Center »</a:t>
            </a:r>
            <a:endParaRPr sz="3400">
              <a:solidFill>
                <a:srgbClr val="FFFFFF"/>
              </a:solidFill>
            </a:endParaRPr>
          </a:p>
        </p:txBody>
      </p:sp>
      <p:pic>
        <p:nvPicPr>
          <p:cNvPr id="594" name="Google Shape;594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0877" y="-10"/>
            <a:ext cx="1149425" cy="1855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27"/>
          <p:cNvSpPr txBox="1"/>
          <p:nvPr/>
        </p:nvSpPr>
        <p:spPr>
          <a:xfrm>
            <a:off x="0" y="3534350"/>
            <a:ext cx="3081000" cy="10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79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29 janvier 2021</a:t>
            </a:r>
            <a:endParaRPr sz="2000" b="1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107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107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107999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Sonya Fiset</a:t>
            </a:r>
            <a:r>
              <a:rPr lang="en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6" name="Google Shape;596;p27"/>
          <p:cNvSpPr txBox="1"/>
          <p:nvPr/>
        </p:nvSpPr>
        <p:spPr>
          <a:xfrm>
            <a:off x="1465750" y="485025"/>
            <a:ext cx="3081000" cy="8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Service national</a:t>
            </a:r>
            <a:endParaRPr sz="1300"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DOMAINE DE LA MATHÉMATIQUE,</a:t>
            </a:r>
            <a:endParaRPr sz="1300" b="1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DE LA SCIENCE ET TECHNOLOGIE</a:t>
            </a:r>
            <a:endParaRPr sz="13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97" name="Google Shape;597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31550" y="205475"/>
            <a:ext cx="1519650" cy="146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36"/>
          <p:cNvSpPr txBox="1">
            <a:spLocks noGrp="1"/>
          </p:cNvSpPr>
          <p:nvPr>
            <p:ph type="title" idx="4294967295"/>
          </p:nvPr>
        </p:nvSpPr>
        <p:spPr>
          <a:xfrm>
            <a:off x="3135550" y="319600"/>
            <a:ext cx="47271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latin typeface="Viga"/>
                <a:ea typeface="Viga"/>
                <a:cs typeface="Viga"/>
                <a:sym typeface="Viga"/>
              </a:rPr>
              <a:t>Number Pieces*</a:t>
            </a:r>
            <a:r>
              <a:rPr lang="en" sz="3000" b="1" u="sng"/>
              <a:t> </a:t>
            </a:r>
            <a:endParaRPr sz="3000" b="1" u="sng"/>
          </a:p>
        </p:txBody>
      </p:sp>
      <p:sp>
        <p:nvSpPr>
          <p:cNvPr id="680" name="Google Shape;680;p36"/>
          <p:cNvSpPr txBox="1">
            <a:spLocks noGrp="1"/>
          </p:cNvSpPr>
          <p:nvPr>
            <p:ph type="body" idx="4294967295"/>
          </p:nvPr>
        </p:nvSpPr>
        <p:spPr>
          <a:xfrm>
            <a:off x="5229100" y="960700"/>
            <a:ext cx="3384600" cy="4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Ubuntu"/>
                <a:ea typeface="Ubuntu"/>
                <a:cs typeface="Ubuntu"/>
                <a:sym typeface="Ubuntu"/>
              </a:rPr>
              <a:t>Tâches :</a:t>
            </a:r>
            <a:endParaRPr u="sng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1- représenter le nombre 43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2- représenter le nombre en utilisant uniquement des barres et des unités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3- représenter le nombre puis ajoute le matériel pour obtenir la somme de 97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4- à l’aide du crayon, écrire l’équation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5-prendre une 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photo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81" name="Google Shape;681;p36"/>
          <p:cNvSpPr txBox="1">
            <a:spLocks noGrp="1"/>
          </p:cNvSpPr>
          <p:nvPr>
            <p:ph type="body" idx="4294967295"/>
          </p:nvPr>
        </p:nvSpPr>
        <p:spPr>
          <a:xfrm>
            <a:off x="2717475" y="960700"/>
            <a:ext cx="2283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Ubuntu"/>
                <a:ea typeface="Ubuntu"/>
                <a:cs typeface="Ubuntu"/>
                <a:sym typeface="Ubuntu"/>
              </a:rPr>
              <a:t>Ressources :</a:t>
            </a:r>
            <a:endParaRPr u="sng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-Vidéo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Tutoriel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App en ligne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82" name="Google Shape;682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92075" y="2705825"/>
            <a:ext cx="1795525" cy="17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9549" y="3792475"/>
            <a:ext cx="1032550" cy="9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37"/>
          <p:cNvSpPr txBox="1">
            <a:spLocks noGrp="1"/>
          </p:cNvSpPr>
          <p:nvPr>
            <p:ph type="title" idx="4294967295"/>
          </p:nvPr>
        </p:nvSpPr>
        <p:spPr>
          <a:xfrm>
            <a:off x="3135550" y="319600"/>
            <a:ext cx="47271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latin typeface="Viga"/>
                <a:ea typeface="Viga"/>
                <a:cs typeface="Viga"/>
                <a:sym typeface="Viga"/>
              </a:rPr>
              <a:t>Number Rack*</a:t>
            </a:r>
            <a:r>
              <a:rPr lang="en" sz="3000" b="1" u="sng"/>
              <a:t> </a:t>
            </a:r>
            <a:endParaRPr sz="3000" b="1" u="sng"/>
          </a:p>
        </p:txBody>
      </p:sp>
      <p:sp>
        <p:nvSpPr>
          <p:cNvPr id="689" name="Google Shape;689;p37"/>
          <p:cNvSpPr txBox="1">
            <a:spLocks noGrp="1"/>
          </p:cNvSpPr>
          <p:nvPr>
            <p:ph type="body" idx="4294967295"/>
          </p:nvPr>
        </p:nvSpPr>
        <p:spPr>
          <a:xfrm>
            <a:off x="5229100" y="960700"/>
            <a:ext cx="3384600" cy="4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Ubuntu"/>
                <a:ea typeface="Ubuntu"/>
                <a:cs typeface="Ubuntu"/>
                <a:sym typeface="Ubuntu"/>
              </a:rPr>
              <a:t>Tâches :</a:t>
            </a:r>
            <a:endParaRPr u="sng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1- ajouter le nombre de lignes que vous désirez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2- représenter le nombre 12 avec 2 tiges en haut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3- représenter le nombre 17 avec 2 autres tiges en bas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4- en utilisant le crayon, écrire l’équation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5- écrire la somme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6- prendre une 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photo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90" name="Google Shape;690;p37"/>
          <p:cNvSpPr txBox="1">
            <a:spLocks noGrp="1"/>
          </p:cNvSpPr>
          <p:nvPr>
            <p:ph type="body" idx="4294967295"/>
          </p:nvPr>
        </p:nvSpPr>
        <p:spPr>
          <a:xfrm>
            <a:off x="2717475" y="960700"/>
            <a:ext cx="2283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Ubuntu"/>
                <a:ea typeface="Ubuntu"/>
                <a:cs typeface="Ubuntu"/>
                <a:sym typeface="Ubuntu"/>
              </a:rPr>
              <a:t>Ressources :</a:t>
            </a:r>
            <a:endParaRPr u="sng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Vidéo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Tutoriel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App en ligne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91" name="Google Shape;691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17475" y="2699450"/>
            <a:ext cx="1955000" cy="195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9549" y="3792475"/>
            <a:ext cx="1032550" cy="9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38"/>
          <p:cNvSpPr txBox="1">
            <a:spLocks noGrp="1"/>
          </p:cNvSpPr>
          <p:nvPr>
            <p:ph type="title" idx="4294967295"/>
          </p:nvPr>
        </p:nvSpPr>
        <p:spPr>
          <a:xfrm>
            <a:off x="3135550" y="319600"/>
            <a:ext cx="47271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latin typeface="Viga"/>
                <a:ea typeface="Viga"/>
                <a:cs typeface="Viga"/>
                <a:sym typeface="Viga"/>
              </a:rPr>
              <a:t>Number Lines*</a:t>
            </a:r>
            <a:r>
              <a:rPr lang="en" sz="3000" b="1" u="sng"/>
              <a:t> </a:t>
            </a:r>
            <a:endParaRPr sz="3000" b="1" u="sng"/>
          </a:p>
        </p:txBody>
      </p:sp>
      <p:sp>
        <p:nvSpPr>
          <p:cNvPr id="698" name="Google Shape;698;p38"/>
          <p:cNvSpPr txBox="1">
            <a:spLocks noGrp="1"/>
          </p:cNvSpPr>
          <p:nvPr>
            <p:ph type="body" idx="4294967295"/>
          </p:nvPr>
        </p:nvSpPr>
        <p:spPr>
          <a:xfrm>
            <a:off x="5229100" y="960700"/>
            <a:ext cx="3384600" cy="4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Ubuntu"/>
                <a:ea typeface="Ubuntu"/>
                <a:cs typeface="Ubuntu"/>
                <a:sym typeface="Ubuntu"/>
              </a:rPr>
              <a:t>Tâches :</a:t>
            </a:r>
            <a:endParaRPr u="sng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1- Sélectionner la droite numérique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2- Sélectionner la largeur des bonds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3- Ajouter un bond de 2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4- Ajouter un bond de 5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5-Ajouter la somme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5- À l’aide du crayon, écrire l’équation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6-Prendre une 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photo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99" name="Google Shape;699;p38"/>
          <p:cNvSpPr txBox="1">
            <a:spLocks noGrp="1"/>
          </p:cNvSpPr>
          <p:nvPr>
            <p:ph type="body" idx="4294967295"/>
          </p:nvPr>
        </p:nvSpPr>
        <p:spPr>
          <a:xfrm>
            <a:off x="2717475" y="960700"/>
            <a:ext cx="2283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Ubuntu"/>
                <a:ea typeface="Ubuntu"/>
                <a:cs typeface="Ubuntu"/>
                <a:sym typeface="Ubuntu"/>
              </a:rPr>
              <a:t>Ressources :</a:t>
            </a:r>
            <a:endParaRPr u="sng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Vidéo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Tutoriel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App en ligne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00" name="Google Shape;700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61775" y="2733850"/>
            <a:ext cx="1868975" cy="186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9549" y="3792475"/>
            <a:ext cx="1032550" cy="9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9"/>
          <p:cNvSpPr txBox="1">
            <a:spLocks noGrp="1"/>
          </p:cNvSpPr>
          <p:nvPr>
            <p:ph type="title" idx="4294967295"/>
          </p:nvPr>
        </p:nvSpPr>
        <p:spPr>
          <a:xfrm>
            <a:off x="3135550" y="319600"/>
            <a:ext cx="47271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latin typeface="Viga"/>
                <a:ea typeface="Viga"/>
                <a:cs typeface="Viga"/>
                <a:sym typeface="Viga"/>
              </a:rPr>
              <a:t>Number Frames* </a:t>
            </a:r>
            <a:endParaRPr sz="3000" b="1" u="sng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07" name="Google Shape;707;p39"/>
          <p:cNvSpPr txBox="1">
            <a:spLocks noGrp="1"/>
          </p:cNvSpPr>
          <p:nvPr>
            <p:ph type="body" idx="4294967295"/>
          </p:nvPr>
        </p:nvSpPr>
        <p:spPr>
          <a:xfrm>
            <a:off x="5229100" y="960700"/>
            <a:ext cx="3384600" cy="4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Ubuntu"/>
                <a:ea typeface="Ubuntu"/>
                <a:cs typeface="Ubuntu"/>
                <a:sym typeface="Ubuntu"/>
              </a:rPr>
              <a:t>Tâches :</a:t>
            </a:r>
            <a:endParaRPr u="sng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1- Utiliser une boîte de 10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2- Représenter le nombre 6 en utilisant un groupe de 5 et une unité en rouge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3- Compléter la boîte avec des cercles bleus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4- Changer la forme des pictos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5- À l’aide du crayon, écrire l’équation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6-Prendre une photo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8" name="Google Shape;708;p39"/>
          <p:cNvSpPr txBox="1">
            <a:spLocks noGrp="1"/>
          </p:cNvSpPr>
          <p:nvPr>
            <p:ph type="body" idx="4294967295"/>
          </p:nvPr>
        </p:nvSpPr>
        <p:spPr>
          <a:xfrm>
            <a:off x="2717475" y="960700"/>
            <a:ext cx="2283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Ubuntu"/>
                <a:ea typeface="Ubuntu"/>
                <a:cs typeface="Ubuntu"/>
                <a:sym typeface="Ubuntu"/>
              </a:rPr>
              <a:t>Ressources :</a:t>
            </a:r>
            <a:endParaRPr u="sng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Vidéo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Tutoriel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App en ligne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09" name="Google Shape;709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17475" y="2776850"/>
            <a:ext cx="1868975" cy="186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9549" y="3792475"/>
            <a:ext cx="1032550" cy="9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40"/>
          <p:cNvSpPr txBox="1">
            <a:spLocks noGrp="1"/>
          </p:cNvSpPr>
          <p:nvPr>
            <p:ph type="title" idx="4294967295"/>
          </p:nvPr>
        </p:nvSpPr>
        <p:spPr>
          <a:xfrm>
            <a:off x="3135550" y="319600"/>
            <a:ext cx="47271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latin typeface="Viga"/>
                <a:ea typeface="Viga"/>
                <a:cs typeface="Viga"/>
                <a:sym typeface="Viga"/>
              </a:rPr>
              <a:t>Math Clock* </a:t>
            </a:r>
            <a:endParaRPr sz="3000" b="1" u="sng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16" name="Google Shape;716;p40"/>
          <p:cNvSpPr txBox="1">
            <a:spLocks noGrp="1"/>
          </p:cNvSpPr>
          <p:nvPr>
            <p:ph type="body" idx="4294967295"/>
          </p:nvPr>
        </p:nvSpPr>
        <p:spPr>
          <a:xfrm>
            <a:off x="5229100" y="960700"/>
            <a:ext cx="3384600" cy="4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Ubuntu"/>
                <a:ea typeface="Ubuntu"/>
                <a:cs typeface="Ubuntu"/>
                <a:sym typeface="Ubuntu"/>
              </a:rPr>
              <a:t>Tâches :</a:t>
            </a:r>
            <a:endParaRPr u="sng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1- Afficher une horloge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2- Bouger les aiguilles pour indiquer l’heure choisie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3- Afficher l’heure avec un cadran analogique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4- Afficher l’horloge à l’aide des fractions avec 2,4,12 ou 60 parties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5-Ombrager une section pour visualiser les minutes.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6-Prendre une photo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17" name="Google Shape;717;p40"/>
          <p:cNvSpPr txBox="1">
            <a:spLocks noGrp="1"/>
          </p:cNvSpPr>
          <p:nvPr>
            <p:ph type="body" idx="4294967295"/>
          </p:nvPr>
        </p:nvSpPr>
        <p:spPr>
          <a:xfrm>
            <a:off x="2717475" y="960700"/>
            <a:ext cx="2283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Ubuntu"/>
                <a:ea typeface="Ubuntu"/>
                <a:cs typeface="Ubuntu"/>
                <a:sym typeface="Ubuntu"/>
              </a:rPr>
              <a:t>Ressources :</a:t>
            </a:r>
            <a:endParaRPr u="sng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Vidéo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App pour Chrome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App 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en ligne</a:t>
            </a:r>
            <a:r>
              <a:rPr lang="en" sz="1800">
                <a:latin typeface="Ubuntu"/>
                <a:ea typeface="Ubuntu"/>
                <a:cs typeface="Ubuntu"/>
                <a:sym typeface="Ubuntu"/>
              </a:rPr>
              <a:t> 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18" name="Google Shape;718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9549" y="3792475"/>
            <a:ext cx="1032550" cy="99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6800" y="2963850"/>
            <a:ext cx="1996350" cy="199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41"/>
          <p:cNvSpPr txBox="1">
            <a:spLocks noGrp="1"/>
          </p:cNvSpPr>
          <p:nvPr>
            <p:ph type="title" idx="4294967295"/>
          </p:nvPr>
        </p:nvSpPr>
        <p:spPr>
          <a:xfrm>
            <a:off x="3135550" y="319600"/>
            <a:ext cx="47271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latin typeface="Viga"/>
                <a:ea typeface="Viga"/>
                <a:cs typeface="Viga"/>
                <a:sym typeface="Viga"/>
              </a:rPr>
              <a:t>Geoboard*</a:t>
            </a:r>
            <a:endParaRPr sz="3000" b="1" u="sng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25" name="Google Shape;725;p41"/>
          <p:cNvSpPr txBox="1">
            <a:spLocks noGrp="1"/>
          </p:cNvSpPr>
          <p:nvPr>
            <p:ph type="body" idx="4294967295"/>
          </p:nvPr>
        </p:nvSpPr>
        <p:spPr>
          <a:xfrm>
            <a:off x="5229100" y="960700"/>
            <a:ext cx="3384600" cy="35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Ubuntu"/>
                <a:ea typeface="Ubuntu"/>
                <a:cs typeface="Ubuntu"/>
                <a:sym typeface="Ubuntu"/>
              </a:rPr>
              <a:t>Tâches :</a:t>
            </a:r>
            <a:endParaRPr u="sng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1- tracer des quadrilatères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2- tracer des quadrilatères ayant un côté de 6 unités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3- tracer des formes géométriques planes ayant un périmètre de 24 unités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4- tracer des formes géométriques planes ayant une surface de 24 unités carrés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5-prendre une 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photo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26" name="Google Shape;726;p41"/>
          <p:cNvSpPr txBox="1">
            <a:spLocks noGrp="1"/>
          </p:cNvSpPr>
          <p:nvPr>
            <p:ph type="body" idx="4294967295"/>
          </p:nvPr>
        </p:nvSpPr>
        <p:spPr>
          <a:xfrm>
            <a:off x="2717475" y="960700"/>
            <a:ext cx="2283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Ubuntu"/>
                <a:ea typeface="Ubuntu"/>
                <a:cs typeface="Ubuntu"/>
                <a:sym typeface="Ubuntu"/>
              </a:rPr>
              <a:t>Ressources :</a:t>
            </a:r>
            <a:endParaRPr u="sng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Vidéo en anglais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Tutoriel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App en ligne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27" name="Google Shape;727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81125" y="2881800"/>
            <a:ext cx="1908050" cy="1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9549" y="3792475"/>
            <a:ext cx="1032550" cy="9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42"/>
          <p:cNvSpPr txBox="1">
            <a:spLocks noGrp="1"/>
          </p:cNvSpPr>
          <p:nvPr>
            <p:ph type="title" idx="4294967295"/>
          </p:nvPr>
        </p:nvSpPr>
        <p:spPr>
          <a:xfrm>
            <a:off x="3135550" y="319600"/>
            <a:ext cx="47271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latin typeface="Viga"/>
                <a:ea typeface="Viga"/>
                <a:cs typeface="Viga"/>
                <a:sym typeface="Viga"/>
              </a:rPr>
              <a:t>Pattern Shapes*</a:t>
            </a:r>
            <a:r>
              <a:rPr lang="en" sz="3000" b="1" u="sng"/>
              <a:t> </a:t>
            </a:r>
            <a:endParaRPr sz="3000" b="1" u="sng"/>
          </a:p>
        </p:txBody>
      </p:sp>
      <p:sp>
        <p:nvSpPr>
          <p:cNvPr id="734" name="Google Shape;734;p42"/>
          <p:cNvSpPr txBox="1">
            <a:spLocks noGrp="1"/>
          </p:cNvSpPr>
          <p:nvPr>
            <p:ph type="body" idx="4294967295"/>
          </p:nvPr>
        </p:nvSpPr>
        <p:spPr>
          <a:xfrm>
            <a:off x="5229100" y="960700"/>
            <a:ext cx="3384600" cy="4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Ubuntu"/>
                <a:ea typeface="Ubuntu"/>
                <a:cs typeface="Ubuntu"/>
                <a:sym typeface="Ubuntu"/>
              </a:rPr>
              <a:t>Tâches :</a:t>
            </a:r>
            <a:endParaRPr u="sng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1- déplacer une forme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2- tourner la forme à l’aide d’une rotation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3- ajouter une grille en fond d’écran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4- reproduire la figure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5- faire une répétition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6- prendre une 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photo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35" name="Google Shape;735;p42"/>
          <p:cNvSpPr txBox="1">
            <a:spLocks noGrp="1"/>
          </p:cNvSpPr>
          <p:nvPr>
            <p:ph type="body" idx="4294967295"/>
          </p:nvPr>
        </p:nvSpPr>
        <p:spPr>
          <a:xfrm>
            <a:off x="2717475" y="960700"/>
            <a:ext cx="2283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Ubuntu"/>
                <a:ea typeface="Ubuntu"/>
                <a:cs typeface="Ubuntu"/>
                <a:sym typeface="Ubuntu"/>
              </a:rPr>
              <a:t>Ressources :</a:t>
            </a:r>
            <a:endParaRPr u="sng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Vidéo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Tutoriel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App en ligne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36" name="Google Shape;736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46075" y="2869250"/>
            <a:ext cx="1920600" cy="192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9549" y="3792475"/>
            <a:ext cx="1032550" cy="9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43"/>
          <p:cNvSpPr txBox="1">
            <a:spLocks noGrp="1"/>
          </p:cNvSpPr>
          <p:nvPr>
            <p:ph type="title" idx="4294967295"/>
          </p:nvPr>
        </p:nvSpPr>
        <p:spPr>
          <a:xfrm>
            <a:off x="3135550" y="319600"/>
            <a:ext cx="47271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latin typeface="Viga"/>
                <a:ea typeface="Viga"/>
                <a:cs typeface="Viga"/>
                <a:sym typeface="Viga"/>
              </a:rPr>
              <a:t>Whiteboard*</a:t>
            </a:r>
            <a:endParaRPr sz="3000" b="1" u="sng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43" name="Google Shape;743;p43"/>
          <p:cNvSpPr txBox="1">
            <a:spLocks noGrp="1"/>
          </p:cNvSpPr>
          <p:nvPr>
            <p:ph type="body" idx="4294967295"/>
          </p:nvPr>
        </p:nvSpPr>
        <p:spPr>
          <a:xfrm>
            <a:off x="5229100" y="960700"/>
            <a:ext cx="3384600" cy="35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Ubuntu"/>
                <a:ea typeface="Ubuntu"/>
                <a:cs typeface="Ubuntu"/>
                <a:sym typeface="Ubuntu"/>
              </a:rPr>
              <a:t>Tâches :</a:t>
            </a:r>
            <a:endParaRPr u="sng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1- écrire des consignes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2- tracer des quadrilatères ayant un côté de 6 unités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3- tracer des formes géométriques planes ayant un périmètre de 24 unités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4- tracer des formes géométriques planes ayant une surface de 24 unités carrés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5-prendre une photo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44" name="Google Shape;744;p43"/>
          <p:cNvSpPr txBox="1">
            <a:spLocks noGrp="1"/>
          </p:cNvSpPr>
          <p:nvPr>
            <p:ph type="body" idx="4294967295"/>
          </p:nvPr>
        </p:nvSpPr>
        <p:spPr>
          <a:xfrm>
            <a:off x="2717475" y="960700"/>
            <a:ext cx="2283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Ubuntu"/>
                <a:ea typeface="Ubuntu"/>
                <a:cs typeface="Ubuntu"/>
                <a:sym typeface="Ubuntu"/>
              </a:rPr>
              <a:t>Ressources :</a:t>
            </a:r>
            <a:endParaRPr u="sng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Tutoriel</a:t>
            </a:r>
            <a:r>
              <a:rPr lang="en" sz="1800">
                <a:latin typeface="Ubuntu"/>
                <a:ea typeface="Ubuntu"/>
                <a:cs typeface="Ubuntu"/>
                <a:sym typeface="Ubuntu"/>
              </a:rPr>
              <a:t> en anglais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App en ligne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45" name="Google Shape;745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549" y="3792475"/>
            <a:ext cx="1032550" cy="99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37700" y="2618375"/>
            <a:ext cx="1954600" cy="192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44"/>
          <p:cNvSpPr txBox="1">
            <a:spLocks noGrp="1"/>
          </p:cNvSpPr>
          <p:nvPr>
            <p:ph type="title" idx="4294967295"/>
          </p:nvPr>
        </p:nvSpPr>
        <p:spPr>
          <a:xfrm>
            <a:off x="3135550" y="319600"/>
            <a:ext cx="47271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latin typeface="Viga"/>
                <a:ea typeface="Viga"/>
                <a:cs typeface="Viga"/>
                <a:sym typeface="Viga"/>
              </a:rPr>
              <a:t>Fractions </a:t>
            </a:r>
            <a:endParaRPr sz="3000" b="1" u="sng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52" name="Google Shape;752;p44"/>
          <p:cNvSpPr txBox="1">
            <a:spLocks noGrp="1"/>
          </p:cNvSpPr>
          <p:nvPr>
            <p:ph type="body" idx="4294967295"/>
          </p:nvPr>
        </p:nvSpPr>
        <p:spPr>
          <a:xfrm>
            <a:off x="5229100" y="960700"/>
            <a:ext cx="3384600" cy="4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Ubuntu"/>
                <a:ea typeface="Ubuntu"/>
                <a:cs typeface="Ubuntu"/>
                <a:sym typeface="Ubuntu"/>
              </a:rPr>
              <a:t>Tâches :</a:t>
            </a:r>
            <a:endParaRPr u="sng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1- choisir la forme rectangulaire ou circulaire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2- choisir le nombre de parties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3- ajouter une couleur pour exprimer la fraction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4- copier la fraction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5- à l’aide du crayon, écrire la fraction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6-prendre une 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photo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53" name="Google Shape;753;p44"/>
          <p:cNvSpPr txBox="1">
            <a:spLocks noGrp="1"/>
          </p:cNvSpPr>
          <p:nvPr>
            <p:ph type="body" idx="4294967295"/>
          </p:nvPr>
        </p:nvSpPr>
        <p:spPr>
          <a:xfrm>
            <a:off x="2717475" y="960700"/>
            <a:ext cx="2283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Ubuntu"/>
                <a:ea typeface="Ubuntu"/>
                <a:cs typeface="Ubuntu"/>
                <a:sym typeface="Ubuntu"/>
              </a:rPr>
              <a:t>Ressources :</a:t>
            </a:r>
            <a:endParaRPr u="sng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Vidéo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-Tutoriel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App en ligne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4" name="Google Shape;754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70375" y="2725250"/>
            <a:ext cx="1817375" cy="181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9549" y="3792475"/>
            <a:ext cx="1032550" cy="9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45"/>
          <p:cNvSpPr txBox="1">
            <a:spLocks noGrp="1"/>
          </p:cNvSpPr>
          <p:nvPr>
            <p:ph type="body" idx="1"/>
          </p:nvPr>
        </p:nvSpPr>
        <p:spPr>
          <a:xfrm>
            <a:off x="979200" y="1500750"/>
            <a:ext cx="7747500" cy="26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>
                <a:latin typeface="Ubuntu"/>
                <a:ea typeface="Ubuntu"/>
                <a:cs typeface="Ubuntu"/>
                <a:sym typeface="Ubuntu"/>
              </a:rPr>
              <a:t>Expérimentation,</a:t>
            </a:r>
            <a:endParaRPr sz="4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0">
                <a:latin typeface="Ubuntu"/>
                <a:ea typeface="Ubuntu"/>
                <a:cs typeface="Ubuntu"/>
                <a:sym typeface="Ubuntu"/>
              </a:rPr>
              <a:t>avec app de votre choix :</a:t>
            </a:r>
            <a:endParaRPr sz="3600" b="0">
              <a:latin typeface="Ubuntu"/>
              <a:ea typeface="Ubuntu"/>
              <a:cs typeface="Ubuntu"/>
              <a:sym typeface="Ubuntu"/>
            </a:endParaRPr>
          </a:p>
          <a:p>
            <a:pPr marL="457200" lvl="0" indent="-457200" algn="ctr" rtl="0"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ts val="3600"/>
              <a:buFont typeface="Ubuntu"/>
              <a:buChar char="✘"/>
            </a:pPr>
            <a:r>
              <a:rPr lang="en" sz="3600">
                <a:solidFill>
                  <a:srgbClr val="FF9900"/>
                </a:solidFill>
                <a:latin typeface="Ubuntu"/>
                <a:ea typeface="Ubuntu"/>
                <a:cs typeface="Ubuntu"/>
                <a:sym typeface="Ubuntu"/>
              </a:rPr>
              <a:t>Illustrer l’addition de 2 nombres ou</a:t>
            </a:r>
            <a:endParaRPr sz="3600">
              <a:solidFill>
                <a:srgbClr val="FF99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45720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600"/>
              <a:buFont typeface="Ubuntu"/>
              <a:buChar char="✘"/>
            </a:pPr>
            <a:r>
              <a:rPr lang="en" sz="3600">
                <a:solidFill>
                  <a:srgbClr val="FF9900"/>
                </a:solidFill>
                <a:latin typeface="Ubuntu"/>
                <a:ea typeface="Ubuntu"/>
                <a:cs typeface="Ubuntu"/>
                <a:sym typeface="Ubuntu"/>
              </a:rPr>
              <a:t>Représenter une fraction</a:t>
            </a:r>
            <a:endParaRPr sz="3600">
              <a:solidFill>
                <a:srgbClr val="FF99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48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61" name="Google Shape;76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549" y="3792475"/>
            <a:ext cx="1032550" cy="9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8"/>
          <p:cNvSpPr txBox="1"/>
          <p:nvPr/>
        </p:nvSpPr>
        <p:spPr>
          <a:xfrm>
            <a:off x="1642750" y="640550"/>
            <a:ext cx="6147600" cy="3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617A86"/>
                </a:solidFill>
                <a:latin typeface="Viga"/>
                <a:ea typeface="Viga"/>
                <a:cs typeface="Viga"/>
                <a:sym typeface="Viga"/>
              </a:rPr>
              <a:t>Les applications </a:t>
            </a:r>
            <a:endParaRPr sz="4000" b="1">
              <a:solidFill>
                <a:srgbClr val="617A86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617A86"/>
                </a:solidFill>
                <a:latin typeface="Viga"/>
                <a:ea typeface="Viga"/>
                <a:cs typeface="Viga"/>
                <a:sym typeface="Viga"/>
              </a:rPr>
              <a:t>«Math Learning Center»</a:t>
            </a:r>
            <a:endParaRPr sz="4000" b="1">
              <a:solidFill>
                <a:srgbClr val="617A86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617A86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Lien de la présentation Web :  </a:t>
            </a:r>
            <a:r>
              <a:rPr lang="en" sz="3000" b="1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http://bit.ly/mst29janvier21</a:t>
            </a:r>
            <a:endParaRPr sz="3000">
              <a:solidFill>
                <a:srgbClr val="617A86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617A86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9900"/>
                </a:solidFill>
                <a:latin typeface="Viga"/>
                <a:ea typeface="Viga"/>
                <a:cs typeface="Viga"/>
                <a:sym typeface="Viga"/>
              </a:rPr>
              <a:t>CSS des Bois-Francs</a:t>
            </a:r>
            <a:endParaRPr sz="3000">
              <a:solidFill>
                <a:srgbClr val="FF9900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03" name="Google Shape;603;p2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4604" y="4697296"/>
            <a:ext cx="1016867" cy="35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88649" y="1777763"/>
            <a:ext cx="1244974" cy="1202574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28"/>
          <p:cNvSpPr txBox="1"/>
          <p:nvPr/>
        </p:nvSpPr>
        <p:spPr>
          <a:xfrm>
            <a:off x="300800" y="4651400"/>
            <a:ext cx="7488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</a:t>
            </a:r>
            <a:r>
              <a:rPr lang="en" sz="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RÉCIT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 sont mises à disposition, sauf exception, selon les termes de la licence</a:t>
            </a:r>
            <a:r>
              <a:rPr lang="en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chemeClr val="accent1"/>
                </a:solidFill>
              </a:rPr>
              <a:t>.</a:t>
            </a:r>
            <a:endParaRPr/>
          </a:p>
        </p:txBody>
      </p:sp>
      <p:pic>
        <p:nvPicPr>
          <p:cNvPr id="606" name="Google Shape;606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6350" y="1814701"/>
            <a:ext cx="1387975" cy="1337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46"/>
          <p:cNvSpPr txBox="1">
            <a:spLocks noGrp="1"/>
          </p:cNvSpPr>
          <p:nvPr>
            <p:ph type="body" idx="1"/>
          </p:nvPr>
        </p:nvSpPr>
        <p:spPr>
          <a:xfrm>
            <a:off x="994200" y="134175"/>
            <a:ext cx="7155600" cy="7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>
                <a:latin typeface="Ubuntu"/>
                <a:ea typeface="Ubuntu"/>
                <a:cs typeface="Ubuntu"/>
                <a:sym typeface="Ubuntu"/>
              </a:rPr>
              <a:t>Addition de 2 nombres</a:t>
            </a:r>
            <a:endParaRPr sz="40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67" name="Google Shape;76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575" y="198475"/>
            <a:ext cx="863226" cy="833825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46"/>
          <p:cNvSpPr txBox="1"/>
          <p:nvPr/>
        </p:nvSpPr>
        <p:spPr>
          <a:xfrm>
            <a:off x="472200" y="986000"/>
            <a:ext cx="81996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Number Frames					Number Line 				Number Pieces	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69" name="Google Shape;76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75" y="1388125"/>
            <a:ext cx="2917850" cy="219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5325" y="3774525"/>
            <a:ext cx="5335452" cy="136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2200" y="1417450"/>
            <a:ext cx="3400971" cy="169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30875" y="3177625"/>
            <a:ext cx="2847724" cy="19658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3" name="Google Shape;773;p46"/>
          <p:cNvCxnSpPr/>
          <p:nvPr/>
        </p:nvCxnSpPr>
        <p:spPr>
          <a:xfrm>
            <a:off x="4282675" y="1635600"/>
            <a:ext cx="0" cy="1883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47"/>
          <p:cNvSpPr txBox="1">
            <a:spLocks noGrp="1"/>
          </p:cNvSpPr>
          <p:nvPr>
            <p:ph type="body" idx="1"/>
          </p:nvPr>
        </p:nvSpPr>
        <p:spPr>
          <a:xfrm>
            <a:off x="994200" y="134175"/>
            <a:ext cx="7155600" cy="7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>
                <a:latin typeface="Ubuntu"/>
                <a:ea typeface="Ubuntu"/>
                <a:cs typeface="Ubuntu"/>
                <a:sym typeface="Ubuntu"/>
              </a:rPr>
              <a:t>Représente la fraction 1/4</a:t>
            </a:r>
            <a:endParaRPr sz="40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79" name="Google Shape;77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575" y="198475"/>
            <a:ext cx="863226" cy="833825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47"/>
          <p:cNvSpPr txBox="1"/>
          <p:nvPr/>
        </p:nvSpPr>
        <p:spPr>
          <a:xfrm>
            <a:off x="472200" y="986000"/>
            <a:ext cx="81996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Geoboard				Math Clock 			Fractions 			Whiteboard	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81" name="Google Shape;78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3650" y="1513100"/>
            <a:ext cx="1865075" cy="275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575" y="1513100"/>
            <a:ext cx="2037600" cy="29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11198" y="1513100"/>
            <a:ext cx="1865068" cy="33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400000">
            <a:off x="5995412" y="2390213"/>
            <a:ext cx="3401575" cy="15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48"/>
          <p:cNvSpPr txBox="1">
            <a:spLocks noGrp="1"/>
          </p:cNvSpPr>
          <p:nvPr>
            <p:ph type="title"/>
          </p:nvPr>
        </p:nvSpPr>
        <p:spPr>
          <a:xfrm>
            <a:off x="699425" y="297175"/>
            <a:ext cx="8383800" cy="47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>
                <a:solidFill>
                  <a:srgbClr val="FF9900"/>
                </a:solidFill>
                <a:latin typeface="Ubuntu"/>
                <a:ea typeface="Ubuntu"/>
                <a:cs typeface="Ubuntu"/>
                <a:sym typeface="Ubuntu"/>
              </a:rPr>
              <a:t>Exemples de tâches ouvertes :</a:t>
            </a:r>
            <a:endParaRPr sz="3600" b="1" u="sng">
              <a:solidFill>
                <a:srgbClr val="FF99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>
              <a:solidFill>
                <a:srgbClr val="E8004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3000"/>
              <a:buFont typeface="Ubuntu"/>
              <a:buChar char="●"/>
            </a:pPr>
            <a:r>
              <a:rPr lang="en" sz="3000">
                <a:solidFill>
                  <a:srgbClr val="6D9EEB"/>
                </a:solidFill>
                <a:latin typeface="Ubuntu"/>
                <a:ea typeface="Ubuntu"/>
                <a:cs typeface="Ubuntu"/>
                <a:sym typeface="Ubuntu"/>
              </a:rPr>
              <a:t>Illustre 56+12 ou 123-56;</a:t>
            </a:r>
            <a:endParaRPr sz="3000">
              <a:solidFill>
                <a:srgbClr val="6D9EEB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3000"/>
              <a:buFont typeface="Ubuntu"/>
              <a:buChar char="●"/>
            </a:pPr>
            <a:r>
              <a:rPr lang="en" sz="3000">
                <a:solidFill>
                  <a:srgbClr val="6D9EEB"/>
                </a:solidFill>
                <a:latin typeface="Ubuntu"/>
                <a:ea typeface="Ubuntu"/>
                <a:cs typeface="Ubuntu"/>
                <a:sym typeface="Ubuntu"/>
              </a:rPr>
              <a:t>Représente ¾ ou des fractions équivalentes;</a:t>
            </a:r>
            <a:endParaRPr sz="3000">
              <a:solidFill>
                <a:srgbClr val="6D9EEB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3000"/>
              <a:buFont typeface="Ubuntu"/>
              <a:buChar char="●"/>
            </a:pPr>
            <a:r>
              <a:rPr lang="en" sz="3000">
                <a:solidFill>
                  <a:srgbClr val="6D9EEB"/>
                </a:solidFill>
                <a:latin typeface="Ubuntu"/>
                <a:ea typeface="Ubuntu"/>
                <a:cs typeface="Ubuntu"/>
                <a:sym typeface="Ubuntu"/>
              </a:rPr>
              <a:t>Place en ordre croissant 3 nombres;</a:t>
            </a:r>
            <a:endParaRPr sz="3000">
              <a:solidFill>
                <a:srgbClr val="6D9EEB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3000"/>
              <a:buFont typeface="Ubuntu"/>
              <a:buChar char="●"/>
            </a:pPr>
            <a:r>
              <a:rPr lang="en" sz="3000">
                <a:solidFill>
                  <a:srgbClr val="6D9EEB"/>
                </a:solidFill>
                <a:latin typeface="Ubuntu"/>
                <a:ea typeface="Ubuntu"/>
                <a:cs typeface="Ubuntu"/>
                <a:sym typeface="Ubuntu"/>
              </a:rPr>
              <a:t>Décompose un nombre;</a:t>
            </a:r>
            <a:endParaRPr sz="3000">
              <a:solidFill>
                <a:srgbClr val="6D9EEB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3000"/>
              <a:buFont typeface="Ubuntu"/>
              <a:buChar char="●"/>
            </a:pPr>
            <a:r>
              <a:rPr lang="en" sz="3000">
                <a:solidFill>
                  <a:srgbClr val="6D9EEB"/>
                </a:solidFill>
                <a:latin typeface="Ubuntu"/>
                <a:ea typeface="Ubuntu"/>
                <a:cs typeface="Ubuntu"/>
                <a:sym typeface="Ubuntu"/>
              </a:rPr>
              <a:t>Illustre un nombre pair;</a:t>
            </a:r>
            <a:endParaRPr sz="3000">
              <a:solidFill>
                <a:srgbClr val="6D9EEB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3000"/>
              <a:buFont typeface="Ubuntu"/>
              <a:buChar char="●"/>
            </a:pPr>
            <a:r>
              <a:rPr lang="en" sz="3000">
                <a:solidFill>
                  <a:srgbClr val="6D9EEB"/>
                </a:solidFill>
                <a:latin typeface="Ubuntu"/>
                <a:ea typeface="Ubuntu"/>
                <a:cs typeface="Ubuntu"/>
                <a:sym typeface="Ubuntu"/>
              </a:rPr>
              <a:t>Écris un couple;</a:t>
            </a:r>
            <a:endParaRPr sz="3000">
              <a:solidFill>
                <a:srgbClr val="6D9EEB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3000"/>
              <a:buFont typeface="Ubuntu"/>
              <a:buChar char="●"/>
            </a:pPr>
            <a:r>
              <a:rPr lang="en" sz="3000">
                <a:solidFill>
                  <a:srgbClr val="6D9EEB"/>
                </a:solidFill>
                <a:latin typeface="Ubuntu"/>
                <a:ea typeface="Ubuntu"/>
                <a:cs typeface="Ubuntu"/>
                <a:sym typeface="Ubuntu"/>
              </a:rPr>
              <a:t>Compare des figures planes.</a:t>
            </a:r>
            <a:endParaRPr sz="3000">
              <a:solidFill>
                <a:srgbClr val="6D9EEB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D1C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00D1C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49"/>
          <p:cNvSpPr txBox="1">
            <a:spLocks noGrp="1"/>
          </p:cNvSpPr>
          <p:nvPr>
            <p:ph type="title"/>
          </p:nvPr>
        </p:nvSpPr>
        <p:spPr>
          <a:xfrm>
            <a:off x="1037300" y="326300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A86E8"/>
                </a:solidFill>
                <a:latin typeface="Viga"/>
                <a:ea typeface="Viga"/>
                <a:cs typeface="Viga"/>
                <a:sym typeface="Viga"/>
              </a:rPr>
              <a:t>Obtenez votre </a:t>
            </a:r>
            <a:endParaRPr sz="3000">
              <a:solidFill>
                <a:srgbClr val="4A86E8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A86E8"/>
                </a:solidFill>
                <a:latin typeface="Viga"/>
                <a:ea typeface="Viga"/>
                <a:cs typeface="Viga"/>
                <a:sym typeface="Viga"/>
              </a:rPr>
              <a:t>badge de participation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795" name="Google Shape;795;p49"/>
          <p:cNvSpPr txBox="1"/>
          <p:nvPr/>
        </p:nvSpPr>
        <p:spPr>
          <a:xfrm>
            <a:off x="800275" y="419550"/>
            <a:ext cx="33642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796" name="Google Shape;79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8350" y="3206225"/>
            <a:ext cx="3831076" cy="1715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7" name="Google Shape;797;p49"/>
          <p:cNvCxnSpPr/>
          <p:nvPr/>
        </p:nvCxnSpPr>
        <p:spPr>
          <a:xfrm>
            <a:off x="3238150" y="3742738"/>
            <a:ext cx="864600" cy="0"/>
          </a:xfrm>
          <a:prstGeom prst="straightConnector1">
            <a:avLst/>
          </a:prstGeom>
          <a:noFill/>
          <a:ln w="76200" cap="flat" cmpd="sng">
            <a:solidFill>
              <a:srgbClr val="1C4587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98" name="Google Shape;798;p49"/>
          <p:cNvSpPr txBox="1"/>
          <p:nvPr/>
        </p:nvSpPr>
        <p:spPr>
          <a:xfrm>
            <a:off x="185225" y="1728275"/>
            <a:ext cx="3000000" cy="30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marR="282204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b="1" u="sng">
                <a:solidFill>
                  <a:srgbClr val="4A86E8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Badge de participation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285750" marR="282204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285750" marR="282204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1-Si vous venez de valider la création d’un compte, il faut confirmer votre inscription à Campus RÉCIT.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285750" marR="282204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2-Pour l’attribution d’un badge, suivre les instructions pour ajouter un travail.</a:t>
            </a:r>
            <a:endParaRPr/>
          </a:p>
        </p:txBody>
      </p:sp>
      <p:pic>
        <p:nvPicPr>
          <p:cNvPr id="799" name="Google Shape;799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6150" y="1383300"/>
            <a:ext cx="1755271" cy="171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5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805" name="Google Shape;805;p50"/>
          <p:cNvSpPr txBox="1">
            <a:spLocks noGrp="1"/>
          </p:cNvSpPr>
          <p:nvPr>
            <p:ph type="title" idx="4294967295"/>
          </p:nvPr>
        </p:nvSpPr>
        <p:spPr>
          <a:xfrm>
            <a:off x="943500" y="636075"/>
            <a:ext cx="72570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L’équipe du RÉCIT MST est disponible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les mercredis matins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de 9 h à 11 h 30. 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806" name="Google Shape;806;p50">
            <a:hlinkClick r:id="rId3"/>
          </p:cNvPr>
          <p:cNvSpPr/>
          <p:nvPr/>
        </p:nvSpPr>
        <p:spPr>
          <a:xfrm>
            <a:off x="3092753" y="1988225"/>
            <a:ext cx="2958600" cy="1633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07" name="Google Shape;807;p50"/>
          <p:cNvSpPr/>
          <p:nvPr/>
        </p:nvSpPr>
        <p:spPr>
          <a:xfrm>
            <a:off x="2957648" y="1877003"/>
            <a:ext cx="3228699" cy="217328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08" name="Google Shape;808;p50"/>
          <p:cNvSpPr txBox="1"/>
          <p:nvPr/>
        </p:nvSpPr>
        <p:spPr>
          <a:xfrm>
            <a:off x="2098950" y="4116175"/>
            <a:ext cx="49461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Lien vers notre salle de vidéoconférence : 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1A73E8"/>
                </a:solidFill>
                <a:highlight>
                  <a:srgbClr val="FFFFFF"/>
                </a:highlight>
                <a:latin typeface="Viga"/>
                <a:ea typeface="Viga"/>
                <a:cs typeface="Viga"/>
                <a:sym typeface="Vig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https://zoom.us/j/93849137106</a:t>
            </a:r>
            <a:endParaRPr sz="2400" b="1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809" name="Google Shape;809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2750" y="1988225"/>
            <a:ext cx="2958601" cy="163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51"/>
          <p:cNvSpPr txBox="1">
            <a:spLocks noGrp="1"/>
          </p:cNvSpPr>
          <p:nvPr>
            <p:ph type="subTitle" idx="4294967295"/>
          </p:nvPr>
        </p:nvSpPr>
        <p:spPr>
          <a:xfrm>
            <a:off x="1275150" y="264025"/>
            <a:ext cx="6593700" cy="44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00ACC3"/>
                </a:solidFill>
                <a:latin typeface="Ubuntu"/>
                <a:ea typeface="Ubuntu"/>
                <a:cs typeface="Ubuntu"/>
                <a:sym typeface="Ubuntu"/>
              </a:rPr>
              <a:t>Liens des ressources :</a:t>
            </a:r>
            <a:endParaRPr sz="3600" b="1">
              <a:solidFill>
                <a:srgbClr val="00ACC3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hlink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  <a:hlinkClick r:id="rId3"/>
              </a:rPr>
              <a:t>Geoboard</a:t>
            </a:r>
            <a:r>
              <a:rPr lang="en" sz="2000">
                <a:solidFill>
                  <a:srgbClr val="3C404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*	</a:t>
            </a:r>
            <a:endParaRPr sz="2000">
              <a:solidFill>
                <a:srgbClr val="3C4043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hlink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  <a:hlinkClick r:id="rId4"/>
              </a:rPr>
              <a:t>Number Rack</a:t>
            </a:r>
            <a:r>
              <a:rPr lang="en" sz="2000">
                <a:solidFill>
                  <a:srgbClr val="3C404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*	</a:t>
            </a:r>
            <a:endParaRPr sz="2000" u="sng">
              <a:solidFill>
                <a:srgbClr val="1A73E8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hlink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  <a:hlinkClick r:id="rId5"/>
              </a:rPr>
              <a:t>Number Pieces</a:t>
            </a:r>
            <a:r>
              <a:rPr lang="en" sz="2000">
                <a:solidFill>
                  <a:srgbClr val="3C404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*	</a:t>
            </a:r>
            <a:endParaRPr sz="2000" u="sng">
              <a:solidFill>
                <a:srgbClr val="1A73E8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hlink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  <a:hlinkClick r:id="rId6"/>
              </a:rPr>
              <a:t>Pattern Shapes</a:t>
            </a:r>
            <a:r>
              <a:rPr lang="en" sz="2000">
                <a:solidFill>
                  <a:srgbClr val="3C404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*	</a:t>
            </a:r>
            <a:endParaRPr sz="2000" u="sng">
              <a:solidFill>
                <a:srgbClr val="1A73E8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hlink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  <a:hlinkClick r:id="rId7"/>
              </a:rPr>
              <a:t>Fractions</a:t>
            </a:r>
            <a:r>
              <a:rPr lang="en" sz="2000">
                <a:solidFill>
                  <a:srgbClr val="3C404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	</a:t>
            </a:r>
            <a:endParaRPr sz="2000" u="sng">
              <a:solidFill>
                <a:srgbClr val="1A73E8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hlink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  <a:hlinkClick r:id="rId8"/>
              </a:rPr>
              <a:t>Number Line</a:t>
            </a:r>
            <a:r>
              <a:rPr lang="en" sz="2000">
                <a:solidFill>
                  <a:srgbClr val="3C404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* </a:t>
            </a:r>
            <a:endParaRPr sz="2000" u="sng">
              <a:solidFill>
                <a:srgbClr val="1A73E8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hlink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  <a:hlinkClick r:id="rId9"/>
              </a:rPr>
              <a:t>Number Frames</a:t>
            </a:r>
            <a:r>
              <a:rPr lang="en" sz="2000">
                <a:solidFill>
                  <a:srgbClr val="3C404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* </a:t>
            </a:r>
            <a:endParaRPr sz="2000" u="sng">
              <a:solidFill>
                <a:srgbClr val="1A73E8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3C404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2000" u="sng">
                <a:solidFill>
                  <a:schemeClr val="hlink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  <a:hlinkClick r:id="rId10"/>
              </a:rPr>
              <a:t>Math Clock</a:t>
            </a:r>
            <a:r>
              <a:rPr lang="en" sz="2000">
                <a:solidFill>
                  <a:srgbClr val="3C404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*</a:t>
            </a:r>
            <a:endParaRPr sz="2000">
              <a:solidFill>
                <a:srgbClr val="3C4043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hlink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  <a:hlinkClick r:id="rId11"/>
              </a:rPr>
              <a:t>Whiteboard</a:t>
            </a:r>
            <a:r>
              <a:rPr lang="en" sz="2000">
                <a:solidFill>
                  <a:srgbClr val="3C404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*</a:t>
            </a:r>
            <a:endParaRPr sz="2000">
              <a:solidFill>
                <a:srgbClr val="3C4043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C404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*Applications qui permettent le partage</a:t>
            </a:r>
            <a:endParaRPr sz="2000" b="1">
              <a:solidFill>
                <a:srgbClr val="00ACC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815" name="Google Shape;815;p5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49549" y="3792475"/>
            <a:ext cx="1032550" cy="9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52"/>
          <p:cNvSpPr txBox="1">
            <a:spLocks noGrp="1"/>
          </p:cNvSpPr>
          <p:nvPr>
            <p:ph type="subTitle" idx="4294967295"/>
          </p:nvPr>
        </p:nvSpPr>
        <p:spPr>
          <a:xfrm>
            <a:off x="1275150" y="426500"/>
            <a:ext cx="6593700" cy="22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00ACC3"/>
                </a:solidFill>
                <a:latin typeface="Ubuntu"/>
                <a:ea typeface="Ubuntu"/>
                <a:cs typeface="Ubuntu"/>
                <a:sym typeface="Ubuntu"/>
              </a:rPr>
              <a:t>Pour aller plus loin :</a:t>
            </a:r>
            <a:endParaRPr sz="3600" b="1">
              <a:solidFill>
                <a:srgbClr val="00ACC3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 b="1">
              <a:solidFill>
                <a:srgbClr val="00ACC3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342900" lvl="0" indent="-266700" algn="l" rtl="0">
              <a:spcBef>
                <a:spcPts val="600"/>
              </a:spcBef>
              <a:spcAft>
                <a:spcPts val="0"/>
              </a:spcAft>
              <a:buSzPts val="1800"/>
              <a:buFont typeface="Ubuntu"/>
              <a:buChar char="✘"/>
            </a:pP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Tutoriels d’applications iPad</a:t>
            </a:r>
            <a:r>
              <a:rPr lang="en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342900" lvl="0" indent="-266700" algn="l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✘"/>
            </a:pP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Applications et PDA math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342900" lvl="0" indent="-266700" algn="l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✘"/>
            </a:pP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23 recommandations d’usage des technologies en math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3600" b="1">
              <a:solidFill>
                <a:srgbClr val="00ACC3"/>
              </a:solidFill>
            </a:endParaRPr>
          </a:p>
        </p:txBody>
      </p:sp>
      <p:pic>
        <p:nvPicPr>
          <p:cNvPr id="821" name="Google Shape;821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9549" y="3792475"/>
            <a:ext cx="1032550" cy="9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53"/>
          <p:cNvSpPr txBox="1">
            <a:spLocks noGrp="1"/>
          </p:cNvSpPr>
          <p:nvPr>
            <p:ph type="ctrTitle" idx="4294967295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b="1">
                <a:latin typeface="Viga"/>
                <a:ea typeface="Viga"/>
                <a:cs typeface="Viga"/>
                <a:sym typeface="Viga"/>
              </a:rPr>
              <a:t>MERCI !</a:t>
            </a:r>
            <a:endParaRPr sz="10000" b="1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827" name="Google Shape;82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Google Shape;828;p53"/>
          <p:cNvSpPr txBox="1"/>
          <p:nvPr/>
        </p:nvSpPr>
        <p:spPr>
          <a:xfrm>
            <a:off x="4371400" y="27197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Sonya.fiset@recitmst.qc.ca</a:t>
            </a:r>
            <a:endParaRPr sz="25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equipe@recitmst.qc.ca</a:t>
            </a: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Facebook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Chaîne YouTube</a:t>
            </a:r>
            <a:endParaRPr sz="900"/>
          </a:p>
        </p:txBody>
      </p:sp>
      <p:sp>
        <p:nvSpPr>
          <p:cNvPr id="829" name="Google Shape;829;p53"/>
          <p:cNvSpPr txBox="1"/>
          <p:nvPr/>
        </p:nvSpPr>
        <p:spPr>
          <a:xfrm>
            <a:off x="828975" y="270770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30" name="Google Shape;830;p53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sont mises à disposition, sauf exception, selon les termes de la licence </a:t>
            </a:r>
            <a:r>
              <a:rPr lang="en" sz="800" u="sng">
                <a:solidFill>
                  <a:srgbClr val="0097A7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rgbClr val="000000"/>
                </a:solidFill>
              </a:rPr>
              <a:t>.</a:t>
            </a:r>
            <a:r>
              <a:rPr lang="en" sz="800"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831" name="Google Shape;831;p5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9"/>
          <p:cNvSpPr txBox="1">
            <a:spLocks noGrp="1"/>
          </p:cNvSpPr>
          <p:nvPr>
            <p:ph type="title" idx="4294967295"/>
          </p:nvPr>
        </p:nvSpPr>
        <p:spPr>
          <a:xfrm>
            <a:off x="855975" y="174100"/>
            <a:ext cx="6397200" cy="80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E8004C"/>
                </a:solidFill>
                <a:latin typeface="Viga"/>
                <a:ea typeface="Viga"/>
                <a:cs typeface="Viga"/>
                <a:sym typeface="Viga"/>
              </a:rPr>
              <a:t>Plan de la présentation</a:t>
            </a:r>
            <a:endParaRPr sz="3600">
              <a:solidFill>
                <a:srgbClr val="E8004C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12" name="Google Shape;612;p29"/>
          <p:cNvSpPr txBox="1">
            <a:spLocks noGrp="1"/>
          </p:cNvSpPr>
          <p:nvPr>
            <p:ph type="body" idx="4294967295"/>
          </p:nvPr>
        </p:nvSpPr>
        <p:spPr>
          <a:xfrm>
            <a:off x="694025" y="905850"/>
            <a:ext cx="7893900" cy="33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Ubuntu"/>
              <a:buChar char="✘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Bienvenue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Ubuntu"/>
              <a:buChar char="✘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Les applications « Math Learning Center »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Ubuntu"/>
              <a:buChar char="✘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Pourquoi? Comment? 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Ubuntu"/>
              <a:buChar char="✘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Expérimentation des applications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Ubuntu"/>
              <a:buChar char="✘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Questions et échanges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Ubuntu"/>
              <a:buChar char="✘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Badge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13" name="Google Shape;61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2899" y="3747275"/>
            <a:ext cx="1032550" cy="997375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29"/>
          <p:cNvSpPr/>
          <p:nvPr/>
        </p:nvSpPr>
        <p:spPr>
          <a:xfrm rot="5400000">
            <a:off x="7594300" y="-67469"/>
            <a:ext cx="1140907" cy="1608344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E800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6725" y="934475"/>
            <a:ext cx="1815999" cy="953399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30"/>
          <p:cNvSpPr txBox="1">
            <a:spLocks noGrp="1"/>
          </p:cNvSpPr>
          <p:nvPr>
            <p:ph type="body" idx="1"/>
          </p:nvPr>
        </p:nvSpPr>
        <p:spPr>
          <a:xfrm>
            <a:off x="1415225" y="82150"/>
            <a:ext cx="6651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 b="1">
                <a:latin typeface="Ubuntu"/>
                <a:ea typeface="Ubuntu"/>
                <a:cs typeface="Ubuntu"/>
                <a:sym typeface="Ubuntu"/>
              </a:rPr>
              <a:t>Quelles applications connaissez-vous?</a:t>
            </a:r>
            <a:endParaRPr sz="2400" b="1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200" b="1">
                <a:latin typeface="Ubuntu"/>
                <a:ea typeface="Ubuntu"/>
                <a:cs typeface="Ubuntu"/>
                <a:sym typeface="Ubuntu"/>
              </a:rPr>
              <a:t>*Offre une option de partage pour l’enseignement à distance</a:t>
            </a:r>
            <a:endParaRPr sz="1200" b="1">
              <a:latin typeface="Ubuntu"/>
              <a:ea typeface="Ubuntu"/>
              <a:cs typeface="Ubuntu"/>
              <a:sym typeface="Ubuntu"/>
            </a:endParaRPr>
          </a:p>
        </p:txBody>
      </p:sp>
      <p:graphicFrame>
        <p:nvGraphicFramePr>
          <p:cNvPr id="621" name="Google Shape;621;p30"/>
          <p:cNvGraphicFramePr/>
          <p:nvPr/>
        </p:nvGraphicFramePr>
        <p:xfrm>
          <a:off x="635225" y="918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{2816911B-1D81-45BB-92A4-06CDB8F122C1}</a:tableStyleId>
              </a:tblPr>
              <a:tblGrid>
                <a:gridCol w="410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2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Ubuntu"/>
                          <a:ea typeface="Ubuntu"/>
                          <a:cs typeface="Ubuntu"/>
                          <a:sym typeface="Ubuntu"/>
                        </a:rPr>
                        <a:t>Blocs multibases</a:t>
                      </a:r>
                      <a:endParaRPr sz="20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Ubuntu"/>
                          <a:ea typeface="Ubuntu"/>
                          <a:cs typeface="Ubuntu"/>
                          <a:sym typeface="Ubuntu"/>
                        </a:rPr>
                        <a:t>Number Pieces* </a:t>
                      </a:r>
                      <a:endParaRPr sz="20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Horloge</a:t>
                      </a:r>
                      <a:endParaRPr sz="2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Math Clock*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Boulier</a:t>
                      </a:r>
                      <a:endParaRPr sz="2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Number Rack* 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Ubuntu"/>
                          <a:ea typeface="Ubuntu"/>
                          <a:cs typeface="Ubuntu"/>
                          <a:sym typeface="Ubuntu"/>
                        </a:rPr>
                        <a:t>Géoplan</a:t>
                      </a:r>
                      <a:endParaRPr sz="20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Ubuntu"/>
                          <a:ea typeface="Ubuntu"/>
                          <a:cs typeface="Ubuntu"/>
                          <a:sym typeface="Ubuntu"/>
                        </a:rPr>
                        <a:t>Geoboard* </a:t>
                      </a:r>
                      <a:endParaRPr sz="20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Droite numérique</a:t>
                      </a:r>
                      <a:endParaRPr sz="2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Number Line* 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Blocs mosaïques*</a:t>
                      </a:r>
                      <a:endParaRPr sz="2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Pattern Shapes 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Boite de 5-10-20-100</a:t>
                      </a:r>
                      <a:endParaRPr sz="2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Number Frames* 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Fractions 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2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Whiteboard (nouveauté)</a:t>
                      </a:r>
                      <a:endParaRPr sz="2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Tableau blanc*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Argent et vocabulaire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22" name="Google Shape;62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1000" y="1871138"/>
            <a:ext cx="680350" cy="68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4125" y="1071000"/>
            <a:ext cx="680350" cy="68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34125" y="1903088"/>
            <a:ext cx="680350" cy="680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33862" y="2739613"/>
            <a:ext cx="680350" cy="68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64325" y="3608100"/>
            <a:ext cx="680350" cy="68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34125" y="2735150"/>
            <a:ext cx="680350" cy="68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566175" y="3654125"/>
            <a:ext cx="680350" cy="68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3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34125" y="4443905"/>
            <a:ext cx="712400" cy="702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Google Shape;63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4025" y="114950"/>
            <a:ext cx="5242826" cy="4912499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31"/>
          <p:cNvSpPr/>
          <p:nvPr/>
        </p:nvSpPr>
        <p:spPr>
          <a:xfrm>
            <a:off x="425750" y="259275"/>
            <a:ext cx="3208200" cy="476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>
                <a:latin typeface="Viga"/>
                <a:ea typeface="Viga"/>
                <a:cs typeface="Viga"/>
                <a:sym typeface="Viga"/>
              </a:rPr>
              <a:t>Pourquoi ?</a:t>
            </a:r>
            <a:endParaRPr sz="2800" b="1"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rgbClr val="0000FF"/>
                </a:solidFill>
                <a:latin typeface="Viga"/>
                <a:ea typeface="Viga"/>
                <a:cs typeface="Viga"/>
                <a:sym typeface="Vig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Cadre de référence de la compétence numérique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12 dimensions</a:t>
            </a:r>
            <a:endParaRPr sz="28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rgbClr val="227A78"/>
                </a:solidFill>
                <a:latin typeface="Viga"/>
                <a:ea typeface="Viga"/>
                <a:cs typeface="Viga"/>
                <a:sym typeface="Vig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version interactive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Source : MEES - Avril 2019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1"/>
          <p:cNvSpPr/>
          <p:nvPr/>
        </p:nvSpPr>
        <p:spPr>
          <a:xfrm>
            <a:off x="5053175" y="681525"/>
            <a:ext cx="950700" cy="354600"/>
          </a:xfrm>
          <a:prstGeom prst="ellipse">
            <a:avLst/>
          </a:prstGeom>
          <a:noFill/>
          <a:ln w="38100" cap="flat" cmpd="sng">
            <a:solidFill>
              <a:srgbClr val="F8B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1"/>
          <p:cNvSpPr/>
          <p:nvPr/>
        </p:nvSpPr>
        <p:spPr>
          <a:xfrm>
            <a:off x="6510975" y="259275"/>
            <a:ext cx="950700" cy="354600"/>
          </a:xfrm>
          <a:prstGeom prst="ellipse">
            <a:avLst/>
          </a:prstGeom>
          <a:noFill/>
          <a:ln w="38100" cap="flat" cmpd="sng">
            <a:solidFill>
              <a:srgbClr val="F8B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1"/>
          <p:cNvSpPr/>
          <p:nvPr/>
        </p:nvSpPr>
        <p:spPr>
          <a:xfrm>
            <a:off x="6471800" y="709900"/>
            <a:ext cx="950700" cy="354600"/>
          </a:xfrm>
          <a:prstGeom prst="ellipse">
            <a:avLst/>
          </a:prstGeom>
          <a:noFill/>
          <a:ln w="38100" cap="flat" cmpd="sng">
            <a:solidFill>
              <a:srgbClr val="F8B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1"/>
          <p:cNvSpPr/>
          <p:nvPr/>
        </p:nvSpPr>
        <p:spPr>
          <a:xfrm>
            <a:off x="7993450" y="2727900"/>
            <a:ext cx="950700" cy="354600"/>
          </a:xfrm>
          <a:prstGeom prst="ellipse">
            <a:avLst/>
          </a:prstGeom>
          <a:noFill/>
          <a:ln w="38100" cap="flat" cmpd="sng">
            <a:solidFill>
              <a:srgbClr val="F8B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7592475" y="3866425"/>
            <a:ext cx="950700" cy="354600"/>
          </a:xfrm>
          <a:prstGeom prst="ellipse">
            <a:avLst/>
          </a:prstGeom>
          <a:noFill/>
          <a:ln w="38100" cap="flat" cmpd="sng">
            <a:solidFill>
              <a:srgbClr val="F8B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1"/>
          <p:cNvSpPr/>
          <p:nvPr/>
        </p:nvSpPr>
        <p:spPr>
          <a:xfrm>
            <a:off x="6471800" y="4614775"/>
            <a:ext cx="950700" cy="354600"/>
          </a:xfrm>
          <a:prstGeom prst="ellipse">
            <a:avLst/>
          </a:prstGeom>
          <a:noFill/>
          <a:ln w="38100" cap="flat" cmpd="sng">
            <a:solidFill>
              <a:srgbClr val="F8B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1"/>
          <p:cNvSpPr/>
          <p:nvPr/>
        </p:nvSpPr>
        <p:spPr>
          <a:xfrm>
            <a:off x="5002725" y="4614775"/>
            <a:ext cx="950700" cy="354600"/>
          </a:xfrm>
          <a:prstGeom prst="ellipse">
            <a:avLst/>
          </a:prstGeom>
          <a:noFill/>
          <a:ln w="38100" cap="flat" cmpd="sng">
            <a:solidFill>
              <a:srgbClr val="F8B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1"/>
          <p:cNvSpPr/>
          <p:nvPr/>
        </p:nvSpPr>
        <p:spPr>
          <a:xfrm>
            <a:off x="3878100" y="3819925"/>
            <a:ext cx="950700" cy="354600"/>
          </a:xfrm>
          <a:prstGeom prst="ellipse">
            <a:avLst/>
          </a:prstGeom>
          <a:noFill/>
          <a:ln w="38100" cap="flat" cmpd="sng">
            <a:solidFill>
              <a:srgbClr val="F8B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1"/>
          <p:cNvSpPr/>
          <p:nvPr/>
        </p:nvSpPr>
        <p:spPr>
          <a:xfrm>
            <a:off x="3959575" y="1503450"/>
            <a:ext cx="950700" cy="354600"/>
          </a:xfrm>
          <a:prstGeom prst="ellipse">
            <a:avLst/>
          </a:prstGeom>
          <a:noFill/>
          <a:ln w="38100" cap="flat" cmpd="sng">
            <a:solidFill>
              <a:srgbClr val="F8B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550" y="261897"/>
            <a:ext cx="8405575" cy="463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3"/>
          <p:cNvSpPr txBox="1">
            <a:spLocks noGrp="1"/>
          </p:cNvSpPr>
          <p:nvPr>
            <p:ph type="title" idx="4294967295"/>
          </p:nvPr>
        </p:nvSpPr>
        <p:spPr>
          <a:xfrm>
            <a:off x="1550300" y="265050"/>
            <a:ext cx="5762400" cy="79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ACC3"/>
                </a:solidFill>
                <a:latin typeface="Ubuntu"/>
                <a:ea typeface="Ubuntu"/>
                <a:cs typeface="Ubuntu"/>
                <a:sym typeface="Ubuntu"/>
              </a:rPr>
              <a:t>Astuces</a:t>
            </a:r>
            <a:endParaRPr sz="3600">
              <a:solidFill>
                <a:srgbClr val="00ACC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55" name="Google Shape;655;p33"/>
          <p:cNvSpPr txBox="1">
            <a:spLocks noGrp="1"/>
          </p:cNvSpPr>
          <p:nvPr>
            <p:ph type="body" idx="4294967295"/>
          </p:nvPr>
        </p:nvSpPr>
        <p:spPr>
          <a:xfrm>
            <a:off x="492475" y="1015900"/>
            <a:ext cx="7605900" cy="40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Ubuntu"/>
              <a:buChar char="✘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Photos par capture d’écran ou vidéos, comment les partager?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Ubuntu"/>
              <a:buChar char="✘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Partager un code(clé) dans certaines applications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Ubuntu"/>
              <a:buChar char="✘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Partager un lien à coller dans un ENA (environnement numérique d’apprentissage)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Ubuntu"/>
              <a:buChar char="✘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Survol des fonctions du bas des applications 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3429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 </a:t>
            </a:r>
            <a:endParaRPr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3429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656" name="Google Shape;65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2824" y="1101200"/>
            <a:ext cx="1032550" cy="99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75" y="4258638"/>
            <a:ext cx="9039225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4"/>
          <p:cNvSpPr txBox="1">
            <a:spLocks noGrp="1"/>
          </p:cNvSpPr>
          <p:nvPr>
            <p:ph type="title" idx="4294967295"/>
          </p:nvPr>
        </p:nvSpPr>
        <p:spPr>
          <a:xfrm>
            <a:off x="951650" y="265050"/>
            <a:ext cx="6990300" cy="130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ACC3"/>
                </a:solidFill>
                <a:latin typeface="Ubuntu"/>
                <a:ea typeface="Ubuntu"/>
                <a:cs typeface="Ubuntu"/>
                <a:sym typeface="Ubuntu"/>
              </a:rPr>
              <a:t>Partage d’une activité avec code</a:t>
            </a:r>
            <a:endParaRPr sz="3600">
              <a:solidFill>
                <a:srgbClr val="00ACC3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ACC3"/>
                </a:solidFill>
                <a:latin typeface="Ubuntu"/>
                <a:ea typeface="Ubuntu"/>
                <a:cs typeface="Ubuntu"/>
                <a:sym typeface="Ubuntu"/>
              </a:rPr>
              <a:t>Number Frames</a:t>
            </a:r>
            <a:endParaRPr sz="3600">
              <a:solidFill>
                <a:srgbClr val="00ACC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63" name="Google Shape;663;p34"/>
          <p:cNvSpPr txBox="1">
            <a:spLocks noGrp="1"/>
          </p:cNvSpPr>
          <p:nvPr>
            <p:ph type="body" idx="4294967295"/>
          </p:nvPr>
        </p:nvSpPr>
        <p:spPr>
          <a:xfrm>
            <a:off x="785250" y="1574850"/>
            <a:ext cx="7258500" cy="3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Ubuntu"/>
              <a:buChar char="✘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Expérimentation du point de vue de l’élève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Ubuntu"/>
              <a:buChar char="✘"/>
            </a:pPr>
            <a:r>
              <a:rPr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Ouvrir l’application en ligne 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Nixie One"/>
              <a:ea typeface="Nixie One"/>
              <a:cs typeface="Nixie One"/>
              <a:sym typeface="Nixie One"/>
            </a:endParaRPr>
          </a:p>
          <a:p>
            <a:pPr marL="3429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Nixie One"/>
              <a:ea typeface="Nixie One"/>
              <a:cs typeface="Nixie One"/>
              <a:sym typeface="Nixie One"/>
            </a:endParaRPr>
          </a:p>
          <a:p>
            <a:pPr marL="3429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Nixie One"/>
                <a:ea typeface="Nixie One"/>
                <a:cs typeface="Nixie One"/>
                <a:sym typeface="Nixie One"/>
                <a:hlinkClick r:id="rId4"/>
              </a:rPr>
              <a:t>https://apps.mathlearningcenter.org/number-frames/?27glejqn</a:t>
            </a:r>
            <a:r>
              <a:rPr lang="en">
                <a:latin typeface="Nixie One"/>
                <a:ea typeface="Nixie One"/>
                <a:cs typeface="Nixie One"/>
                <a:sym typeface="Nixie One"/>
              </a:rPr>
              <a:t>  27GL-EJQN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664" name="Google Shape;66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32824" y="1101200"/>
            <a:ext cx="1032550" cy="99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81975" y="2717700"/>
            <a:ext cx="3523299" cy="137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35"/>
          <p:cNvSpPr txBox="1">
            <a:spLocks noGrp="1"/>
          </p:cNvSpPr>
          <p:nvPr>
            <p:ph type="title" idx="4294967295"/>
          </p:nvPr>
        </p:nvSpPr>
        <p:spPr>
          <a:xfrm>
            <a:off x="951650" y="265050"/>
            <a:ext cx="6729600" cy="130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ACC3"/>
                </a:solidFill>
                <a:latin typeface="Ubuntu"/>
                <a:ea typeface="Ubuntu"/>
                <a:cs typeface="Ubuntu"/>
                <a:sym typeface="Ubuntu"/>
              </a:rPr>
              <a:t>Partage d’une activité avec lien</a:t>
            </a:r>
            <a:endParaRPr sz="3600">
              <a:solidFill>
                <a:srgbClr val="00ACC3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ACC3"/>
                </a:solidFill>
                <a:latin typeface="Ubuntu"/>
                <a:ea typeface="Ubuntu"/>
                <a:cs typeface="Ubuntu"/>
                <a:sym typeface="Ubuntu"/>
              </a:rPr>
              <a:t>Number Frames</a:t>
            </a:r>
            <a:endParaRPr sz="3600">
              <a:solidFill>
                <a:srgbClr val="00ACC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71" name="Google Shape;671;p35"/>
          <p:cNvSpPr txBox="1">
            <a:spLocks noGrp="1"/>
          </p:cNvSpPr>
          <p:nvPr>
            <p:ph type="body" idx="4294967295"/>
          </p:nvPr>
        </p:nvSpPr>
        <p:spPr>
          <a:xfrm>
            <a:off x="785250" y="1699400"/>
            <a:ext cx="7258500" cy="3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Ubuntu"/>
              <a:buChar char="✘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Expérimentation du point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3429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de vue de l’élève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Ubuntu"/>
              <a:buChar char="✘"/>
            </a:pPr>
            <a:r>
              <a:rPr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Ouvrir Number Frames 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Ubuntu"/>
              <a:buChar char="✘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Retour de l’</a:t>
            </a:r>
            <a:r>
              <a:rPr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activité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Ubuntu"/>
              <a:buChar char="✘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Formulaires </a:t>
            </a:r>
            <a:r>
              <a:rPr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Google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3429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  ou </a:t>
            </a:r>
            <a:r>
              <a:rPr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Microsoft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3429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672" name="Google Shape;672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32824" y="1101200"/>
            <a:ext cx="1032550" cy="99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89475" y="2175775"/>
            <a:ext cx="2853325" cy="2610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Google Shape;674;p35"/>
          <p:cNvCxnSpPr/>
          <p:nvPr/>
        </p:nvCxnSpPr>
        <p:spPr>
          <a:xfrm rot="10800000" flipH="1">
            <a:off x="3089875" y="3868025"/>
            <a:ext cx="2072400" cy="753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1347</Words>
  <Application>Microsoft Office PowerPoint</Application>
  <PresentationFormat>Affichage à l'écran (16:9)</PresentationFormat>
  <Paragraphs>269</Paragraphs>
  <Slides>27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27</vt:i4>
      </vt:variant>
    </vt:vector>
  </HeadingPairs>
  <TitlesOfParts>
    <vt:vector size="36" baseType="lpstr">
      <vt:lpstr>Arial</vt:lpstr>
      <vt:lpstr>Ubuntu</vt:lpstr>
      <vt:lpstr>Sniglet</vt:lpstr>
      <vt:lpstr>Viga</vt:lpstr>
      <vt:lpstr>Nixie One</vt:lpstr>
      <vt:lpstr>Roboto</vt:lpstr>
      <vt:lpstr>Dosis</vt:lpstr>
      <vt:lpstr>Friar template</vt:lpstr>
      <vt:lpstr>Simple Light</vt:lpstr>
      <vt:lpstr>Les applications de  « Math Learning Center »</vt:lpstr>
      <vt:lpstr>Présentation PowerPoint</vt:lpstr>
      <vt:lpstr>Plan de la présentation</vt:lpstr>
      <vt:lpstr>Présentation PowerPoint</vt:lpstr>
      <vt:lpstr>Présentation PowerPoint</vt:lpstr>
      <vt:lpstr>Présentation PowerPoint</vt:lpstr>
      <vt:lpstr> Astuces</vt:lpstr>
      <vt:lpstr> Partage d’une activité avec code Number Frames</vt:lpstr>
      <vt:lpstr> Partage d’une activité avec lien Number Frames</vt:lpstr>
      <vt:lpstr>Number Pieces* </vt:lpstr>
      <vt:lpstr>Number Rack* </vt:lpstr>
      <vt:lpstr>Number Lines* </vt:lpstr>
      <vt:lpstr>Number Frames* </vt:lpstr>
      <vt:lpstr>Math Clock* </vt:lpstr>
      <vt:lpstr>Geoboard*</vt:lpstr>
      <vt:lpstr>Pattern Shapes* </vt:lpstr>
      <vt:lpstr>Whiteboard*</vt:lpstr>
      <vt:lpstr>Fractions </vt:lpstr>
      <vt:lpstr>Présentation PowerPoint</vt:lpstr>
      <vt:lpstr>Présentation PowerPoint</vt:lpstr>
      <vt:lpstr>Présentation PowerPoint</vt:lpstr>
      <vt:lpstr>Exemples de tâches ouvertes :  Illustre 56+12 ou 123-56; Représente ¾ ou des fractions équivalentes; Place en ordre croissant 3 nombres; Décompose un nombre; Illustre un nombre pair; Écris un couple; Compare des figures planes.  </vt:lpstr>
      <vt:lpstr>Obtenez votre  badge de participation</vt:lpstr>
      <vt:lpstr>L’équipe du RÉCIT MST est disponible  les mercredis matins  de 9 h à 11 h 30. </vt:lpstr>
      <vt:lpstr>Présentation PowerPoint</vt:lpstr>
      <vt:lpstr>Présentation PowerPoint</vt:lpstr>
      <vt:lpstr>MERCI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applications de  « Math Learning Center »</dc:title>
  <dc:creator>Sonya Fiset</dc:creator>
  <cp:lastModifiedBy>Fiset Sonia</cp:lastModifiedBy>
  <cp:revision>1</cp:revision>
  <dcterms:modified xsi:type="dcterms:W3CDTF">2021-01-29T18:13:50Z</dcterms:modified>
</cp:coreProperties>
</file>