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Ubuntu"/>
      <p:regular r:id="rId21"/>
      <p:bold r:id="rId22"/>
      <p:italic r:id="rId23"/>
      <p:boldItalic r:id="rId24"/>
    </p:embeddedFont>
    <p:embeddedFont>
      <p:font typeface="Caveat"/>
      <p:regular r:id="rId25"/>
      <p:bold r:id="rId26"/>
    </p:embeddedFont>
    <p:embeddedFont>
      <p:font typeface="Nunito"/>
      <p:regular r:id="rId27"/>
      <p:bold r:id="rId28"/>
      <p:italic r:id="rId29"/>
      <p:boldItalic r:id="rId30"/>
    </p:embeddedFont>
    <p:embeddedFont>
      <p:font typeface="Thasadith"/>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Ubuntu-bold.fntdata"/><Relationship Id="rId21" Type="http://schemas.openxmlformats.org/officeDocument/2006/relationships/font" Target="fonts/Ubuntu-regular.fntdata"/><Relationship Id="rId24" Type="http://schemas.openxmlformats.org/officeDocument/2006/relationships/font" Target="fonts/Ubuntu-boldItalic.fntdata"/><Relationship Id="rId23" Type="http://schemas.openxmlformats.org/officeDocument/2006/relationships/font" Target="fonts/Ubuntu-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veat-bold.fntdata"/><Relationship Id="rId25" Type="http://schemas.openxmlformats.org/officeDocument/2006/relationships/font" Target="fonts/Caveat-regular.fntdata"/><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hasadith-regular.fntdata"/><Relationship Id="rId30" Type="http://schemas.openxmlformats.org/officeDocument/2006/relationships/font" Target="fonts/Nunito-boldItalic.fntdata"/><Relationship Id="rId11" Type="http://schemas.openxmlformats.org/officeDocument/2006/relationships/slide" Target="slides/slide6.xml"/><Relationship Id="rId33" Type="http://schemas.openxmlformats.org/officeDocument/2006/relationships/font" Target="fonts/Thasadith-italic.fntdata"/><Relationship Id="rId10" Type="http://schemas.openxmlformats.org/officeDocument/2006/relationships/slide" Target="slides/slide5.xml"/><Relationship Id="rId32" Type="http://schemas.openxmlformats.org/officeDocument/2006/relationships/font" Target="fonts/Thasadith-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Thasadith-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utrementenmath.recitmst.qc.ca/"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mod/page/view.php?id=13018"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valuerautrementenmath.recitmst.qc.ca/"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google.com/csbe.qc.ca/evaluerautrementenmath"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Primaire-secondaire: poser la question dans le clavardage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
              <a:t>Lien de l’article sur le site du RÉCIT MST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
              <a:t>Lien de la présentation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
              <a:t>Lien du site : </a:t>
            </a:r>
            <a:r>
              <a:rPr lang="fr" u="sng">
                <a:solidFill>
                  <a:schemeClr val="hlink"/>
                </a:solidFill>
                <a:hlinkClick r:id="rId2"/>
              </a:rPr>
              <a:t>autrementenmath.recitmst.qc.ca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b0693d087_1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0b0693d087_19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Se référer au site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b0693d087_1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10b0693d087_19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Se référer au site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18289d28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e18289d280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Site : </a:t>
            </a:r>
            <a:endParaRPr/>
          </a:p>
          <a:p>
            <a:pPr indent="0" lvl="0" marL="0" rtl="0" algn="l">
              <a:lnSpc>
                <a:spcPct val="100000"/>
              </a:lnSpc>
              <a:spcBef>
                <a:spcPts val="0"/>
              </a:spcBef>
              <a:spcAft>
                <a:spcPts val="0"/>
              </a:spcAft>
              <a:buSzPts val="1100"/>
              <a:buNone/>
            </a:pPr>
            <a:r>
              <a:rPr lang="fr"/>
              <a:t>Attention en lien avec CD1, CD2, en apprentissage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0abc94d3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f0abc94d3c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Formulaire pour ajouts au groupe de la phase 2?</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d4a786e34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ed4a786e34_0_5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solidFill>
                  <a:schemeClr val="dk1"/>
                </a:solidFill>
              </a:rPr>
              <a:t>Lien à cliquer (à mettre dans le clavardage):</a:t>
            </a:r>
            <a:endParaRPr>
              <a:solidFill>
                <a:schemeClr val="dk1"/>
              </a:solidFill>
            </a:endParaRPr>
          </a:p>
          <a:p>
            <a:pPr indent="0" lvl="0" marL="0" rtl="0" algn="l">
              <a:spcBef>
                <a:spcPts val="0"/>
              </a:spcBef>
              <a:spcAft>
                <a:spcPts val="0"/>
              </a:spcAft>
              <a:buClr>
                <a:schemeClr val="dk1"/>
              </a:buClr>
              <a:buSzPts val="1100"/>
              <a:buFont typeface="Arial"/>
              <a:buNone/>
            </a:pPr>
            <a:r>
              <a:rPr lang="fr" u="sng">
                <a:solidFill>
                  <a:srgbClr val="1155CC"/>
                </a:solidFill>
                <a:hlinkClick r:id="rId2">
                  <a:extLst>
                    <a:ext uri="{A12FA001-AC4F-418D-AE19-62706E023703}">
                      <ahyp:hlinkClr val="tx"/>
                    </a:ext>
                  </a:extLst>
                </a:hlinkClick>
              </a:rPr>
              <a:t>https://campus.recit.qc.ca/mod/page/view.php?id=13018</a:t>
            </a:r>
            <a:r>
              <a:rPr lang="fr">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39b6468cb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e39b6468cb_4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0b0693d08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10b0693d087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Lien de l’article sur le site du RÉCIT MST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
              <a:t>Lien de la présentation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
              <a:t>Lien du site : </a:t>
            </a:r>
            <a:r>
              <a:rPr lang="fr" u="sng">
                <a:solidFill>
                  <a:srgbClr val="1155CC"/>
                </a:solidFill>
                <a:hlinkClick r:id="rId2">
                  <a:extLst>
                    <a:ext uri="{A12FA001-AC4F-418D-AE19-62706E023703}">
                      <ahyp:hlinkClr val="tx"/>
                    </a:ext>
                  </a:extLst>
                </a:hlinkClick>
              </a:rPr>
              <a:t>evaluerautrementenmath.recitmst.qc.ca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f0abc94d3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f0abc94d3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t>Lien du site : </a:t>
            </a:r>
            <a:r>
              <a:rPr b="1" lang="fr" u="sng">
                <a:solidFill>
                  <a:schemeClr val="hlink"/>
                </a:solidFill>
                <a:hlinkClick r:id="rId2"/>
              </a:rPr>
              <a:t>https://sites.google.com/csbe.qc.ca/evaluerautrementenmath</a:t>
            </a:r>
            <a:endParaRPr b="1"/>
          </a:p>
          <a:p>
            <a:pPr indent="0" lvl="0" marL="0" rtl="0" algn="l">
              <a:spcBef>
                <a:spcPts val="0"/>
              </a:spcBef>
              <a:spcAft>
                <a:spcPts val="0"/>
              </a:spcAft>
              <a:buNone/>
            </a:pPr>
            <a:r>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0abc94d3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f0abc94d3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18289d28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e18289d28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Se référer au site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6b15329bb_1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f6b15329bb_1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Wooclap : </a:t>
            </a:r>
            <a:r>
              <a:rPr lang="fr" sz="1850">
                <a:solidFill>
                  <a:schemeClr val="dk1"/>
                </a:solidFill>
                <a:latin typeface="Nunito"/>
                <a:ea typeface="Nunito"/>
                <a:cs typeface="Nunito"/>
                <a:sym typeface="Nunito"/>
              </a:rPr>
              <a:t>www.wooclap.com/</a:t>
            </a:r>
            <a:r>
              <a:rPr b="1" lang="fr" sz="1850">
                <a:solidFill>
                  <a:schemeClr val="dk1"/>
                </a:solidFill>
                <a:latin typeface="Nunito"/>
                <a:ea typeface="Nunito"/>
                <a:cs typeface="Nunito"/>
                <a:sym typeface="Nunito"/>
              </a:rPr>
              <a:t>JFLGAY</a:t>
            </a:r>
            <a:endParaRPr b="1" sz="185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
              <a:t>Ne pas oublier de le lancer!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eb798d7b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0eb798d7b2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Wooclap : </a:t>
            </a:r>
            <a:r>
              <a:rPr lang="fr" sz="1850">
                <a:solidFill>
                  <a:schemeClr val="dk1"/>
                </a:solidFill>
                <a:latin typeface="Nunito"/>
                <a:ea typeface="Nunito"/>
                <a:cs typeface="Nunito"/>
                <a:sym typeface="Nunito"/>
              </a:rPr>
              <a:t>www.wooclap.com/</a:t>
            </a:r>
            <a:r>
              <a:rPr b="1" lang="fr" sz="1850">
                <a:solidFill>
                  <a:schemeClr val="dk1"/>
                </a:solidFill>
                <a:latin typeface="Nunito"/>
                <a:ea typeface="Nunito"/>
                <a:cs typeface="Nunito"/>
                <a:sym typeface="Nunito"/>
              </a:rPr>
              <a:t>JFLGAY</a:t>
            </a:r>
            <a:endParaRPr b="1" sz="185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r"/>
              <a:t>Ne pas oublier de le lancer!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b0693d087_1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10b0693d087_19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Se fait avec 2 nombres (25-ABCEFG et 30-DH)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b0693d087_1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0b0693d087_18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a:t>4^5+3x2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hyperlink" Target="https://creativecommons.org/licenses/by-nc-sa/4.0/" TargetMode="External"/><Relationship Id="rId6" Type="http://schemas.openxmlformats.org/officeDocument/2006/relationships/image" Target="../media/image1.png"/><Relationship Id="rId7"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s://teacher.desmos.com/activitybuilder/custom/61e819552b3ebd0a189c4874?lang=fr" TargetMode="External"/><Relationship Id="rId11" Type="http://schemas.openxmlformats.org/officeDocument/2006/relationships/image" Target="../media/image12.png"/><Relationship Id="rId10" Type="http://schemas.openxmlformats.org/officeDocument/2006/relationships/image" Target="../media/image9.jpg"/><Relationship Id="rId9" Type="http://schemas.openxmlformats.org/officeDocument/2006/relationships/hyperlink" Target="http://www.youtube.com/watch?v=KlEnKoqcKE4" TargetMode="External"/><Relationship Id="rId5" Type="http://schemas.openxmlformats.org/officeDocument/2006/relationships/hyperlink" Target="https://student.desmos.com/join/epuxws?lang=fr" TargetMode="External"/><Relationship Id="rId6" Type="http://schemas.openxmlformats.org/officeDocument/2006/relationships/hyperlink" Target="https://forms.office.com/Pages/ShareFormPage.aspx?id=9yi8JZEdBEmdSYFdw05OxnmsVnWHXrtDlg3_v99fG3xUNklZRjVUNzhUMjlEUVU3TFpUMzNPOTNDUC4u&amp;sharetoken=IZU0zOM0Hq4d2uWJmJPY" TargetMode="External"/><Relationship Id="rId7" Type="http://schemas.openxmlformats.org/officeDocument/2006/relationships/hyperlink" Target="http://threeacts.mrmeyer.com/sugarpackets/" TargetMode="External"/><Relationship Id="rId8" Type="http://schemas.openxmlformats.org/officeDocument/2006/relationships/hyperlink" Target="https://sites.google.com/csbe.qc.ca/evaluerautrementenmath/accueil/math-en-3-temps?authuser=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hyperlink" Target="http://www.youtube.com/watch?v=DqJ5GSw1WyU" TargetMode="External"/><Relationship Id="rId5" Type="http://schemas.openxmlformats.org/officeDocument/2006/relationships/image" Target="../media/image11.jpg"/><Relationship Id="rId6" Type="http://schemas.openxmlformats.org/officeDocument/2006/relationships/hyperlink" Target="https://sites.google.com/d/1pL-_Tp7-Z6tG3OEvUI5q_152bVSns4jt/p/1_IxlAGWENUCNxcpmQR4LyWTYyjQQdQR1/ed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hyperlink" Target="https://view.genial.ly/5f7b56f1f498680d8b326208/horizontal-infographic-review-planifier-et-evaluer-en-mathematique-au-secondaire" TargetMode="External"/><Relationship Id="rId7" Type="http://schemas.openxmlformats.org/officeDocument/2006/relationships/hyperlink" Target="https://sites.google.com/csbe.qc.ca/evaluerautrementenmat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hyperlink" Target="https://sites.google.com/csbe.qc.ca/evaluerautrementenmath/badges-du-campus-r%C3%A9cit?authuser=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hyperlink" Target="http://creativecommons.org/licenses/by-nc-sa/4.0/" TargetMode="External"/><Relationship Id="rId11" Type="http://schemas.openxmlformats.org/officeDocument/2006/relationships/hyperlink" Target="https://twitter.com/recitmst" TargetMode="External"/><Relationship Id="rId10" Type="http://schemas.openxmlformats.org/officeDocument/2006/relationships/hyperlink" Target="https://www.facebook.com/RECITMST2020/" TargetMode="External"/><Relationship Id="rId12" Type="http://schemas.openxmlformats.org/officeDocument/2006/relationships/hyperlink" Target="https://www.youtube.com/channel/UC7IcadI_rZFwso9N81PYqFg" TargetMode="External"/><Relationship Id="rId9" Type="http://schemas.openxmlformats.org/officeDocument/2006/relationships/hyperlink" Target="mailto:equipe@recitmst.qc.ca" TargetMode="External"/><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hyperlink" Target="mailto:equipe@recitmst.qc.ca" TargetMode="External"/><Relationship Id="rId8" Type="http://schemas.openxmlformats.org/officeDocument/2006/relationships/hyperlink" Target="mailto:equipe@recitmst.qc.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evaluerautrementenmath.recitmst.qc.ca/" TargetMode="External"/><Relationship Id="rId5" Type="http://schemas.openxmlformats.org/officeDocument/2006/relationships/image" Target="../media/image6.png"/><Relationship Id="rId6" Type="http://schemas.openxmlformats.org/officeDocument/2006/relationships/hyperlink" Target="https://creativecommons.org/licenses/by-nc-sa/4.0/" TargetMode="External"/><Relationship Id="rId7" Type="http://schemas.openxmlformats.org/officeDocument/2006/relationships/image" Target="../media/image1.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hyperlink" Target="http://autrementenmath.recitmst.qc.ca/" TargetMode="External"/><Relationship Id="rId10" Type="http://schemas.openxmlformats.org/officeDocument/2006/relationships/image" Target="../media/image10.png"/><Relationship Id="rId9" Type="http://schemas.openxmlformats.org/officeDocument/2006/relationships/hyperlink" Target="http://creativecommons.org/licenses/by-nc-sa/4.0/"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3.png"/><Relationship Id="rId7" Type="http://schemas.openxmlformats.org/officeDocument/2006/relationships/hyperlink" Target="mailto:equipe@recitmst.qc.ca" TargetMode="External"/><Relationship Id="rId8" Type="http://schemas.openxmlformats.org/officeDocument/2006/relationships/hyperlink" Target="mailto:equipe@recitmst.qc.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sites.google.com/csbe.qc.ca/evaluerautrementenmath/accueil?authuser=0" TargetMode="External"/><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hyperlink" Target="https://docs.google.com/document/d/1DYNPXEypgYv7RwvDnd5KoNvN89WPQYNE/edit#heading=h.gjdgxs" TargetMode="External"/><Relationship Id="rId6" Type="http://schemas.openxmlformats.org/officeDocument/2006/relationships/hyperlink" Target="https://teacher.desmos.com/activitybuilder/custom/614c782e3cd4b60a1347a857?collections=added-collections,5ffee7dd2fd2100d2de117f2&amp;lang=fr" TargetMode="External"/><Relationship Id="rId7" Type="http://schemas.openxmlformats.org/officeDocument/2006/relationships/hyperlink" Target="https://sites.google.com/csbe.qc.ca/evaluerautrementenmath/accueil/menu-math?authuser=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s://docs.google.com/presentation/d/1RCPOa9q0oLr_ktgKnmriyV1iVQoRz44c/edit#slide=id.p31" TargetMode="External"/><Relationship Id="rId5" Type="http://schemas.openxmlformats.org/officeDocument/2006/relationships/hyperlink" Target="https://sites.google.com/csbe.qc.ca/evaluerautrementenmath/accueil/open-middle?authuser=0math?authuser=0" TargetMode="External"/><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6188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b="1" lang="fr">
                <a:solidFill>
                  <a:schemeClr val="lt1"/>
                </a:solidFill>
                <a:latin typeface="Caveat"/>
                <a:ea typeface="Caveat"/>
                <a:cs typeface="Caveat"/>
                <a:sym typeface="Caveat"/>
              </a:rPr>
              <a:t>Apprendre et é</a:t>
            </a:r>
            <a:r>
              <a:rPr b="1" lang="fr">
                <a:solidFill>
                  <a:schemeClr val="lt1"/>
                </a:solidFill>
                <a:latin typeface="Caveat"/>
                <a:ea typeface="Caveat"/>
                <a:cs typeface="Caveat"/>
                <a:sym typeface="Caveat"/>
              </a:rPr>
              <a:t>valuer autrement </a:t>
            </a:r>
            <a:endParaRPr b="1">
              <a:solidFill>
                <a:schemeClr val="lt1"/>
              </a:solidFill>
              <a:latin typeface="Caveat"/>
              <a:ea typeface="Caveat"/>
              <a:cs typeface="Caveat"/>
              <a:sym typeface="Caveat"/>
            </a:endParaRPr>
          </a:p>
          <a:p>
            <a:pPr indent="0" lvl="0" marL="0" rtl="0" algn="ctr">
              <a:lnSpc>
                <a:spcPct val="100000"/>
              </a:lnSpc>
              <a:spcBef>
                <a:spcPts val="0"/>
              </a:spcBef>
              <a:spcAft>
                <a:spcPts val="0"/>
              </a:spcAft>
              <a:buSzPct val="100000"/>
              <a:buNone/>
            </a:pPr>
            <a:r>
              <a:rPr b="1" lang="fr">
                <a:solidFill>
                  <a:schemeClr val="lt1"/>
                </a:solidFill>
                <a:latin typeface="Caveat"/>
                <a:ea typeface="Caveat"/>
                <a:cs typeface="Caveat"/>
                <a:sym typeface="Caveat"/>
              </a:rPr>
              <a:t>en mathématique</a:t>
            </a:r>
            <a:endParaRPr>
              <a:solidFill>
                <a:srgbClr val="FF9900"/>
              </a:solidFill>
              <a:latin typeface="Caveat"/>
              <a:ea typeface="Caveat"/>
              <a:cs typeface="Caveat"/>
              <a:sym typeface="Caveat"/>
            </a:endParaRPr>
          </a:p>
        </p:txBody>
      </p:sp>
      <p:sp>
        <p:nvSpPr>
          <p:cNvPr id="55" name="Google Shape;55;p13"/>
          <p:cNvSpPr txBox="1"/>
          <p:nvPr>
            <p:ph idx="1" type="subTitle"/>
          </p:nvPr>
        </p:nvSpPr>
        <p:spPr>
          <a:xfrm>
            <a:off x="775575" y="2701900"/>
            <a:ext cx="7845300" cy="18507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lnSpc>
                <a:spcPct val="100000"/>
              </a:lnSpc>
              <a:spcBef>
                <a:spcPts val="0"/>
              </a:spcBef>
              <a:spcAft>
                <a:spcPts val="0"/>
              </a:spcAft>
              <a:buSzPct val="79788"/>
              <a:buNone/>
            </a:pPr>
            <a:r>
              <a:rPr b="1" lang="fr" sz="3509">
                <a:solidFill>
                  <a:srgbClr val="FFAB40"/>
                </a:solidFill>
                <a:latin typeface="Caveat"/>
                <a:ea typeface="Caveat"/>
                <a:cs typeface="Caveat"/>
                <a:sym typeface="Caveat"/>
              </a:rPr>
              <a:t>Stéphanie Rioux - CSSC et RÉCIT MST</a:t>
            </a:r>
            <a:endParaRPr b="1" sz="3509">
              <a:solidFill>
                <a:srgbClr val="FFAB40"/>
              </a:solidFill>
              <a:latin typeface="Caveat"/>
              <a:ea typeface="Caveat"/>
              <a:cs typeface="Caveat"/>
              <a:sym typeface="Caveat"/>
            </a:endParaRPr>
          </a:p>
          <a:p>
            <a:pPr indent="0" lvl="0" marL="0" rtl="0" algn="ctr">
              <a:lnSpc>
                <a:spcPct val="100000"/>
              </a:lnSpc>
              <a:spcBef>
                <a:spcPts val="0"/>
              </a:spcBef>
              <a:spcAft>
                <a:spcPts val="0"/>
              </a:spcAft>
              <a:buSzPct val="79788"/>
              <a:buNone/>
            </a:pPr>
            <a:r>
              <a:rPr b="1" lang="fr" sz="3509">
                <a:solidFill>
                  <a:srgbClr val="FFAB40"/>
                </a:solidFill>
                <a:latin typeface="Caveat"/>
                <a:ea typeface="Caveat"/>
                <a:cs typeface="Caveat"/>
                <a:sym typeface="Caveat"/>
              </a:rPr>
              <a:t>Marie-Claude Paquin - CSSDA</a:t>
            </a:r>
            <a:endParaRPr b="1" sz="3509">
              <a:solidFill>
                <a:srgbClr val="FFAB40"/>
              </a:solidFill>
              <a:latin typeface="Caveat"/>
              <a:ea typeface="Caveat"/>
              <a:cs typeface="Caveat"/>
              <a:sym typeface="Caveat"/>
            </a:endParaRPr>
          </a:p>
          <a:p>
            <a:pPr indent="0" lvl="0" marL="0" rtl="0" algn="ctr">
              <a:lnSpc>
                <a:spcPct val="100000"/>
              </a:lnSpc>
              <a:spcBef>
                <a:spcPts val="0"/>
              </a:spcBef>
              <a:spcAft>
                <a:spcPts val="0"/>
              </a:spcAft>
              <a:buSzPct val="98870"/>
              <a:buNone/>
            </a:pPr>
            <a:r>
              <a:t/>
            </a:r>
            <a:endParaRPr sz="2832">
              <a:solidFill>
                <a:srgbClr val="FFAB40"/>
              </a:solidFill>
              <a:latin typeface="Caveat"/>
              <a:ea typeface="Caveat"/>
              <a:cs typeface="Caveat"/>
              <a:sym typeface="Caveat"/>
            </a:endParaRPr>
          </a:p>
          <a:p>
            <a:pPr indent="0" lvl="0" marL="0" rtl="0" algn="ctr">
              <a:lnSpc>
                <a:spcPct val="100000"/>
              </a:lnSpc>
              <a:spcBef>
                <a:spcPts val="0"/>
              </a:spcBef>
              <a:spcAft>
                <a:spcPts val="0"/>
              </a:spcAft>
              <a:buSzPct val="81324"/>
              <a:buNone/>
            </a:pPr>
            <a:r>
              <a:rPr lang="fr" sz="3443">
                <a:solidFill>
                  <a:schemeClr val="lt1"/>
                </a:solidFill>
                <a:latin typeface="Caveat"/>
                <a:ea typeface="Caveat"/>
                <a:cs typeface="Caveat"/>
                <a:sym typeface="Caveat"/>
              </a:rPr>
              <a:t>Bar Camp CSSDA - 21 janvier 2022</a:t>
            </a:r>
            <a:endParaRPr sz="3443">
              <a:solidFill>
                <a:schemeClr val="lt1"/>
              </a:solidFill>
              <a:latin typeface="Caveat"/>
              <a:ea typeface="Caveat"/>
              <a:cs typeface="Caveat"/>
              <a:sym typeface="Caveat"/>
            </a:endParaRPr>
          </a:p>
          <a:p>
            <a:pPr indent="0" lvl="0" marL="0" rtl="0" algn="ctr">
              <a:lnSpc>
                <a:spcPct val="100000"/>
              </a:lnSpc>
              <a:spcBef>
                <a:spcPts val="0"/>
              </a:spcBef>
              <a:spcAft>
                <a:spcPts val="0"/>
              </a:spcAft>
              <a:buSzPct val="81324"/>
              <a:buNone/>
            </a:pPr>
            <a:r>
              <a:rPr b="1" lang="fr" sz="3443">
                <a:solidFill>
                  <a:schemeClr val="lt1"/>
                </a:solidFill>
                <a:latin typeface="Caveat"/>
                <a:ea typeface="Caveat"/>
                <a:cs typeface="Caveat"/>
                <a:sym typeface="Caveat"/>
              </a:rPr>
              <a:t>14h25 à 15h35</a:t>
            </a:r>
            <a:endParaRPr b="1" sz="3443">
              <a:solidFill>
                <a:schemeClr val="lt1"/>
              </a:solidFill>
              <a:latin typeface="Caveat"/>
              <a:ea typeface="Caveat"/>
              <a:cs typeface="Caveat"/>
              <a:sym typeface="Caveat"/>
            </a:endParaRPr>
          </a:p>
        </p:txBody>
      </p:sp>
      <p:pic>
        <p:nvPicPr>
          <p:cNvPr id="56" name="Google Shape;56;p13"/>
          <p:cNvPicPr preferRelativeResize="0"/>
          <p:nvPr/>
        </p:nvPicPr>
        <p:blipFill>
          <a:blip r:embed="rId4">
            <a:alphaModFix/>
          </a:blip>
          <a:stretch>
            <a:fillRect/>
          </a:stretch>
        </p:blipFill>
        <p:spPr>
          <a:xfrm>
            <a:off x="8051748" y="4120869"/>
            <a:ext cx="918875" cy="887582"/>
          </a:xfrm>
          <a:prstGeom prst="rect">
            <a:avLst/>
          </a:prstGeom>
          <a:noFill/>
          <a:ln>
            <a:noFill/>
          </a:ln>
        </p:spPr>
      </p:pic>
      <p:pic>
        <p:nvPicPr>
          <p:cNvPr id="57" name="Google Shape;57;p13">
            <a:hlinkClick r:id="rId5"/>
          </p:cNvPr>
          <p:cNvPicPr preferRelativeResize="0"/>
          <p:nvPr/>
        </p:nvPicPr>
        <p:blipFill>
          <a:blip r:embed="rId6">
            <a:alphaModFix/>
          </a:blip>
          <a:stretch>
            <a:fillRect/>
          </a:stretch>
        </p:blipFill>
        <p:spPr>
          <a:xfrm>
            <a:off x="158771" y="4732383"/>
            <a:ext cx="918875" cy="321513"/>
          </a:xfrm>
          <a:prstGeom prst="rect">
            <a:avLst/>
          </a:prstGeom>
          <a:noFill/>
          <a:ln>
            <a:noFill/>
          </a:ln>
        </p:spPr>
      </p:pic>
      <p:pic>
        <p:nvPicPr>
          <p:cNvPr id="58" name="Google Shape;58;p13"/>
          <p:cNvPicPr preferRelativeResize="0"/>
          <p:nvPr/>
        </p:nvPicPr>
        <p:blipFill>
          <a:blip r:embed="rId7">
            <a:alphaModFix/>
          </a:blip>
          <a:stretch>
            <a:fillRect/>
          </a:stretch>
        </p:blipFill>
        <p:spPr>
          <a:xfrm>
            <a:off x="6602298" y="4429937"/>
            <a:ext cx="1366501" cy="5785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2"/>
          <p:cNvSpPr txBox="1"/>
          <p:nvPr>
            <p:ph type="ctrTitle"/>
          </p:nvPr>
        </p:nvSpPr>
        <p:spPr>
          <a:xfrm>
            <a:off x="311700" y="492125"/>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778"/>
              <a:buNone/>
            </a:pPr>
            <a:r>
              <a:rPr lang="fr" sz="4600">
                <a:solidFill>
                  <a:schemeClr val="lt1"/>
                </a:solidFill>
                <a:latin typeface="Caveat"/>
                <a:ea typeface="Caveat"/>
                <a:cs typeface="Caveat"/>
                <a:sym typeface="Caveat"/>
              </a:rPr>
              <a:t>Expérimentation - </a:t>
            </a:r>
            <a:r>
              <a:rPr lang="fr" sz="4600">
                <a:solidFill>
                  <a:schemeClr val="lt1"/>
                </a:solidFill>
                <a:latin typeface="Caveat"/>
                <a:ea typeface="Caveat"/>
                <a:cs typeface="Caveat"/>
                <a:sym typeface="Caveat"/>
              </a:rPr>
              <a:t>Math en 3 temps </a:t>
            </a:r>
            <a:endParaRPr sz="4600">
              <a:solidFill>
                <a:schemeClr val="lt1"/>
              </a:solidFill>
              <a:latin typeface="Caveat"/>
              <a:ea typeface="Caveat"/>
              <a:cs typeface="Caveat"/>
              <a:sym typeface="Caveat"/>
            </a:endParaRPr>
          </a:p>
        </p:txBody>
      </p:sp>
      <p:sp>
        <p:nvSpPr>
          <p:cNvPr id="121" name="Google Shape;121;p22"/>
          <p:cNvSpPr txBox="1"/>
          <p:nvPr>
            <p:ph type="ctrTitle"/>
          </p:nvPr>
        </p:nvSpPr>
        <p:spPr>
          <a:xfrm>
            <a:off x="311700" y="3381725"/>
            <a:ext cx="8520600" cy="17238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5778"/>
              <a:buNone/>
            </a:pPr>
            <a:r>
              <a:rPr lang="fr" sz="2400">
                <a:solidFill>
                  <a:schemeClr val="lt1"/>
                </a:solidFill>
                <a:latin typeface="Caveat"/>
                <a:ea typeface="Caveat"/>
                <a:cs typeface="Caveat"/>
                <a:sym typeface="Caveat"/>
              </a:rPr>
              <a:t>Ressources: </a:t>
            </a:r>
            <a:endParaRPr sz="2400">
              <a:solidFill>
                <a:srgbClr val="FF0000"/>
              </a:solidFill>
              <a:latin typeface="Caveat"/>
              <a:ea typeface="Caveat"/>
              <a:cs typeface="Caveat"/>
              <a:sym typeface="Caveat"/>
            </a:endParaRPr>
          </a:p>
          <a:p>
            <a:pPr indent="-292100" lvl="0" marL="2286000" rtl="0" algn="l">
              <a:lnSpc>
                <a:spcPct val="100000"/>
              </a:lnSpc>
              <a:spcBef>
                <a:spcPts val="0"/>
              </a:spcBef>
              <a:spcAft>
                <a:spcPts val="0"/>
              </a:spcAft>
              <a:buClr>
                <a:schemeClr val="lt1"/>
              </a:buClr>
              <a:buSzPts val="1000"/>
              <a:buFont typeface="Caveat"/>
              <a:buChar char="■"/>
            </a:pPr>
            <a:r>
              <a:rPr lang="fr" sz="1900" u="sng">
                <a:solidFill>
                  <a:srgbClr val="FFAB40"/>
                </a:solidFill>
                <a:latin typeface="Caveat"/>
                <a:ea typeface="Caveat"/>
                <a:cs typeface="Caveat"/>
                <a:sym typeface="Caveat"/>
                <a:hlinkClick r:id="rId4">
                  <a:extLst>
                    <a:ext uri="{A12FA001-AC4F-418D-AE19-62706E023703}">
                      <ahyp:hlinkClr val="tx"/>
                    </a:ext>
                  </a:extLst>
                </a:hlinkClick>
              </a:rPr>
              <a:t>Version Desmos</a:t>
            </a:r>
            <a:r>
              <a:rPr lang="fr" sz="1900">
                <a:solidFill>
                  <a:srgbClr val="FFAB40"/>
                </a:solidFill>
                <a:latin typeface="Caveat"/>
                <a:ea typeface="Caveat"/>
                <a:cs typeface="Caveat"/>
                <a:sym typeface="Caveat"/>
              </a:rPr>
              <a:t> - </a:t>
            </a:r>
            <a:r>
              <a:rPr lang="fr" sz="1900" u="sng">
                <a:solidFill>
                  <a:srgbClr val="FFAB40"/>
                </a:solidFill>
                <a:latin typeface="Caveat"/>
                <a:ea typeface="Caveat"/>
                <a:cs typeface="Caveat"/>
                <a:sym typeface="Caveat"/>
                <a:hlinkClick r:id="rId5">
                  <a:extLst>
                    <a:ext uri="{A12FA001-AC4F-418D-AE19-62706E023703}">
                      <ahyp:hlinkClr val="tx"/>
                    </a:ext>
                  </a:extLst>
                </a:hlinkClick>
              </a:rPr>
              <a:t>Lien élève</a:t>
            </a:r>
            <a:endParaRPr sz="1900">
              <a:solidFill>
                <a:srgbClr val="FFAB40"/>
              </a:solidFill>
              <a:latin typeface="Caveat"/>
              <a:ea typeface="Caveat"/>
              <a:cs typeface="Caveat"/>
              <a:sym typeface="Caveat"/>
            </a:endParaRPr>
          </a:p>
          <a:p>
            <a:pPr indent="-292100" lvl="0" marL="2286000" rtl="0" algn="l">
              <a:lnSpc>
                <a:spcPct val="100000"/>
              </a:lnSpc>
              <a:spcBef>
                <a:spcPts val="0"/>
              </a:spcBef>
              <a:spcAft>
                <a:spcPts val="0"/>
              </a:spcAft>
              <a:buClr>
                <a:schemeClr val="lt1"/>
              </a:buClr>
              <a:buSzPts val="1000"/>
              <a:buFont typeface="Caveat"/>
              <a:buChar char="■"/>
            </a:pPr>
            <a:r>
              <a:rPr lang="fr" sz="1900" u="sng">
                <a:solidFill>
                  <a:srgbClr val="FFAB40"/>
                </a:solidFill>
                <a:latin typeface="Caveat"/>
                <a:ea typeface="Caveat"/>
                <a:cs typeface="Caveat"/>
                <a:sym typeface="Caveat"/>
                <a:hlinkClick r:id="rId6">
                  <a:extLst>
                    <a:ext uri="{A12FA001-AC4F-418D-AE19-62706E023703}">
                      <ahyp:hlinkClr val="tx"/>
                    </a:ext>
                  </a:extLst>
                </a:hlinkClick>
              </a:rPr>
              <a:t>Version Microsoft Form</a:t>
            </a:r>
            <a:endParaRPr sz="1900">
              <a:solidFill>
                <a:srgbClr val="FFAB40"/>
              </a:solidFill>
              <a:latin typeface="Caveat"/>
              <a:ea typeface="Caveat"/>
              <a:cs typeface="Caveat"/>
              <a:sym typeface="Caveat"/>
            </a:endParaRPr>
          </a:p>
          <a:p>
            <a:pPr indent="-292100" lvl="0" marL="2286000" rtl="0" algn="l">
              <a:lnSpc>
                <a:spcPct val="100000"/>
              </a:lnSpc>
              <a:spcBef>
                <a:spcPts val="0"/>
              </a:spcBef>
              <a:spcAft>
                <a:spcPts val="0"/>
              </a:spcAft>
              <a:buClr>
                <a:schemeClr val="lt1"/>
              </a:buClr>
              <a:buSzPts val="1000"/>
              <a:buFont typeface="Caveat"/>
              <a:buChar char="■"/>
            </a:pPr>
            <a:r>
              <a:rPr lang="fr" sz="1900" u="sng">
                <a:solidFill>
                  <a:srgbClr val="FFAB40"/>
                </a:solidFill>
                <a:latin typeface="Caveat"/>
                <a:ea typeface="Caveat"/>
                <a:cs typeface="Caveat"/>
                <a:sym typeface="Caveat"/>
                <a:hlinkClick r:id="rId7">
                  <a:extLst>
                    <a:ext uri="{A12FA001-AC4F-418D-AE19-62706E023703}">
                      <ahyp:hlinkClr val="tx"/>
                    </a:ext>
                  </a:extLst>
                </a:hlinkClick>
              </a:rPr>
              <a:t>Tâche originale de Dan Meyer</a:t>
            </a:r>
            <a:r>
              <a:rPr lang="fr" sz="1900">
                <a:solidFill>
                  <a:srgbClr val="FFAB40"/>
                </a:solidFill>
                <a:latin typeface="Caveat"/>
                <a:ea typeface="Caveat"/>
                <a:cs typeface="Caveat"/>
                <a:sym typeface="Caveat"/>
              </a:rPr>
              <a:t> </a:t>
            </a:r>
            <a:endParaRPr sz="1900">
              <a:solidFill>
                <a:srgbClr val="FFAB40"/>
              </a:solidFill>
              <a:latin typeface="Caveat"/>
              <a:ea typeface="Caveat"/>
              <a:cs typeface="Caveat"/>
              <a:sym typeface="Caveat"/>
            </a:endParaRPr>
          </a:p>
          <a:p>
            <a:pPr indent="-292100" lvl="0" marL="2286000" rtl="0" algn="l">
              <a:lnSpc>
                <a:spcPct val="100000"/>
              </a:lnSpc>
              <a:spcBef>
                <a:spcPts val="0"/>
              </a:spcBef>
              <a:spcAft>
                <a:spcPts val="0"/>
              </a:spcAft>
              <a:buClr>
                <a:schemeClr val="lt1"/>
              </a:buClr>
              <a:buSzPts val="1000"/>
              <a:buFont typeface="Caveat"/>
              <a:buChar char="■"/>
            </a:pPr>
            <a:r>
              <a:rPr lang="fr" sz="1900" u="sng">
                <a:solidFill>
                  <a:srgbClr val="FFAB40"/>
                </a:solidFill>
                <a:latin typeface="Caveat"/>
                <a:ea typeface="Caveat"/>
                <a:cs typeface="Caveat"/>
                <a:sym typeface="Caveat"/>
                <a:hlinkClick r:id="rId8">
                  <a:extLst>
                    <a:ext uri="{A12FA001-AC4F-418D-AE19-62706E023703}">
                      <ahyp:hlinkClr val="tx"/>
                    </a:ext>
                  </a:extLst>
                </a:hlinkClick>
              </a:rPr>
              <a:t>Section « Math en 3 temps » du site</a:t>
            </a:r>
            <a:endParaRPr sz="1900">
              <a:solidFill>
                <a:srgbClr val="FFAB40"/>
              </a:solidFill>
              <a:latin typeface="Caveat"/>
              <a:ea typeface="Caveat"/>
              <a:cs typeface="Caveat"/>
              <a:sym typeface="Caveat"/>
            </a:endParaRPr>
          </a:p>
        </p:txBody>
      </p:sp>
      <p:pic>
        <p:nvPicPr>
          <p:cNvPr descr="Capsule vidéo produite par Meggy Hatin-Léveillée (CSSMB) dans le cadre d’un comité de travail sur l’évaluation autrement en mathématique avec le RÉCIT MST 2020-21 sous Licence CC" id="122" name="Google Shape;122;p22" title="Math en 3 temps">
            <a:hlinkClick r:id="rId9"/>
          </p:cNvPr>
          <p:cNvPicPr preferRelativeResize="0"/>
          <p:nvPr/>
        </p:nvPicPr>
        <p:blipFill>
          <a:blip r:embed="rId10">
            <a:alphaModFix/>
          </a:blip>
          <a:stretch>
            <a:fillRect/>
          </a:stretch>
        </p:blipFill>
        <p:spPr>
          <a:xfrm>
            <a:off x="637325" y="1013975"/>
            <a:ext cx="3370100" cy="2527575"/>
          </a:xfrm>
          <a:prstGeom prst="rect">
            <a:avLst/>
          </a:prstGeom>
          <a:noFill/>
          <a:ln>
            <a:noFill/>
          </a:ln>
        </p:spPr>
      </p:pic>
      <p:pic>
        <p:nvPicPr>
          <p:cNvPr id="123" name="Google Shape;123;p22"/>
          <p:cNvPicPr preferRelativeResize="0"/>
          <p:nvPr/>
        </p:nvPicPr>
        <p:blipFill>
          <a:blip r:embed="rId11">
            <a:alphaModFix/>
          </a:blip>
          <a:stretch>
            <a:fillRect/>
          </a:stretch>
        </p:blipFill>
        <p:spPr>
          <a:xfrm>
            <a:off x="4572000" y="1013975"/>
            <a:ext cx="3606875" cy="2605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3"/>
          <p:cNvSpPr txBox="1"/>
          <p:nvPr>
            <p:ph type="ctrTitle"/>
          </p:nvPr>
        </p:nvSpPr>
        <p:spPr>
          <a:xfrm>
            <a:off x="311700" y="339725"/>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778"/>
              <a:buNone/>
            </a:pPr>
            <a:r>
              <a:rPr lang="fr" sz="4600">
                <a:solidFill>
                  <a:schemeClr val="lt1"/>
                </a:solidFill>
                <a:latin typeface="Caveat"/>
                <a:ea typeface="Caveat"/>
                <a:cs typeface="Caveat"/>
                <a:sym typeface="Caveat"/>
              </a:rPr>
              <a:t>Exploration - Tâches créatives</a:t>
            </a:r>
            <a:endParaRPr sz="4600">
              <a:solidFill>
                <a:schemeClr val="lt1"/>
              </a:solidFill>
              <a:latin typeface="Caveat"/>
              <a:ea typeface="Caveat"/>
              <a:cs typeface="Caveat"/>
              <a:sym typeface="Caveat"/>
            </a:endParaRPr>
          </a:p>
        </p:txBody>
      </p:sp>
      <p:pic>
        <p:nvPicPr>
          <p:cNvPr descr="Capsule vidéo produite par AC Leroux (CSSMI) dans le cadre d’un comité de travail sur l’évaluation autrement en mathématique avec le RÉCIT MST 2020-21 sous Licence CC" id="129" name="Google Shape;129;p23" title="Tâches créatives">
            <a:hlinkClick r:id="rId4"/>
          </p:cNvPr>
          <p:cNvPicPr preferRelativeResize="0"/>
          <p:nvPr/>
        </p:nvPicPr>
        <p:blipFill>
          <a:blip r:embed="rId5">
            <a:alphaModFix/>
          </a:blip>
          <a:stretch>
            <a:fillRect/>
          </a:stretch>
        </p:blipFill>
        <p:spPr>
          <a:xfrm>
            <a:off x="2448150" y="1031600"/>
            <a:ext cx="4107050" cy="3080300"/>
          </a:xfrm>
          <a:prstGeom prst="rect">
            <a:avLst/>
          </a:prstGeom>
          <a:noFill/>
          <a:ln>
            <a:noFill/>
          </a:ln>
        </p:spPr>
      </p:pic>
      <p:sp>
        <p:nvSpPr>
          <p:cNvPr id="130" name="Google Shape;130;p23"/>
          <p:cNvSpPr txBox="1"/>
          <p:nvPr>
            <p:ph type="ctrTitle"/>
          </p:nvPr>
        </p:nvSpPr>
        <p:spPr>
          <a:xfrm>
            <a:off x="241375" y="4252550"/>
            <a:ext cx="8520600" cy="6465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None/>
            </a:pPr>
            <a:r>
              <a:rPr lang="fr" sz="3000" u="sng">
                <a:solidFill>
                  <a:srgbClr val="FFAB40"/>
                </a:solidFill>
                <a:latin typeface="Caveat"/>
                <a:ea typeface="Caveat"/>
                <a:cs typeface="Caveat"/>
                <a:sym typeface="Caveat"/>
                <a:hlinkClick r:id="rId6">
                  <a:extLst>
                    <a:ext uri="{A12FA001-AC4F-418D-AE19-62706E023703}">
                      <ahyp:hlinkClr val="tx"/>
                    </a:ext>
                  </a:extLst>
                </a:hlinkClick>
              </a:rPr>
              <a:t>Section « Tâches créatives » du site</a:t>
            </a:r>
            <a:endParaRPr sz="3000">
              <a:solidFill>
                <a:srgbClr val="FFAB40"/>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4"/>
          <p:cNvSpPr txBox="1"/>
          <p:nvPr>
            <p:ph type="ctrTitle"/>
          </p:nvPr>
        </p:nvSpPr>
        <p:spPr>
          <a:xfrm>
            <a:off x="311700" y="492125"/>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fr" sz="4080">
                <a:solidFill>
                  <a:schemeClr val="lt1"/>
                </a:solidFill>
                <a:latin typeface="Caveat"/>
                <a:ea typeface="Caveat"/>
                <a:cs typeface="Caveat"/>
                <a:sym typeface="Caveat"/>
              </a:rPr>
              <a:t>Autres trouvailles à explorer - Les compétences</a:t>
            </a:r>
            <a:endParaRPr sz="4080">
              <a:solidFill>
                <a:schemeClr val="lt1"/>
              </a:solidFill>
              <a:latin typeface="Caveat"/>
              <a:ea typeface="Caveat"/>
              <a:cs typeface="Caveat"/>
              <a:sym typeface="Caveat"/>
            </a:endParaRPr>
          </a:p>
        </p:txBody>
      </p:sp>
      <p:pic>
        <p:nvPicPr>
          <p:cNvPr id="136" name="Google Shape;136;p24"/>
          <p:cNvPicPr preferRelativeResize="0"/>
          <p:nvPr/>
        </p:nvPicPr>
        <p:blipFill>
          <a:blip r:embed="rId4">
            <a:alphaModFix/>
          </a:blip>
          <a:stretch>
            <a:fillRect/>
          </a:stretch>
        </p:blipFill>
        <p:spPr>
          <a:xfrm>
            <a:off x="65653" y="1261625"/>
            <a:ext cx="4473148" cy="2637575"/>
          </a:xfrm>
          <a:prstGeom prst="rect">
            <a:avLst/>
          </a:prstGeom>
          <a:noFill/>
          <a:ln>
            <a:noFill/>
          </a:ln>
        </p:spPr>
      </p:pic>
      <p:pic>
        <p:nvPicPr>
          <p:cNvPr id="137" name="Google Shape;137;p24"/>
          <p:cNvPicPr preferRelativeResize="0"/>
          <p:nvPr/>
        </p:nvPicPr>
        <p:blipFill>
          <a:blip r:embed="rId5">
            <a:alphaModFix/>
          </a:blip>
          <a:stretch>
            <a:fillRect/>
          </a:stretch>
        </p:blipFill>
        <p:spPr>
          <a:xfrm>
            <a:off x="4605201" y="1261625"/>
            <a:ext cx="4386398" cy="2637573"/>
          </a:xfrm>
          <a:prstGeom prst="rect">
            <a:avLst/>
          </a:prstGeom>
          <a:noFill/>
          <a:ln>
            <a:noFill/>
          </a:ln>
        </p:spPr>
      </p:pic>
      <p:sp>
        <p:nvSpPr>
          <p:cNvPr id="138" name="Google Shape;138;p24"/>
          <p:cNvSpPr txBox="1"/>
          <p:nvPr>
            <p:ph type="ctrTitle"/>
          </p:nvPr>
        </p:nvSpPr>
        <p:spPr>
          <a:xfrm>
            <a:off x="253125" y="4180700"/>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fr" sz="3480" u="sng">
                <a:solidFill>
                  <a:srgbClr val="FFAB40"/>
                </a:solidFill>
                <a:latin typeface="Caveat"/>
                <a:ea typeface="Caveat"/>
                <a:cs typeface="Caveat"/>
                <a:sym typeface="Caveat"/>
                <a:hlinkClick r:id="rId6">
                  <a:extLst>
                    <a:ext uri="{A12FA001-AC4F-418D-AE19-62706E023703}">
                      <ahyp:hlinkClr val="tx"/>
                    </a:ext>
                  </a:extLst>
                </a:hlinkClick>
              </a:rPr>
              <a:t>Lien vers cette ressource</a:t>
            </a:r>
            <a:r>
              <a:rPr lang="fr" sz="3480">
                <a:solidFill>
                  <a:schemeClr val="lt1"/>
                </a:solidFill>
                <a:latin typeface="Caveat"/>
                <a:ea typeface="Caveat"/>
                <a:cs typeface="Caveat"/>
                <a:sym typeface="Caveat"/>
              </a:rPr>
              <a:t> - </a:t>
            </a:r>
            <a:r>
              <a:rPr lang="fr" sz="3480" u="sng">
                <a:solidFill>
                  <a:srgbClr val="FFAB40"/>
                </a:solidFill>
                <a:latin typeface="Caveat"/>
                <a:ea typeface="Caveat"/>
                <a:cs typeface="Caveat"/>
                <a:sym typeface="Caveat"/>
                <a:hlinkClick r:id="rId7">
                  <a:extLst>
                    <a:ext uri="{A12FA001-AC4F-418D-AE19-62706E023703}">
                      <ahyp:hlinkClr val="tx"/>
                    </a:ext>
                  </a:extLst>
                </a:hlinkClick>
              </a:rPr>
              <a:t>Disponible aussi sur le site</a:t>
            </a:r>
            <a:endParaRPr sz="3480">
              <a:solidFill>
                <a:srgbClr val="FFAB40"/>
              </a:solidFill>
              <a:latin typeface="Caveat"/>
              <a:ea typeface="Caveat"/>
              <a:cs typeface="Caveat"/>
              <a:sym typeface="Cave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5"/>
          <p:cNvSpPr txBox="1"/>
          <p:nvPr>
            <p:ph type="ctrTitle"/>
          </p:nvPr>
        </p:nvSpPr>
        <p:spPr>
          <a:xfrm>
            <a:off x="311700" y="568325"/>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fr" sz="4180">
                <a:solidFill>
                  <a:schemeClr val="lt1"/>
                </a:solidFill>
                <a:latin typeface="Caveat"/>
                <a:ea typeface="Caveat"/>
                <a:cs typeface="Caveat"/>
                <a:sym typeface="Caveat"/>
              </a:rPr>
              <a:t>Autres trouvailles à explorer</a:t>
            </a:r>
            <a:r>
              <a:rPr lang="fr" sz="4180">
                <a:solidFill>
                  <a:schemeClr val="lt1"/>
                </a:solidFill>
                <a:latin typeface="Caveat"/>
                <a:ea typeface="Caveat"/>
                <a:cs typeface="Caveat"/>
                <a:sym typeface="Caveat"/>
              </a:rPr>
              <a:t> - </a:t>
            </a:r>
            <a:r>
              <a:rPr lang="fr" sz="4180">
                <a:solidFill>
                  <a:srgbClr val="FFAB40"/>
                </a:solidFill>
                <a:latin typeface="Caveat"/>
                <a:ea typeface="Caveat"/>
                <a:cs typeface="Caveat"/>
                <a:sym typeface="Caveat"/>
              </a:rPr>
              <a:t>Sections à venir</a:t>
            </a:r>
            <a:endParaRPr sz="4180">
              <a:solidFill>
                <a:srgbClr val="FFAB40"/>
              </a:solidFill>
              <a:latin typeface="Caveat"/>
              <a:ea typeface="Caveat"/>
              <a:cs typeface="Caveat"/>
              <a:sym typeface="Caveat"/>
            </a:endParaRPr>
          </a:p>
        </p:txBody>
      </p:sp>
      <p:sp>
        <p:nvSpPr>
          <p:cNvPr id="144" name="Google Shape;144;p25"/>
          <p:cNvSpPr txBox="1"/>
          <p:nvPr/>
        </p:nvSpPr>
        <p:spPr>
          <a:xfrm>
            <a:off x="810225" y="1450625"/>
            <a:ext cx="7788900" cy="28014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00000"/>
              </a:lnSpc>
              <a:spcBef>
                <a:spcPts val="0"/>
              </a:spcBef>
              <a:spcAft>
                <a:spcPts val="0"/>
              </a:spcAft>
              <a:buClr>
                <a:schemeClr val="lt1"/>
              </a:buClr>
              <a:buSzPts val="2100"/>
              <a:buFont typeface="Caveat"/>
              <a:buChar char="■"/>
            </a:pPr>
            <a:r>
              <a:rPr lang="fr" sz="3400">
                <a:solidFill>
                  <a:schemeClr val="lt1"/>
                </a:solidFill>
                <a:latin typeface="Caveat"/>
                <a:ea typeface="Caveat"/>
                <a:cs typeface="Caveat"/>
                <a:sym typeface="Caveat"/>
              </a:rPr>
              <a:t>Susciter l’engagement cognitif et la participation active des élèves </a:t>
            </a:r>
            <a:endParaRPr sz="3400">
              <a:solidFill>
                <a:schemeClr val="lt1"/>
              </a:solidFill>
              <a:latin typeface="Caveat"/>
              <a:ea typeface="Caveat"/>
              <a:cs typeface="Caveat"/>
              <a:sym typeface="Caveat"/>
            </a:endParaRPr>
          </a:p>
          <a:p>
            <a:pPr indent="-361950" lvl="0" marL="457200" marR="0" rtl="0" algn="l">
              <a:lnSpc>
                <a:spcPct val="100000"/>
              </a:lnSpc>
              <a:spcBef>
                <a:spcPts val="0"/>
              </a:spcBef>
              <a:spcAft>
                <a:spcPts val="0"/>
              </a:spcAft>
              <a:buClr>
                <a:schemeClr val="lt1"/>
              </a:buClr>
              <a:buSzPts val="2100"/>
              <a:buFont typeface="Caveat"/>
              <a:buChar char="■"/>
            </a:pPr>
            <a:r>
              <a:rPr lang="fr" sz="3400">
                <a:solidFill>
                  <a:schemeClr val="lt1"/>
                </a:solidFill>
                <a:latin typeface="Caveat"/>
                <a:ea typeface="Caveat"/>
                <a:cs typeface="Caveat"/>
                <a:sym typeface="Caveat"/>
              </a:rPr>
              <a:t>Causeries mathématiques </a:t>
            </a:r>
            <a:endParaRPr sz="3400">
              <a:solidFill>
                <a:schemeClr val="lt1"/>
              </a:solidFill>
              <a:latin typeface="Caveat"/>
              <a:ea typeface="Caveat"/>
              <a:cs typeface="Caveat"/>
              <a:sym typeface="Caveat"/>
            </a:endParaRPr>
          </a:p>
          <a:p>
            <a:pPr indent="-361950" lvl="0" marL="457200" marR="0" rtl="0" algn="l">
              <a:lnSpc>
                <a:spcPct val="100000"/>
              </a:lnSpc>
              <a:spcBef>
                <a:spcPts val="0"/>
              </a:spcBef>
              <a:spcAft>
                <a:spcPts val="0"/>
              </a:spcAft>
              <a:buClr>
                <a:schemeClr val="lt1"/>
              </a:buClr>
              <a:buSzPts val="2100"/>
              <a:buFont typeface="Caveat"/>
              <a:buChar char="■"/>
            </a:pPr>
            <a:r>
              <a:rPr lang="fr" sz="3400">
                <a:solidFill>
                  <a:schemeClr val="lt1"/>
                </a:solidFill>
                <a:latin typeface="Caveat"/>
                <a:ea typeface="Caveat"/>
                <a:cs typeface="Caveat"/>
                <a:sym typeface="Caveat"/>
              </a:rPr>
              <a:t>Programmation et robotique </a:t>
            </a:r>
            <a:endParaRPr sz="3400">
              <a:solidFill>
                <a:schemeClr val="lt1"/>
              </a:solidFill>
              <a:latin typeface="Caveat"/>
              <a:ea typeface="Caveat"/>
              <a:cs typeface="Caveat"/>
              <a:sym typeface="Caveat"/>
            </a:endParaRPr>
          </a:p>
          <a:p>
            <a:pPr indent="-361950" lvl="0" marL="457200" marR="0" rtl="0" algn="l">
              <a:lnSpc>
                <a:spcPct val="100000"/>
              </a:lnSpc>
              <a:spcBef>
                <a:spcPts val="0"/>
              </a:spcBef>
              <a:spcAft>
                <a:spcPts val="0"/>
              </a:spcAft>
              <a:buClr>
                <a:schemeClr val="lt1"/>
              </a:buClr>
              <a:buSzPts val="2100"/>
              <a:buFont typeface="Caveat"/>
              <a:buChar char="■"/>
            </a:pPr>
            <a:r>
              <a:rPr lang="fr" sz="3400">
                <a:solidFill>
                  <a:schemeClr val="lt1"/>
                </a:solidFill>
                <a:latin typeface="Caveat"/>
                <a:ea typeface="Caveat"/>
                <a:cs typeface="Caveat"/>
                <a:sym typeface="Caveat"/>
              </a:rPr>
              <a:t>Triangulation - Preuves d’apprentissage </a:t>
            </a:r>
            <a:endParaRPr sz="3400">
              <a:solidFill>
                <a:schemeClr val="lt1"/>
              </a:solidFill>
              <a:latin typeface="Caveat"/>
              <a:ea typeface="Caveat"/>
              <a:cs typeface="Caveat"/>
              <a:sym typeface="Cave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6"/>
          <p:cNvSpPr txBox="1"/>
          <p:nvPr>
            <p:ph type="ctrTitle"/>
          </p:nvPr>
        </p:nvSpPr>
        <p:spPr>
          <a:xfrm>
            <a:off x="311700" y="415925"/>
            <a:ext cx="8520600" cy="8436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5200"/>
              <a:buNone/>
            </a:pPr>
            <a:r>
              <a:rPr lang="fr" sz="4280">
                <a:solidFill>
                  <a:schemeClr val="lt1"/>
                </a:solidFill>
                <a:latin typeface="Caveat"/>
                <a:ea typeface="Caveat"/>
                <a:cs typeface="Caveat"/>
                <a:sym typeface="Caveat"/>
              </a:rPr>
              <a:t>Badge de participation à cette présentation</a:t>
            </a:r>
            <a:endParaRPr sz="3980">
              <a:solidFill>
                <a:schemeClr val="lt1"/>
              </a:solidFill>
              <a:latin typeface="Caveat"/>
              <a:ea typeface="Caveat"/>
              <a:cs typeface="Caveat"/>
              <a:sym typeface="Caveat"/>
            </a:endParaRPr>
          </a:p>
        </p:txBody>
      </p:sp>
      <p:pic>
        <p:nvPicPr>
          <p:cNvPr id="150" name="Google Shape;150;p26"/>
          <p:cNvPicPr preferRelativeResize="0"/>
          <p:nvPr/>
        </p:nvPicPr>
        <p:blipFill>
          <a:blip r:embed="rId4">
            <a:alphaModFix/>
          </a:blip>
          <a:stretch>
            <a:fillRect/>
          </a:stretch>
        </p:blipFill>
        <p:spPr>
          <a:xfrm>
            <a:off x="3063925" y="1259525"/>
            <a:ext cx="2915700" cy="2853325"/>
          </a:xfrm>
          <a:prstGeom prst="rect">
            <a:avLst/>
          </a:prstGeom>
          <a:noFill/>
          <a:ln>
            <a:noFill/>
          </a:ln>
        </p:spPr>
      </p:pic>
      <p:sp>
        <p:nvSpPr>
          <p:cNvPr id="151" name="Google Shape;151;p26"/>
          <p:cNvSpPr txBox="1"/>
          <p:nvPr>
            <p:ph type="ctrTitle"/>
          </p:nvPr>
        </p:nvSpPr>
        <p:spPr>
          <a:xfrm>
            <a:off x="311700" y="4112850"/>
            <a:ext cx="8520600" cy="8436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5200"/>
              <a:buNone/>
            </a:pPr>
            <a:r>
              <a:rPr lang="fr" sz="4280" u="sng">
                <a:solidFill>
                  <a:srgbClr val="FFAB40"/>
                </a:solidFill>
                <a:latin typeface="Caveat"/>
                <a:ea typeface="Caveat"/>
                <a:cs typeface="Caveat"/>
                <a:sym typeface="Caveat"/>
                <a:hlinkClick r:id="rId5">
                  <a:extLst>
                    <a:ext uri="{A12FA001-AC4F-418D-AE19-62706E023703}">
                      <ahyp:hlinkClr val="tx"/>
                    </a:ext>
                  </a:extLst>
                </a:hlinkClick>
              </a:rPr>
              <a:t>Autres badges</a:t>
            </a:r>
            <a:endParaRPr sz="3980">
              <a:solidFill>
                <a:srgbClr val="FFAB40"/>
              </a:solidFill>
              <a:latin typeface="Caveat"/>
              <a:ea typeface="Caveat"/>
              <a:cs typeface="Caveat"/>
              <a:sym typeface="Cave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7"/>
          <p:cNvSpPr txBox="1"/>
          <p:nvPr>
            <p:ph type="ctrTitle"/>
          </p:nvPr>
        </p:nvSpPr>
        <p:spPr>
          <a:xfrm>
            <a:off x="311700" y="492125"/>
            <a:ext cx="8520600" cy="1930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778"/>
              <a:buNone/>
            </a:pPr>
            <a:r>
              <a:rPr b="1" lang="fr" sz="7200">
                <a:solidFill>
                  <a:schemeClr val="lt1"/>
                </a:solidFill>
                <a:latin typeface="Caveat"/>
                <a:ea typeface="Caveat"/>
                <a:cs typeface="Caveat"/>
                <a:sym typeface="Caveat"/>
              </a:rPr>
              <a:t>Merci! </a:t>
            </a:r>
            <a:endParaRPr b="1" sz="7200">
              <a:solidFill>
                <a:schemeClr val="lt1"/>
              </a:solidFill>
              <a:latin typeface="Caveat"/>
              <a:ea typeface="Caveat"/>
              <a:cs typeface="Caveat"/>
              <a:sym typeface="Caveat"/>
            </a:endParaRPr>
          </a:p>
          <a:p>
            <a:pPr indent="0" lvl="0" marL="0" rtl="0" algn="ctr">
              <a:lnSpc>
                <a:spcPct val="100000"/>
              </a:lnSpc>
              <a:spcBef>
                <a:spcPts val="0"/>
              </a:spcBef>
              <a:spcAft>
                <a:spcPts val="0"/>
              </a:spcAft>
              <a:buSzPts val="5778"/>
              <a:buNone/>
            </a:pPr>
            <a:r>
              <a:rPr b="1" lang="fr" sz="7200">
                <a:solidFill>
                  <a:schemeClr val="lt1"/>
                </a:solidFill>
                <a:latin typeface="Caveat"/>
                <a:ea typeface="Caveat"/>
                <a:cs typeface="Caveat"/>
                <a:sym typeface="Caveat"/>
              </a:rPr>
              <a:t>Bonne expérimentation!</a:t>
            </a:r>
            <a:endParaRPr b="1" sz="7200">
              <a:solidFill>
                <a:schemeClr val="lt1"/>
              </a:solidFill>
              <a:latin typeface="Caveat"/>
              <a:ea typeface="Caveat"/>
              <a:cs typeface="Caveat"/>
              <a:sym typeface="Caveat"/>
            </a:endParaRPr>
          </a:p>
        </p:txBody>
      </p:sp>
      <p:sp>
        <p:nvSpPr>
          <p:cNvPr id="157" name="Google Shape;157;p27"/>
          <p:cNvSpPr txBox="1"/>
          <p:nvPr/>
        </p:nvSpPr>
        <p:spPr>
          <a:xfrm>
            <a:off x="1290025" y="4740213"/>
            <a:ext cx="6417000" cy="381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lang="fr" sz="800">
                <a:solidFill>
                  <a:schemeClr val="lt1"/>
                </a:solidFill>
                <a:latin typeface="Ubuntu"/>
                <a:ea typeface="Ubuntu"/>
                <a:cs typeface="Ubuntu"/>
                <a:sym typeface="Ubuntu"/>
              </a:rPr>
              <a:t>Ces formations du RÉCIT sont mises à disposition, sauf exception, selon les termes de la </a:t>
            </a:r>
            <a:r>
              <a:rPr lang="fr" sz="800" u="sng">
                <a:solidFill>
                  <a:schemeClr val="lt1"/>
                </a:solidFill>
                <a:hlinkClick r:id="rId4">
                  <a:extLst>
                    <a:ext uri="{A12FA001-AC4F-418D-AE19-62706E023703}">
                      <ahyp:hlinkClr val="tx"/>
                    </a:ext>
                  </a:extLst>
                </a:hlinkClick>
              </a:rPr>
              <a:t>Licence Creative Commons Attribution - Pas d’Utilisation Commerciale - Partage dans les Mêmes Conditions 4.0 International</a:t>
            </a:r>
            <a:r>
              <a:rPr lang="fr" sz="800">
                <a:solidFill>
                  <a:schemeClr val="lt1"/>
                </a:solidFill>
              </a:rPr>
              <a:t>.</a:t>
            </a:r>
            <a:r>
              <a:rPr lang="fr" sz="800">
                <a:solidFill>
                  <a:schemeClr val="lt1"/>
                </a:solidFill>
                <a:highlight>
                  <a:srgbClr val="FFFF00"/>
                </a:highlight>
                <a:latin typeface="Ubuntu"/>
                <a:ea typeface="Ubuntu"/>
                <a:cs typeface="Ubuntu"/>
                <a:sym typeface="Ubuntu"/>
              </a:rPr>
              <a:t>  </a:t>
            </a:r>
            <a:endParaRPr>
              <a:solidFill>
                <a:schemeClr val="lt1"/>
              </a:solidFill>
            </a:endParaRPr>
          </a:p>
        </p:txBody>
      </p:sp>
      <p:pic>
        <p:nvPicPr>
          <p:cNvPr id="158" name="Google Shape;158;p27"/>
          <p:cNvPicPr preferRelativeResize="0"/>
          <p:nvPr/>
        </p:nvPicPr>
        <p:blipFill>
          <a:blip r:embed="rId5">
            <a:alphaModFix/>
          </a:blip>
          <a:stretch>
            <a:fillRect/>
          </a:stretch>
        </p:blipFill>
        <p:spPr>
          <a:xfrm>
            <a:off x="227550" y="4787925"/>
            <a:ext cx="808425" cy="286175"/>
          </a:xfrm>
          <a:prstGeom prst="rect">
            <a:avLst/>
          </a:prstGeom>
          <a:noFill/>
          <a:ln>
            <a:noFill/>
          </a:ln>
        </p:spPr>
      </p:pic>
      <p:pic>
        <p:nvPicPr>
          <p:cNvPr id="159" name="Google Shape;159;p27"/>
          <p:cNvPicPr preferRelativeResize="0"/>
          <p:nvPr/>
        </p:nvPicPr>
        <p:blipFill>
          <a:blip r:embed="rId6">
            <a:alphaModFix/>
          </a:blip>
          <a:stretch>
            <a:fillRect/>
          </a:stretch>
        </p:blipFill>
        <p:spPr>
          <a:xfrm>
            <a:off x="8051748" y="4120869"/>
            <a:ext cx="918875" cy="887582"/>
          </a:xfrm>
          <a:prstGeom prst="rect">
            <a:avLst/>
          </a:prstGeom>
          <a:noFill/>
          <a:ln>
            <a:noFill/>
          </a:ln>
        </p:spPr>
      </p:pic>
      <p:sp>
        <p:nvSpPr>
          <p:cNvPr id="160" name="Google Shape;160;p27"/>
          <p:cNvSpPr txBox="1"/>
          <p:nvPr/>
        </p:nvSpPr>
        <p:spPr>
          <a:xfrm>
            <a:off x="5077325" y="2422900"/>
            <a:ext cx="3654900" cy="18777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Clr>
                <a:schemeClr val="dk1"/>
              </a:buClr>
              <a:buSzPts val="1100"/>
              <a:buFont typeface="Arial"/>
              <a:buNone/>
            </a:pPr>
            <a:r>
              <a:rPr lang="fr" sz="1900" u="sng">
                <a:solidFill>
                  <a:srgbClr val="FFAB40"/>
                </a:solidFill>
                <a:latin typeface="Ubuntu"/>
                <a:ea typeface="Ubuntu"/>
                <a:cs typeface="Ubuntu"/>
                <a:sym typeface="Ubuntu"/>
                <a:hlinkClick r:id="rId7">
                  <a:extLst>
                    <a:ext uri="{A12FA001-AC4F-418D-AE19-62706E023703}">
                      <ahyp:hlinkClr val="tx"/>
                    </a:ext>
                  </a:extLst>
                </a:hlinkClick>
              </a:rPr>
              <a:t>equipe@recitmst.qc.ca</a:t>
            </a:r>
            <a:endParaRPr sz="800">
              <a:solidFill>
                <a:srgbClr val="FFAB40"/>
              </a:solidFill>
            </a:endParaRPr>
          </a:p>
          <a:p>
            <a:pPr indent="0" lvl="0" marL="0" rtl="0" algn="l">
              <a:spcBef>
                <a:spcPts val="600"/>
              </a:spcBef>
              <a:spcAft>
                <a:spcPts val="0"/>
              </a:spcAft>
              <a:buClr>
                <a:schemeClr val="dk1"/>
              </a:buClr>
              <a:buSzPts val="1100"/>
              <a:buFont typeface="Arial"/>
              <a:buNone/>
            </a:pPr>
            <a:r>
              <a:rPr lang="fr" sz="1900" u="sng">
                <a:solidFill>
                  <a:srgbClr val="FFAB40"/>
                </a:solidFill>
                <a:latin typeface="Ubuntu"/>
                <a:ea typeface="Ubuntu"/>
                <a:cs typeface="Ubuntu"/>
                <a:sym typeface="Ubuntu"/>
                <a:hlinkClick r:id="rId8">
                  <a:extLst>
                    <a:ext uri="{A12FA001-AC4F-418D-AE19-62706E023703}">
                      <ahyp:hlinkClr val="tx"/>
                    </a:ext>
                  </a:extLst>
                </a:hlinkClick>
              </a:rPr>
              <a:t>stephanie.rioux</a:t>
            </a:r>
            <a:r>
              <a:rPr lang="fr" sz="1900" u="sng">
                <a:solidFill>
                  <a:srgbClr val="FFAB40"/>
                </a:solidFill>
                <a:latin typeface="Ubuntu"/>
                <a:ea typeface="Ubuntu"/>
                <a:cs typeface="Ubuntu"/>
                <a:sym typeface="Ubuntu"/>
                <a:hlinkClick r:id="rId9">
                  <a:extLst>
                    <a:ext uri="{A12FA001-AC4F-418D-AE19-62706E023703}">
                      <ahyp:hlinkClr val="tx"/>
                    </a:ext>
                  </a:extLst>
                </a:hlinkClick>
              </a:rPr>
              <a:t>@recitmst.qc.ca</a:t>
            </a:r>
            <a:endParaRPr sz="1900">
              <a:solidFill>
                <a:srgbClr val="FFAB40"/>
              </a:solidFill>
              <a:latin typeface="Ubuntu"/>
              <a:ea typeface="Ubuntu"/>
              <a:cs typeface="Ubuntu"/>
              <a:sym typeface="Ubuntu"/>
            </a:endParaRPr>
          </a:p>
          <a:p>
            <a:pPr indent="-330200" lvl="0" marL="457200" rtl="0" algn="l">
              <a:spcBef>
                <a:spcPts val="600"/>
              </a:spcBef>
              <a:spcAft>
                <a:spcPts val="0"/>
              </a:spcAft>
              <a:buClr>
                <a:schemeClr val="lt1"/>
              </a:buClr>
              <a:buSzPts val="1600"/>
              <a:buFont typeface="Ubuntu"/>
              <a:buChar char="■"/>
            </a:pPr>
            <a:r>
              <a:rPr lang="fr" sz="1600" u="sng">
                <a:solidFill>
                  <a:schemeClr val="lt1"/>
                </a:solidFill>
                <a:latin typeface="Ubuntu"/>
                <a:ea typeface="Ubuntu"/>
                <a:cs typeface="Ubuntu"/>
                <a:sym typeface="Ubuntu"/>
                <a:hlinkClick r:id="rId10">
                  <a:extLst>
                    <a:ext uri="{A12FA001-AC4F-418D-AE19-62706E023703}">
                      <ahyp:hlinkClr val="tx"/>
                    </a:ext>
                  </a:extLst>
                </a:hlinkClick>
              </a:rPr>
              <a:t>Page Facebook</a:t>
            </a:r>
            <a:endParaRPr sz="1600" u="sng">
              <a:solidFill>
                <a:schemeClr val="lt1"/>
              </a:solidFill>
              <a:latin typeface="Ubuntu"/>
              <a:ea typeface="Ubuntu"/>
              <a:cs typeface="Ubuntu"/>
              <a:sym typeface="Ubuntu"/>
            </a:endParaRPr>
          </a:p>
          <a:p>
            <a:pPr indent="-330200" lvl="0" marL="457200" rtl="0" algn="l">
              <a:spcBef>
                <a:spcPts val="0"/>
              </a:spcBef>
              <a:spcAft>
                <a:spcPts val="0"/>
              </a:spcAft>
              <a:buClr>
                <a:schemeClr val="lt1"/>
              </a:buClr>
              <a:buSzPts val="1600"/>
              <a:buFont typeface="Ubuntu"/>
              <a:buChar char="■"/>
            </a:pPr>
            <a:r>
              <a:rPr lang="fr" sz="1600" u="sng">
                <a:solidFill>
                  <a:schemeClr val="lt1"/>
                </a:solidFill>
                <a:latin typeface="Ubuntu"/>
                <a:ea typeface="Ubuntu"/>
                <a:cs typeface="Ubuntu"/>
                <a:sym typeface="Ubuntu"/>
                <a:hlinkClick r:id="rId11">
                  <a:extLst>
                    <a:ext uri="{A12FA001-AC4F-418D-AE19-62706E023703}">
                      <ahyp:hlinkClr val="tx"/>
                    </a:ext>
                  </a:extLst>
                </a:hlinkClick>
              </a:rPr>
              <a:t>Twitter</a:t>
            </a:r>
            <a:endParaRPr sz="1600" u="sng">
              <a:solidFill>
                <a:schemeClr val="lt1"/>
              </a:solidFill>
              <a:latin typeface="Ubuntu"/>
              <a:ea typeface="Ubuntu"/>
              <a:cs typeface="Ubuntu"/>
              <a:sym typeface="Ubuntu"/>
            </a:endParaRPr>
          </a:p>
          <a:p>
            <a:pPr indent="-330200" lvl="0" marL="457200" rtl="0" algn="l">
              <a:spcBef>
                <a:spcPts val="0"/>
              </a:spcBef>
              <a:spcAft>
                <a:spcPts val="0"/>
              </a:spcAft>
              <a:buClr>
                <a:schemeClr val="lt1"/>
              </a:buClr>
              <a:buSzPts val="1600"/>
              <a:buFont typeface="Ubuntu"/>
              <a:buChar char="■"/>
            </a:pPr>
            <a:r>
              <a:rPr lang="fr" sz="1600" u="sng">
                <a:solidFill>
                  <a:schemeClr val="lt1"/>
                </a:solidFill>
                <a:latin typeface="Ubuntu"/>
                <a:ea typeface="Ubuntu"/>
                <a:cs typeface="Ubuntu"/>
                <a:sym typeface="Ubuntu"/>
                <a:hlinkClick r:id="rId12">
                  <a:extLst>
                    <a:ext uri="{A12FA001-AC4F-418D-AE19-62706E023703}">
                      <ahyp:hlinkClr val="tx"/>
                    </a:ext>
                  </a:extLst>
                </a:hlinkClick>
              </a:rPr>
              <a:t>Chaîne YouTube</a:t>
            </a:r>
            <a:endParaRPr sz="900">
              <a:solidFill>
                <a:schemeClr val="lt1"/>
              </a:solidFill>
            </a:endParaRPr>
          </a:p>
          <a:p>
            <a:pPr indent="0" lvl="0" marL="0" rtl="0" algn="l">
              <a:spcBef>
                <a:spcPts val="0"/>
              </a:spcBef>
              <a:spcAft>
                <a:spcPts val="0"/>
              </a:spcAft>
              <a:buNone/>
            </a:pPr>
            <a:r>
              <a:t/>
            </a:r>
            <a:endParaRPr/>
          </a:p>
        </p:txBody>
      </p:sp>
      <p:sp>
        <p:nvSpPr>
          <p:cNvPr id="161" name="Google Shape;161;p27"/>
          <p:cNvSpPr txBox="1"/>
          <p:nvPr/>
        </p:nvSpPr>
        <p:spPr>
          <a:xfrm>
            <a:off x="1331350" y="2919050"/>
            <a:ext cx="3200100" cy="846600"/>
          </a:xfrm>
          <a:prstGeom prst="rect">
            <a:avLst/>
          </a:prstGeom>
          <a:noFill/>
          <a:ln>
            <a:noFill/>
          </a:ln>
        </p:spPr>
        <p:txBody>
          <a:bodyPr anchorCtr="0" anchor="b" bIns="91425" lIns="91425" spcFirstLastPara="1" rIns="91425" wrap="square" tIns="91425">
            <a:spAutoFit/>
          </a:bodyPr>
          <a:lstStyle/>
          <a:p>
            <a:pPr indent="0" lvl="0" marL="0" rtl="0" algn="l">
              <a:spcBef>
                <a:spcPts val="600"/>
              </a:spcBef>
              <a:spcAft>
                <a:spcPts val="0"/>
              </a:spcAft>
              <a:buClr>
                <a:schemeClr val="dk1"/>
              </a:buClr>
              <a:buSzPts val="1100"/>
              <a:buFont typeface="Arial"/>
              <a:buNone/>
            </a:pPr>
            <a:r>
              <a:rPr lang="fr" sz="4300">
                <a:solidFill>
                  <a:schemeClr val="lt1"/>
                </a:solidFill>
                <a:latin typeface="Ubuntu"/>
                <a:ea typeface="Ubuntu"/>
                <a:cs typeface="Ubuntu"/>
                <a:sym typeface="Ubuntu"/>
              </a:rPr>
              <a:t>Questions?</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4"/>
          <p:cNvSpPr txBox="1"/>
          <p:nvPr>
            <p:ph type="ctrTitle"/>
          </p:nvPr>
        </p:nvSpPr>
        <p:spPr>
          <a:xfrm>
            <a:off x="311700" y="744575"/>
            <a:ext cx="8520600" cy="16188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b="1" lang="fr">
                <a:solidFill>
                  <a:schemeClr val="lt1"/>
                </a:solidFill>
                <a:latin typeface="Caveat"/>
                <a:ea typeface="Caveat"/>
                <a:cs typeface="Caveat"/>
                <a:sym typeface="Caveat"/>
              </a:rPr>
              <a:t>Apprendre et évaluer autrement </a:t>
            </a:r>
            <a:endParaRPr b="1">
              <a:solidFill>
                <a:schemeClr val="lt1"/>
              </a:solidFill>
              <a:latin typeface="Caveat"/>
              <a:ea typeface="Caveat"/>
              <a:cs typeface="Caveat"/>
              <a:sym typeface="Caveat"/>
            </a:endParaRPr>
          </a:p>
          <a:p>
            <a:pPr indent="0" lvl="0" marL="0" rtl="0" algn="ctr">
              <a:lnSpc>
                <a:spcPct val="100000"/>
              </a:lnSpc>
              <a:spcBef>
                <a:spcPts val="0"/>
              </a:spcBef>
              <a:spcAft>
                <a:spcPts val="0"/>
              </a:spcAft>
              <a:buSzPct val="100000"/>
              <a:buNone/>
            </a:pPr>
            <a:r>
              <a:rPr b="1" lang="fr">
                <a:solidFill>
                  <a:schemeClr val="lt1"/>
                </a:solidFill>
                <a:latin typeface="Caveat"/>
                <a:ea typeface="Caveat"/>
                <a:cs typeface="Caveat"/>
                <a:sym typeface="Caveat"/>
              </a:rPr>
              <a:t>en mathématique</a:t>
            </a:r>
            <a:endParaRPr>
              <a:solidFill>
                <a:srgbClr val="FF9900"/>
              </a:solidFill>
              <a:latin typeface="Caveat"/>
              <a:ea typeface="Caveat"/>
              <a:cs typeface="Caveat"/>
              <a:sym typeface="Caveat"/>
            </a:endParaRPr>
          </a:p>
        </p:txBody>
      </p:sp>
      <p:sp>
        <p:nvSpPr>
          <p:cNvPr id="64" name="Google Shape;64;p14"/>
          <p:cNvSpPr txBox="1"/>
          <p:nvPr>
            <p:ph idx="1" type="subTitle"/>
          </p:nvPr>
        </p:nvSpPr>
        <p:spPr>
          <a:xfrm>
            <a:off x="649350" y="2471300"/>
            <a:ext cx="7845300" cy="18507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just">
              <a:lnSpc>
                <a:spcPct val="115000"/>
              </a:lnSpc>
              <a:spcBef>
                <a:spcPts val="0"/>
              </a:spcBef>
              <a:spcAft>
                <a:spcPts val="2100"/>
              </a:spcAft>
              <a:buClr>
                <a:schemeClr val="dk1"/>
              </a:buClr>
              <a:buSzPct val="64705"/>
              <a:buFont typeface="Arial"/>
              <a:buNone/>
            </a:pPr>
            <a:r>
              <a:rPr b="1" lang="fr" sz="1700">
                <a:solidFill>
                  <a:schemeClr val="lt1"/>
                </a:solidFill>
                <a:latin typeface="Thasadith"/>
                <a:ea typeface="Thasadith"/>
                <a:cs typeface="Thasadith"/>
                <a:sym typeface="Thasadith"/>
              </a:rPr>
              <a:t>Faire autrement en mathématique, c’est possible ! Dans cet atelier, vous découvrirez les raisons qui poussent de plus en plus d’enseignants à faire autrement en classe de mathématique. Nous vous présenterons aussi des approches variées, des types de tâches différentes, des suggestions de ressources et des outils numériques qui permettent de soutenir l’enseignement, l’apprentissage et l’évaluation autrement en mathématique. Le site </a:t>
            </a:r>
            <a:r>
              <a:rPr b="1" lang="fr" sz="1700" u="sng">
                <a:solidFill>
                  <a:srgbClr val="FFAB40"/>
                </a:solidFill>
                <a:latin typeface="Thasadith"/>
                <a:ea typeface="Thasadith"/>
                <a:cs typeface="Thasadith"/>
                <a:sym typeface="Thasadith"/>
                <a:hlinkClick r:id="rId4">
                  <a:extLst>
                    <a:ext uri="{A12FA001-AC4F-418D-AE19-62706E023703}">
                      <ahyp:hlinkClr val="tx"/>
                    </a:ext>
                  </a:extLst>
                </a:hlinkClick>
              </a:rPr>
              <a:t>Apprendre et évaluer autrement en mathématique</a:t>
            </a:r>
            <a:r>
              <a:rPr b="1" lang="fr" sz="1700">
                <a:solidFill>
                  <a:schemeClr val="lt1"/>
                </a:solidFill>
                <a:latin typeface="Thasadith"/>
                <a:ea typeface="Thasadith"/>
                <a:cs typeface="Thasadith"/>
                <a:sym typeface="Thasadith"/>
              </a:rPr>
              <a:t> viendra soutenir le contenu de cette présentation. Vous pourrez aussi découvrir les nouvelles sections publiées récemment. </a:t>
            </a:r>
            <a:endParaRPr b="1" sz="2832">
              <a:solidFill>
                <a:schemeClr val="lt1"/>
              </a:solidFill>
              <a:latin typeface="Caveat"/>
              <a:ea typeface="Caveat"/>
              <a:cs typeface="Caveat"/>
              <a:sym typeface="Caveat"/>
            </a:endParaRPr>
          </a:p>
        </p:txBody>
      </p:sp>
      <p:pic>
        <p:nvPicPr>
          <p:cNvPr id="65" name="Google Shape;65;p14"/>
          <p:cNvPicPr preferRelativeResize="0"/>
          <p:nvPr/>
        </p:nvPicPr>
        <p:blipFill>
          <a:blip r:embed="rId5">
            <a:alphaModFix/>
          </a:blip>
          <a:stretch>
            <a:fillRect/>
          </a:stretch>
        </p:blipFill>
        <p:spPr>
          <a:xfrm>
            <a:off x="8051748" y="4120869"/>
            <a:ext cx="918875" cy="887582"/>
          </a:xfrm>
          <a:prstGeom prst="rect">
            <a:avLst/>
          </a:prstGeom>
          <a:noFill/>
          <a:ln>
            <a:noFill/>
          </a:ln>
        </p:spPr>
      </p:pic>
      <p:pic>
        <p:nvPicPr>
          <p:cNvPr id="66" name="Google Shape;66;p14">
            <a:hlinkClick r:id="rId6"/>
          </p:cNvPr>
          <p:cNvPicPr preferRelativeResize="0"/>
          <p:nvPr/>
        </p:nvPicPr>
        <p:blipFill>
          <a:blip r:embed="rId7">
            <a:alphaModFix/>
          </a:blip>
          <a:stretch>
            <a:fillRect/>
          </a:stretch>
        </p:blipFill>
        <p:spPr>
          <a:xfrm>
            <a:off x="158771" y="4732383"/>
            <a:ext cx="918875" cy="321513"/>
          </a:xfrm>
          <a:prstGeom prst="rect">
            <a:avLst/>
          </a:prstGeom>
          <a:noFill/>
          <a:ln>
            <a:noFill/>
          </a:ln>
        </p:spPr>
      </p:pic>
      <p:pic>
        <p:nvPicPr>
          <p:cNvPr id="67" name="Google Shape;67;p14"/>
          <p:cNvPicPr preferRelativeResize="0"/>
          <p:nvPr/>
        </p:nvPicPr>
        <p:blipFill>
          <a:blip r:embed="rId8">
            <a:alphaModFix/>
          </a:blip>
          <a:stretch>
            <a:fillRect/>
          </a:stretch>
        </p:blipFill>
        <p:spPr>
          <a:xfrm>
            <a:off x="6602298" y="4429937"/>
            <a:ext cx="1366501" cy="578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fr">
                <a:solidFill>
                  <a:schemeClr val="lt1"/>
                </a:solidFill>
                <a:latin typeface="Caveat"/>
                <a:ea typeface="Caveat"/>
                <a:cs typeface="Caveat"/>
                <a:sym typeface="Caveat"/>
              </a:rPr>
              <a:t>Site - Apprendre et é</a:t>
            </a:r>
            <a:r>
              <a:rPr b="1" lang="fr">
                <a:solidFill>
                  <a:schemeClr val="lt1"/>
                </a:solidFill>
                <a:latin typeface="Caveat"/>
                <a:ea typeface="Caveat"/>
                <a:cs typeface="Caveat"/>
                <a:sym typeface="Caveat"/>
              </a:rPr>
              <a:t>valuer autrement</a:t>
            </a:r>
            <a:r>
              <a:rPr lang="fr">
                <a:solidFill>
                  <a:schemeClr val="lt1"/>
                </a:solidFill>
                <a:latin typeface="Caveat"/>
                <a:ea typeface="Caveat"/>
                <a:cs typeface="Caveat"/>
                <a:sym typeface="Caveat"/>
              </a:rPr>
              <a:t> </a:t>
            </a:r>
            <a:endParaRPr>
              <a:solidFill>
                <a:schemeClr val="lt1"/>
              </a:solidFill>
              <a:latin typeface="Caveat"/>
              <a:ea typeface="Caveat"/>
              <a:cs typeface="Caveat"/>
              <a:sym typeface="Caveat"/>
            </a:endParaRPr>
          </a:p>
          <a:p>
            <a:pPr indent="0" lvl="0" marL="0" rtl="0" algn="ctr">
              <a:spcBef>
                <a:spcPts val="0"/>
              </a:spcBef>
              <a:spcAft>
                <a:spcPts val="0"/>
              </a:spcAft>
              <a:buNone/>
            </a:pPr>
            <a:r>
              <a:rPr b="1" lang="fr">
                <a:solidFill>
                  <a:schemeClr val="lt1"/>
                </a:solidFill>
                <a:latin typeface="Caveat"/>
                <a:ea typeface="Caveat"/>
                <a:cs typeface="Caveat"/>
                <a:sym typeface="Caveat"/>
              </a:rPr>
              <a:t>en mathématique</a:t>
            </a:r>
            <a:endParaRPr b="1">
              <a:solidFill>
                <a:schemeClr val="lt1"/>
              </a:solidFill>
              <a:latin typeface="Caveat"/>
              <a:ea typeface="Caveat"/>
              <a:cs typeface="Caveat"/>
              <a:sym typeface="Caveat"/>
            </a:endParaRPr>
          </a:p>
        </p:txBody>
      </p:sp>
      <p:sp>
        <p:nvSpPr>
          <p:cNvPr id="73" name="Google Shape;73;p15"/>
          <p:cNvSpPr txBox="1"/>
          <p:nvPr>
            <p:ph idx="1" type="subTitle"/>
          </p:nvPr>
        </p:nvSpPr>
        <p:spPr>
          <a:xfrm>
            <a:off x="1227175" y="3027675"/>
            <a:ext cx="6845100" cy="957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sz="3300" u="sng">
                <a:solidFill>
                  <a:schemeClr val="accent4"/>
                </a:solidFill>
                <a:hlinkClick r:id="rId4">
                  <a:extLst>
                    <a:ext uri="{A12FA001-AC4F-418D-AE19-62706E023703}">
                      <ahyp:hlinkClr val="tx"/>
                    </a:ext>
                  </a:extLst>
                </a:hlinkClick>
              </a:rPr>
              <a:t>autrementenmath.recitmst.qc.ca</a:t>
            </a:r>
            <a:endParaRPr sz="3300">
              <a:solidFill>
                <a:schemeClr val="accent4"/>
              </a:solidFill>
            </a:endParaRPr>
          </a:p>
        </p:txBody>
      </p:sp>
      <p:pic>
        <p:nvPicPr>
          <p:cNvPr id="74" name="Google Shape;74;p15">
            <a:hlinkClick r:id="rId5"/>
          </p:cNvPr>
          <p:cNvPicPr preferRelativeResize="0"/>
          <p:nvPr/>
        </p:nvPicPr>
        <p:blipFill>
          <a:blip r:embed="rId6">
            <a:alphaModFix/>
          </a:blip>
          <a:stretch>
            <a:fillRect/>
          </a:stretch>
        </p:blipFill>
        <p:spPr>
          <a:xfrm>
            <a:off x="120872" y="4628922"/>
            <a:ext cx="1106300" cy="387100"/>
          </a:xfrm>
          <a:prstGeom prst="rect">
            <a:avLst/>
          </a:prstGeom>
          <a:noFill/>
          <a:ln>
            <a:noFill/>
          </a:ln>
        </p:spPr>
      </p:pic>
      <p:sp>
        <p:nvSpPr>
          <p:cNvPr id="75" name="Google Shape;75;p15"/>
          <p:cNvSpPr txBox="1"/>
          <p:nvPr/>
        </p:nvSpPr>
        <p:spPr>
          <a:xfrm>
            <a:off x="1371100" y="4832925"/>
            <a:ext cx="7529700" cy="295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fr" sz="900">
                <a:solidFill>
                  <a:schemeClr val="lt1"/>
                </a:solidFill>
                <a:latin typeface="Ubuntu"/>
                <a:ea typeface="Ubuntu"/>
                <a:cs typeface="Ubuntu"/>
                <a:sym typeface="Ubuntu"/>
              </a:rPr>
              <a:t>Cette présentation est réalisée en collaboration avec le </a:t>
            </a:r>
            <a:r>
              <a:rPr lang="fr" sz="900" u="sng">
                <a:solidFill>
                  <a:schemeClr val="accent4"/>
                </a:solidFill>
                <a:latin typeface="Ubuntu"/>
                <a:ea typeface="Ubuntu"/>
                <a:cs typeface="Ubuntu"/>
                <a:sym typeface="Ubuntu"/>
                <a:hlinkClick r:id="rId7">
                  <a:extLst>
                    <a:ext uri="{A12FA001-AC4F-418D-AE19-62706E023703}">
                      <ahyp:hlinkClr val="tx"/>
                    </a:ext>
                  </a:extLst>
                </a:hlinkClick>
              </a:rPr>
              <a:t>RÉCIT MST</a:t>
            </a:r>
            <a:r>
              <a:rPr lang="fr" sz="900" u="sng">
                <a:solidFill>
                  <a:schemeClr val="accent5"/>
                </a:solidFill>
                <a:latin typeface="Ubuntu"/>
                <a:ea typeface="Ubuntu"/>
                <a:cs typeface="Ubuntu"/>
                <a:sym typeface="Ubuntu"/>
                <a:hlinkClick r:id="rId8">
                  <a:extLst>
                    <a:ext uri="{A12FA001-AC4F-418D-AE19-62706E023703}">
                      <ahyp:hlinkClr val="tx"/>
                    </a:ext>
                  </a:extLst>
                </a:hlinkClick>
              </a:rPr>
              <a:t> </a:t>
            </a:r>
            <a:r>
              <a:rPr lang="fr" sz="900">
                <a:solidFill>
                  <a:schemeClr val="lt1"/>
                </a:solidFill>
                <a:latin typeface="Ubuntu"/>
                <a:ea typeface="Ubuntu"/>
                <a:cs typeface="Ubuntu"/>
                <a:sym typeface="Ubuntu"/>
              </a:rPr>
              <a:t>est mise à disposition, sauf exception, selon les termes de la </a:t>
            </a:r>
            <a:r>
              <a:rPr lang="fr" sz="900" u="sng">
                <a:solidFill>
                  <a:schemeClr val="lt1"/>
                </a:solidFill>
                <a:latin typeface="Ubuntu"/>
                <a:ea typeface="Ubuntu"/>
                <a:cs typeface="Ubuntu"/>
                <a:sym typeface="Ubuntu"/>
                <a:hlinkClick r:id="rId9">
                  <a:extLst>
                    <a:ext uri="{A12FA001-AC4F-418D-AE19-62706E023703}">
                      <ahyp:hlinkClr val="tx"/>
                    </a:ext>
                  </a:extLst>
                </a:hlinkClick>
              </a:rPr>
              <a:t>Licence CC</a:t>
            </a:r>
            <a:r>
              <a:rPr lang="fr" sz="900">
                <a:solidFill>
                  <a:schemeClr val="lt1"/>
                </a:solidFill>
                <a:latin typeface="Ubuntu"/>
                <a:ea typeface="Ubuntu"/>
                <a:cs typeface="Ubuntu"/>
                <a:sym typeface="Ubuntu"/>
              </a:rPr>
              <a:t>.</a:t>
            </a:r>
            <a:endParaRPr>
              <a:solidFill>
                <a:schemeClr val="lt1"/>
              </a:solidFill>
            </a:endParaRPr>
          </a:p>
        </p:txBody>
      </p:sp>
      <p:pic>
        <p:nvPicPr>
          <p:cNvPr id="76" name="Google Shape;76;p15"/>
          <p:cNvPicPr preferRelativeResize="0"/>
          <p:nvPr/>
        </p:nvPicPr>
        <p:blipFill>
          <a:blip r:embed="rId10">
            <a:alphaModFix/>
          </a:blip>
          <a:stretch>
            <a:fillRect/>
          </a:stretch>
        </p:blipFill>
        <p:spPr>
          <a:xfrm>
            <a:off x="8066898" y="151494"/>
            <a:ext cx="918875" cy="8875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6"/>
          <p:cNvSpPr txBox="1"/>
          <p:nvPr>
            <p:ph type="ctrTitle"/>
          </p:nvPr>
        </p:nvSpPr>
        <p:spPr>
          <a:xfrm>
            <a:off x="311700" y="492125"/>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778"/>
              <a:buNone/>
            </a:pPr>
            <a:r>
              <a:rPr lang="fr" sz="4600">
                <a:solidFill>
                  <a:schemeClr val="lt1"/>
                </a:solidFill>
                <a:latin typeface="Caveat"/>
                <a:ea typeface="Caveat"/>
                <a:cs typeface="Caveat"/>
                <a:sym typeface="Caveat"/>
              </a:rPr>
              <a:t>Plan de la rencontre</a:t>
            </a:r>
            <a:endParaRPr sz="4600">
              <a:solidFill>
                <a:schemeClr val="lt1"/>
              </a:solidFill>
              <a:latin typeface="Caveat"/>
              <a:ea typeface="Caveat"/>
              <a:cs typeface="Caveat"/>
              <a:sym typeface="Caveat"/>
            </a:endParaRPr>
          </a:p>
        </p:txBody>
      </p:sp>
      <p:sp>
        <p:nvSpPr>
          <p:cNvPr id="82" name="Google Shape;82;p16"/>
          <p:cNvSpPr txBox="1"/>
          <p:nvPr/>
        </p:nvSpPr>
        <p:spPr>
          <a:xfrm>
            <a:off x="830325" y="913050"/>
            <a:ext cx="7305000" cy="39249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Historique rapide - Pourquoi?</a:t>
            </a:r>
            <a:endParaRPr sz="2700">
              <a:solidFill>
                <a:schemeClr val="lt1"/>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Wooclap… connaissez-vous…? </a:t>
            </a:r>
            <a:endParaRPr sz="2700" strike="sngStrike">
              <a:solidFill>
                <a:srgbClr val="FF0000"/>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Tour d’horizon du site</a:t>
            </a:r>
            <a:endParaRPr b="0" i="0" sz="2700" u="none" cap="none" strike="noStrike">
              <a:solidFill>
                <a:schemeClr val="lt1"/>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Expérimentation - Menu Math </a:t>
            </a:r>
            <a:endParaRPr sz="2700" strike="sngStrike">
              <a:solidFill>
                <a:srgbClr val="FF0000"/>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Expérimentation - Open Middle</a:t>
            </a:r>
            <a:endParaRPr sz="2700">
              <a:solidFill>
                <a:srgbClr val="FF0000"/>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Expérimentation - Math en 3 temps </a:t>
            </a:r>
            <a:endParaRPr sz="2700">
              <a:solidFill>
                <a:srgbClr val="FF0000"/>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Exploration - Tâches créatives </a:t>
            </a:r>
            <a:endParaRPr sz="2700">
              <a:solidFill>
                <a:srgbClr val="FF0000"/>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Autres trouvailles à explorer</a:t>
            </a:r>
            <a:endParaRPr sz="2700">
              <a:solidFill>
                <a:srgbClr val="FF0000"/>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Badges </a:t>
            </a:r>
            <a:endParaRPr sz="2700" strike="sngStrike">
              <a:solidFill>
                <a:srgbClr val="FF0000"/>
              </a:solidFill>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7"/>
          <p:cNvSpPr txBox="1"/>
          <p:nvPr>
            <p:ph type="ctrTitle"/>
          </p:nvPr>
        </p:nvSpPr>
        <p:spPr>
          <a:xfrm>
            <a:off x="311700" y="492125"/>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778"/>
              <a:buNone/>
            </a:pPr>
            <a:r>
              <a:rPr lang="fr" sz="4600">
                <a:solidFill>
                  <a:schemeClr val="lt1"/>
                </a:solidFill>
                <a:latin typeface="Caveat"/>
                <a:ea typeface="Caveat"/>
                <a:cs typeface="Caveat"/>
                <a:sym typeface="Caveat"/>
              </a:rPr>
              <a:t>Historique rapide… Pourquoi?</a:t>
            </a:r>
            <a:endParaRPr sz="4600">
              <a:solidFill>
                <a:schemeClr val="lt1"/>
              </a:solidFill>
              <a:latin typeface="Caveat"/>
              <a:ea typeface="Caveat"/>
              <a:cs typeface="Caveat"/>
              <a:sym typeface="Caveat"/>
            </a:endParaRPr>
          </a:p>
        </p:txBody>
      </p:sp>
      <p:sp>
        <p:nvSpPr>
          <p:cNvPr id="88" name="Google Shape;88;p17"/>
          <p:cNvSpPr txBox="1"/>
          <p:nvPr/>
        </p:nvSpPr>
        <p:spPr>
          <a:xfrm>
            <a:off x="311700" y="1294050"/>
            <a:ext cx="8598900" cy="30939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Réflexion sur la nature de l’évaluation…</a:t>
            </a:r>
            <a:endParaRPr sz="2700">
              <a:solidFill>
                <a:schemeClr val="lt1"/>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Pandémie …</a:t>
            </a:r>
            <a:endParaRPr sz="2700">
              <a:solidFill>
                <a:schemeClr val="lt1"/>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Sondage auprès des CP math (évaluation à distance)</a:t>
            </a:r>
            <a:endParaRPr sz="2700">
              <a:solidFill>
                <a:schemeClr val="lt1"/>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Résultats (outils numériques, traces, compétence, tricherie/plagiat)</a:t>
            </a:r>
            <a:endParaRPr sz="2700">
              <a:solidFill>
                <a:schemeClr val="lt1"/>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Formation d’un comité de travail - Production et publication du site</a:t>
            </a:r>
            <a:endParaRPr sz="2700">
              <a:solidFill>
                <a:schemeClr val="lt1"/>
              </a:solidFill>
              <a:latin typeface="Caveat"/>
              <a:ea typeface="Caveat"/>
              <a:cs typeface="Caveat"/>
              <a:sym typeface="Caveat"/>
            </a:endParaRPr>
          </a:p>
          <a:p>
            <a:pPr indent="-317500" lvl="0" marL="457200" rtl="0" algn="l">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Réflexion et travaux en poursuite continue… </a:t>
            </a:r>
            <a:endParaRPr sz="2700">
              <a:solidFill>
                <a:schemeClr val="lt1"/>
              </a:solidFill>
              <a:latin typeface="Caveat"/>
              <a:ea typeface="Caveat"/>
              <a:cs typeface="Caveat"/>
              <a:sym typeface="Caveat"/>
            </a:endParaRPr>
          </a:p>
          <a:p>
            <a:pPr indent="-317500" lvl="0" marL="457200" marR="0" rtl="0" algn="l">
              <a:lnSpc>
                <a:spcPct val="100000"/>
              </a:lnSpc>
              <a:spcBef>
                <a:spcPts val="0"/>
              </a:spcBef>
              <a:spcAft>
                <a:spcPts val="0"/>
              </a:spcAft>
              <a:buClr>
                <a:schemeClr val="lt1"/>
              </a:buClr>
              <a:buSzPts val="1400"/>
              <a:buFont typeface="Caveat"/>
              <a:buChar char="■"/>
            </a:pPr>
            <a:r>
              <a:rPr lang="fr" sz="2700">
                <a:solidFill>
                  <a:schemeClr val="lt1"/>
                </a:solidFill>
                <a:latin typeface="Caveat"/>
                <a:ea typeface="Caveat"/>
                <a:cs typeface="Caveat"/>
                <a:sym typeface="Caveat"/>
              </a:rPr>
              <a:t>Apprentissage et évaluation</a:t>
            </a:r>
            <a:endParaRPr sz="2600">
              <a:solidFill>
                <a:schemeClr val="lt1"/>
              </a:solidFill>
              <a:latin typeface="Caveat"/>
              <a:ea typeface="Caveat"/>
              <a:cs typeface="Caveat"/>
              <a:sym typeface="Cave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8"/>
          <p:cNvSpPr txBox="1"/>
          <p:nvPr>
            <p:ph type="ctrTitle"/>
          </p:nvPr>
        </p:nvSpPr>
        <p:spPr>
          <a:xfrm>
            <a:off x="311700" y="492125"/>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778"/>
              <a:buNone/>
            </a:pPr>
            <a:r>
              <a:rPr lang="fr" sz="4600">
                <a:solidFill>
                  <a:schemeClr val="lt1"/>
                </a:solidFill>
                <a:latin typeface="Caveat"/>
                <a:ea typeface="Caveat"/>
                <a:cs typeface="Caveat"/>
                <a:sym typeface="Caveat"/>
              </a:rPr>
              <a:t>Différents types de problèmes</a:t>
            </a:r>
            <a:endParaRPr sz="4600">
              <a:solidFill>
                <a:schemeClr val="lt1"/>
              </a:solidFill>
              <a:latin typeface="Caveat"/>
              <a:ea typeface="Caveat"/>
              <a:cs typeface="Caveat"/>
              <a:sym typeface="Caveat"/>
            </a:endParaRPr>
          </a:p>
        </p:txBody>
      </p:sp>
      <p:pic>
        <p:nvPicPr>
          <p:cNvPr id="94" name="Google Shape;94;p18">
            <a:hlinkClick r:id="rId4"/>
          </p:cNvPr>
          <p:cNvPicPr preferRelativeResize="0"/>
          <p:nvPr/>
        </p:nvPicPr>
        <p:blipFill>
          <a:blip r:embed="rId5">
            <a:alphaModFix/>
          </a:blip>
          <a:stretch>
            <a:fillRect/>
          </a:stretch>
        </p:blipFill>
        <p:spPr>
          <a:xfrm>
            <a:off x="152400" y="1566425"/>
            <a:ext cx="8839199" cy="20829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9"/>
          <p:cNvSpPr txBox="1"/>
          <p:nvPr>
            <p:ph type="ctrTitle"/>
          </p:nvPr>
        </p:nvSpPr>
        <p:spPr>
          <a:xfrm>
            <a:off x="311700" y="492125"/>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778"/>
              <a:buNone/>
            </a:pPr>
            <a:r>
              <a:rPr lang="fr" sz="4600">
                <a:solidFill>
                  <a:schemeClr val="lt1"/>
                </a:solidFill>
                <a:latin typeface="Caveat"/>
                <a:ea typeface="Caveat"/>
                <a:cs typeface="Caveat"/>
                <a:sym typeface="Caveat"/>
              </a:rPr>
              <a:t>Wooclap… Connaissez-vous…?</a:t>
            </a:r>
            <a:endParaRPr sz="4600">
              <a:solidFill>
                <a:schemeClr val="lt1"/>
              </a:solidFill>
              <a:latin typeface="Caveat"/>
              <a:ea typeface="Caveat"/>
              <a:cs typeface="Caveat"/>
              <a:sym typeface="Caveat"/>
            </a:endParaRPr>
          </a:p>
        </p:txBody>
      </p:sp>
      <p:pic>
        <p:nvPicPr>
          <p:cNvPr id="100" name="Google Shape;100;p19"/>
          <p:cNvPicPr preferRelativeResize="0"/>
          <p:nvPr/>
        </p:nvPicPr>
        <p:blipFill>
          <a:blip r:embed="rId4">
            <a:alphaModFix/>
          </a:blip>
          <a:stretch>
            <a:fillRect/>
          </a:stretch>
        </p:blipFill>
        <p:spPr>
          <a:xfrm>
            <a:off x="849726" y="1532875"/>
            <a:ext cx="7444526" cy="247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0"/>
          <p:cNvSpPr txBox="1"/>
          <p:nvPr>
            <p:ph type="ctrTitle"/>
          </p:nvPr>
        </p:nvSpPr>
        <p:spPr>
          <a:xfrm>
            <a:off x="311700" y="-67875"/>
            <a:ext cx="8520600" cy="12930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5778"/>
              <a:buNone/>
            </a:pPr>
            <a:r>
              <a:rPr lang="fr" sz="4600">
                <a:solidFill>
                  <a:schemeClr val="lt1"/>
                </a:solidFill>
                <a:latin typeface="Caveat"/>
                <a:ea typeface="Caveat"/>
                <a:cs typeface="Caveat"/>
                <a:sym typeface="Caveat"/>
              </a:rPr>
              <a:t>Expérimentation - Menu Math</a:t>
            </a:r>
            <a:endParaRPr sz="4600">
              <a:solidFill>
                <a:schemeClr val="lt1"/>
              </a:solidFill>
              <a:latin typeface="Caveat"/>
              <a:ea typeface="Caveat"/>
              <a:cs typeface="Caveat"/>
              <a:sym typeface="Caveat"/>
            </a:endParaRPr>
          </a:p>
          <a:p>
            <a:pPr indent="0" lvl="0" marL="0" rtl="0" algn="ctr">
              <a:lnSpc>
                <a:spcPct val="100000"/>
              </a:lnSpc>
              <a:spcBef>
                <a:spcPts val="0"/>
              </a:spcBef>
              <a:spcAft>
                <a:spcPts val="0"/>
              </a:spcAft>
              <a:buSzPts val="5778"/>
              <a:buNone/>
            </a:pPr>
            <a:r>
              <a:rPr lang="fr" sz="2600">
                <a:solidFill>
                  <a:schemeClr val="lt1"/>
                </a:solidFill>
                <a:latin typeface="Caveat"/>
                <a:ea typeface="Caveat"/>
                <a:cs typeface="Caveat"/>
                <a:sym typeface="Caveat"/>
              </a:rPr>
              <a:t>Caractéristiques des nombres </a:t>
            </a:r>
            <a:endParaRPr sz="2600">
              <a:solidFill>
                <a:schemeClr val="lt1"/>
              </a:solidFill>
              <a:latin typeface="Caveat"/>
              <a:ea typeface="Caveat"/>
              <a:cs typeface="Caveat"/>
              <a:sym typeface="Caveat"/>
            </a:endParaRPr>
          </a:p>
        </p:txBody>
      </p:sp>
      <p:pic>
        <p:nvPicPr>
          <p:cNvPr id="106" name="Google Shape;106;p20"/>
          <p:cNvPicPr preferRelativeResize="0"/>
          <p:nvPr/>
        </p:nvPicPr>
        <p:blipFill>
          <a:blip r:embed="rId4">
            <a:alphaModFix/>
          </a:blip>
          <a:stretch>
            <a:fillRect/>
          </a:stretch>
        </p:blipFill>
        <p:spPr>
          <a:xfrm>
            <a:off x="1409700" y="1318325"/>
            <a:ext cx="6324600" cy="1790700"/>
          </a:xfrm>
          <a:prstGeom prst="rect">
            <a:avLst/>
          </a:prstGeom>
          <a:noFill/>
          <a:ln>
            <a:noFill/>
          </a:ln>
        </p:spPr>
      </p:pic>
      <p:sp>
        <p:nvSpPr>
          <p:cNvPr id="107" name="Google Shape;107;p20"/>
          <p:cNvSpPr txBox="1"/>
          <p:nvPr>
            <p:ph type="ctrTitle"/>
          </p:nvPr>
        </p:nvSpPr>
        <p:spPr>
          <a:xfrm>
            <a:off x="311700" y="3111425"/>
            <a:ext cx="8520600" cy="17394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5778"/>
              <a:buNone/>
            </a:pPr>
            <a:r>
              <a:rPr lang="fr" sz="2900">
                <a:solidFill>
                  <a:schemeClr val="lt1"/>
                </a:solidFill>
                <a:latin typeface="Caveat"/>
                <a:ea typeface="Caveat"/>
                <a:cs typeface="Caveat"/>
                <a:sym typeface="Caveat"/>
              </a:rPr>
              <a:t>Ressources:</a:t>
            </a:r>
            <a:endParaRPr sz="2900">
              <a:solidFill>
                <a:schemeClr val="lt1"/>
              </a:solidFill>
              <a:latin typeface="Caveat"/>
              <a:ea typeface="Caveat"/>
              <a:cs typeface="Caveat"/>
              <a:sym typeface="Caveat"/>
            </a:endParaRPr>
          </a:p>
          <a:p>
            <a:pPr indent="-298450" lvl="0" marL="2286000" rtl="0" algn="l">
              <a:lnSpc>
                <a:spcPct val="100000"/>
              </a:lnSpc>
              <a:spcBef>
                <a:spcPts val="0"/>
              </a:spcBef>
              <a:spcAft>
                <a:spcPts val="0"/>
              </a:spcAft>
              <a:buClr>
                <a:schemeClr val="lt1"/>
              </a:buClr>
              <a:buSzPts val="1100"/>
              <a:buFont typeface="Caveat"/>
              <a:buChar char="■"/>
            </a:pPr>
            <a:r>
              <a:rPr lang="fr" sz="2400" u="sng">
                <a:solidFill>
                  <a:srgbClr val="FFAB40"/>
                </a:solidFill>
                <a:latin typeface="Caveat"/>
                <a:ea typeface="Caveat"/>
                <a:cs typeface="Caveat"/>
                <a:sym typeface="Caveat"/>
                <a:hlinkClick r:id="rId5">
                  <a:extLst>
                    <a:ext uri="{A12FA001-AC4F-418D-AE19-62706E023703}">
                      <ahyp:hlinkClr val="tx"/>
                    </a:ext>
                  </a:extLst>
                </a:hlinkClick>
              </a:rPr>
              <a:t>Lien vers la tâche</a:t>
            </a:r>
            <a:endParaRPr sz="2400">
              <a:solidFill>
                <a:srgbClr val="FFAB40"/>
              </a:solidFill>
              <a:latin typeface="Caveat"/>
              <a:ea typeface="Caveat"/>
              <a:cs typeface="Caveat"/>
              <a:sym typeface="Caveat"/>
            </a:endParaRPr>
          </a:p>
          <a:p>
            <a:pPr indent="-298450" lvl="0" marL="2286000" rtl="0" algn="l">
              <a:lnSpc>
                <a:spcPct val="100000"/>
              </a:lnSpc>
              <a:spcBef>
                <a:spcPts val="0"/>
              </a:spcBef>
              <a:spcAft>
                <a:spcPts val="0"/>
              </a:spcAft>
              <a:buClr>
                <a:schemeClr val="lt1"/>
              </a:buClr>
              <a:buSzPts val="1100"/>
              <a:buFont typeface="Caveat"/>
              <a:buChar char="■"/>
            </a:pPr>
            <a:r>
              <a:rPr lang="fr" sz="2400" u="sng">
                <a:solidFill>
                  <a:srgbClr val="FFAB40"/>
                </a:solidFill>
                <a:latin typeface="Caveat"/>
                <a:ea typeface="Caveat"/>
                <a:cs typeface="Caveat"/>
                <a:sym typeface="Caveat"/>
                <a:hlinkClick r:id="rId6">
                  <a:extLst>
                    <a:ext uri="{A12FA001-AC4F-418D-AE19-62706E023703}">
                      <ahyp:hlinkClr val="tx"/>
                    </a:ext>
                  </a:extLst>
                </a:hlinkClick>
              </a:rPr>
              <a:t>Version numérique avec Desmos </a:t>
            </a:r>
            <a:endParaRPr sz="2400">
              <a:solidFill>
                <a:srgbClr val="FFAB40"/>
              </a:solidFill>
              <a:latin typeface="Caveat"/>
              <a:ea typeface="Caveat"/>
              <a:cs typeface="Caveat"/>
              <a:sym typeface="Caveat"/>
            </a:endParaRPr>
          </a:p>
          <a:p>
            <a:pPr indent="-298450" lvl="0" marL="2286000" rtl="0" algn="l">
              <a:lnSpc>
                <a:spcPct val="100000"/>
              </a:lnSpc>
              <a:spcBef>
                <a:spcPts val="0"/>
              </a:spcBef>
              <a:spcAft>
                <a:spcPts val="0"/>
              </a:spcAft>
              <a:buClr>
                <a:schemeClr val="lt1"/>
              </a:buClr>
              <a:buSzPts val="1100"/>
              <a:buFont typeface="Caveat"/>
              <a:buChar char="■"/>
            </a:pPr>
            <a:r>
              <a:rPr lang="fr" sz="2400" u="sng">
                <a:solidFill>
                  <a:srgbClr val="FFAB40"/>
                </a:solidFill>
                <a:latin typeface="Caveat"/>
                <a:ea typeface="Caveat"/>
                <a:cs typeface="Caveat"/>
                <a:sym typeface="Caveat"/>
                <a:hlinkClick r:id="rId7">
                  <a:extLst>
                    <a:ext uri="{A12FA001-AC4F-418D-AE19-62706E023703}">
                      <ahyp:hlinkClr val="tx"/>
                    </a:ext>
                  </a:extLst>
                </a:hlinkClick>
              </a:rPr>
              <a:t>Section « Menu Math » du site</a:t>
            </a:r>
            <a:endParaRPr sz="2400">
              <a:solidFill>
                <a:srgbClr val="FFAB40"/>
              </a:solidFill>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1"/>
          <p:cNvSpPr txBox="1"/>
          <p:nvPr>
            <p:ph type="ctrTitle"/>
          </p:nvPr>
        </p:nvSpPr>
        <p:spPr>
          <a:xfrm>
            <a:off x="311700" y="492125"/>
            <a:ext cx="8520600" cy="61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778"/>
              <a:buNone/>
            </a:pPr>
            <a:r>
              <a:rPr lang="fr" sz="4600">
                <a:solidFill>
                  <a:schemeClr val="lt1"/>
                </a:solidFill>
                <a:latin typeface="Caveat"/>
                <a:ea typeface="Caveat"/>
                <a:cs typeface="Caveat"/>
                <a:sym typeface="Caveat"/>
              </a:rPr>
              <a:t>Expérimentation - Open Middle</a:t>
            </a:r>
            <a:r>
              <a:rPr lang="fr" sz="4600">
                <a:solidFill>
                  <a:schemeClr val="lt1"/>
                </a:solidFill>
                <a:latin typeface="Caveat"/>
                <a:ea typeface="Caveat"/>
                <a:cs typeface="Caveat"/>
                <a:sym typeface="Caveat"/>
              </a:rPr>
              <a:t> </a:t>
            </a:r>
            <a:endParaRPr sz="4600">
              <a:solidFill>
                <a:schemeClr val="lt1"/>
              </a:solidFill>
              <a:latin typeface="Caveat"/>
              <a:ea typeface="Caveat"/>
              <a:cs typeface="Caveat"/>
              <a:sym typeface="Caveat"/>
            </a:endParaRPr>
          </a:p>
        </p:txBody>
      </p:sp>
      <p:sp>
        <p:nvSpPr>
          <p:cNvPr id="113" name="Google Shape;113;p21"/>
          <p:cNvSpPr txBox="1"/>
          <p:nvPr>
            <p:ph type="ctrTitle"/>
          </p:nvPr>
        </p:nvSpPr>
        <p:spPr>
          <a:xfrm>
            <a:off x="311700" y="3721325"/>
            <a:ext cx="8520600" cy="1369800"/>
          </a:xfrm>
          <a:prstGeom prst="rect">
            <a:avLst/>
          </a:prstGeom>
          <a:noFill/>
          <a:ln>
            <a:noFill/>
          </a:ln>
        </p:spPr>
        <p:txBody>
          <a:bodyPr anchorCtr="0" anchor="b" bIns="91425" lIns="91425" spcFirstLastPara="1" rIns="91425" wrap="square" tIns="91425">
            <a:spAutoFit/>
          </a:bodyPr>
          <a:lstStyle/>
          <a:p>
            <a:pPr indent="0" lvl="0" marL="0" rtl="0" algn="l">
              <a:lnSpc>
                <a:spcPct val="100000"/>
              </a:lnSpc>
              <a:spcBef>
                <a:spcPts val="0"/>
              </a:spcBef>
              <a:spcAft>
                <a:spcPts val="0"/>
              </a:spcAft>
              <a:buSzPts val="5778"/>
              <a:buNone/>
            </a:pPr>
            <a:r>
              <a:rPr lang="fr" sz="2900">
                <a:solidFill>
                  <a:schemeClr val="lt1"/>
                </a:solidFill>
                <a:latin typeface="Caveat"/>
                <a:ea typeface="Caveat"/>
                <a:cs typeface="Caveat"/>
                <a:sym typeface="Caveat"/>
              </a:rPr>
              <a:t>Ressources: </a:t>
            </a:r>
            <a:endParaRPr sz="2900">
              <a:solidFill>
                <a:schemeClr val="lt1"/>
              </a:solidFill>
              <a:latin typeface="Caveat"/>
              <a:ea typeface="Caveat"/>
              <a:cs typeface="Caveat"/>
              <a:sym typeface="Caveat"/>
            </a:endParaRPr>
          </a:p>
          <a:p>
            <a:pPr indent="-298450" lvl="0" marL="2286000" rtl="0" algn="l">
              <a:lnSpc>
                <a:spcPct val="100000"/>
              </a:lnSpc>
              <a:spcBef>
                <a:spcPts val="0"/>
              </a:spcBef>
              <a:spcAft>
                <a:spcPts val="0"/>
              </a:spcAft>
              <a:buClr>
                <a:schemeClr val="lt1"/>
              </a:buClr>
              <a:buSzPts val="1100"/>
              <a:buFont typeface="Caveat"/>
              <a:buChar char="■"/>
            </a:pPr>
            <a:r>
              <a:rPr lang="fr" sz="2400" u="sng">
                <a:solidFill>
                  <a:srgbClr val="FFAB40"/>
                </a:solidFill>
                <a:latin typeface="Caveat"/>
                <a:ea typeface="Caveat"/>
                <a:cs typeface="Caveat"/>
                <a:sym typeface="Caveat"/>
                <a:hlinkClick r:id="rId4">
                  <a:extLst>
                    <a:ext uri="{A12FA001-AC4F-418D-AE19-62706E023703}">
                      <ahyp:hlinkClr val="tx"/>
                    </a:ext>
                  </a:extLst>
                </a:hlinkClick>
              </a:rPr>
              <a:t>Lien vers une banque de tâches</a:t>
            </a:r>
            <a:r>
              <a:rPr lang="fr" sz="2400">
                <a:solidFill>
                  <a:srgbClr val="FFAB40"/>
                </a:solidFill>
                <a:latin typeface="Caveat"/>
                <a:ea typeface="Caveat"/>
                <a:cs typeface="Caveat"/>
                <a:sym typeface="Caveat"/>
              </a:rPr>
              <a:t> </a:t>
            </a:r>
            <a:endParaRPr sz="2400">
              <a:solidFill>
                <a:srgbClr val="FFAB40"/>
              </a:solidFill>
              <a:latin typeface="Caveat"/>
              <a:ea typeface="Caveat"/>
              <a:cs typeface="Caveat"/>
              <a:sym typeface="Caveat"/>
            </a:endParaRPr>
          </a:p>
          <a:p>
            <a:pPr indent="-298450" lvl="0" marL="2286000" rtl="0" algn="l">
              <a:lnSpc>
                <a:spcPct val="100000"/>
              </a:lnSpc>
              <a:spcBef>
                <a:spcPts val="0"/>
              </a:spcBef>
              <a:spcAft>
                <a:spcPts val="0"/>
              </a:spcAft>
              <a:buClr>
                <a:schemeClr val="lt1"/>
              </a:buClr>
              <a:buSzPts val="1100"/>
              <a:buFont typeface="Caveat"/>
              <a:buChar char="■"/>
            </a:pPr>
            <a:r>
              <a:rPr lang="fr" sz="2400" u="sng">
                <a:solidFill>
                  <a:srgbClr val="FFAB40"/>
                </a:solidFill>
                <a:latin typeface="Caveat"/>
                <a:ea typeface="Caveat"/>
                <a:cs typeface="Caveat"/>
                <a:sym typeface="Caveat"/>
                <a:hlinkClick r:id="rId5">
                  <a:extLst>
                    <a:ext uri="{A12FA001-AC4F-418D-AE19-62706E023703}">
                      <ahyp:hlinkClr val="tx"/>
                    </a:ext>
                  </a:extLst>
                </a:hlinkClick>
              </a:rPr>
              <a:t>Section « Open Middle » du site</a:t>
            </a:r>
            <a:endParaRPr sz="2400">
              <a:solidFill>
                <a:srgbClr val="FFAB40"/>
              </a:solidFill>
              <a:latin typeface="Caveat"/>
              <a:ea typeface="Caveat"/>
              <a:cs typeface="Caveat"/>
              <a:sym typeface="Caveat"/>
            </a:endParaRPr>
          </a:p>
        </p:txBody>
      </p:sp>
      <p:pic>
        <p:nvPicPr>
          <p:cNvPr id="114" name="Google Shape;114;p21"/>
          <p:cNvPicPr preferRelativeResize="0"/>
          <p:nvPr/>
        </p:nvPicPr>
        <p:blipFill>
          <a:blip r:embed="rId6">
            <a:alphaModFix/>
          </a:blip>
          <a:stretch>
            <a:fillRect/>
          </a:stretch>
        </p:blipFill>
        <p:spPr>
          <a:xfrm>
            <a:off x="2546575" y="1057575"/>
            <a:ext cx="4264601" cy="2301125"/>
          </a:xfrm>
          <a:prstGeom prst="rect">
            <a:avLst/>
          </a:prstGeom>
          <a:noFill/>
          <a:ln>
            <a:noFill/>
          </a:ln>
        </p:spPr>
      </p:pic>
      <p:sp>
        <p:nvSpPr>
          <p:cNvPr id="115" name="Google Shape;115;p21"/>
          <p:cNvSpPr txBox="1"/>
          <p:nvPr/>
        </p:nvSpPr>
        <p:spPr>
          <a:xfrm>
            <a:off x="1305075" y="3358700"/>
            <a:ext cx="7157100" cy="4464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fr" sz="1700">
                <a:solidFill>
                  <a:schemeClr val="lt1"/>
                </a:solidFill>
                <a:latin typeface="Caveat"/>
                <a:ea typeface="Caveat"/>
                <a:cs typeface="Caveat"/>
                <a:sym typeface="Caveat"/>
              </a:rPr>
              <a:t>Nous vous suggérons d’utiliser l’accent «^» pour indiquer l’exposant, exemple: 1^2 +3 x4.</a:t>
            </a:r>
            <a:endParaRPr sz="1700">
              <a:solidFill>
                <a:schemeClr val="lt1"/>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