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Caveat" panose="020B0604020202020204" charset="0"/>
      <p:regular r:id="rId28"/>
      <p:bold r:id="rId29"/>
    </p:embeddedFont>
    <p:embeddedFont>
      <p:font typeface="Oswald" panose="020B0604020202020204" charset="0"/>
      <p:regular r:id="rId30"/>
      <p:bold r:id="rId31"/>
    </p:embeddedFont>
    <p:embeddedFont>
      <p:font typeface="Ubuntu" panose="020B0604020202020204" charset="0"/>
      <p:regular r:id="rId32"/>
      <p:bold r:id="rId33"/>
      <p:italic r:id="rId34"/>
      <p:boldItalic r:id="rId35"/>
    </p:embeddedFont>
    <p:embeddedFont>
      <p:font typeface="Viga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valuerautrementenmath.recitmst.qc.ca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it.ly/mst25oct21" TargetMode="External"/><Relationship Id="rId4" Type="http://schemas.openxmlformats.org/officeDocument/2006/relationships/hyperlink" Target="https://recitmst.qc.ca/ecrire/?exec=article&amp;id_article=1355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oclap.com/MENUMATH2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fileadmin/site_web/documents/education/jeunes/pfeq/PDA_PFEQ_mathematique-secondaire_2016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csbe.qc.ca/evaluerautrementenmath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login/index.php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ampus.recit.qc.ca/mod/page/view.php?id=12050" TargetMode="External"/><Relationship Id="rId4" Type="http://schemas.openxmlformats.org/officeDocument/2006/relationships/hyperlink" Target="https://campus.recit.qc.ca/enrol/index.php?id=330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GRMS48_retro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/activitybuilder/instance/6176a9b80e4f7109ed1c976e/student/6176c48372d8b0a3314d0d86?lang=fr#screenId=e5f5e089-c1d6-44d1-a961-84556990608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9d749d5c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9d749d5c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MJS 1 -7 75 minutes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Lien du site : </a:t>
            </a:r>
            <a:r>
              <a:rPr lang="fr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eam.recitmst.qc.ca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Lien de l’article sur le site du RÉCIT MST : </a:t>
            </a:r>
            <a:r>
              <a:rPr lang="fr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https://recitmst.qc.ca/ecrire/?exec=article&amp;id_article=1355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Lien de la présentation : </a:t>
            </a:r>
            <a:r>
              <a:rPr lang="fr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https://bit.ly/mst25oct21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b274ce5a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eb274ce5a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SF anime et partage mon écran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Wooclap plusieurs réponses, aimer les idées, nuage de mots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Lien à partager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https://wooclap.com/MENUMATH21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1a4525e8_2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f31a4525e8_2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SF Wooclap plusieurs réponses, aimer les idées des autres, nuage de mots, raccourci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Stratégies du programme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http://www.education.gouv.qc.ca/fileadmin/site_web/documents/education/jeunes/pfeq/PDA_PFEQ_mathematique-secondaire_2016.pdf</a:t>
            </a:r>
            <a:r>
              <a:rPr lang="fr"/>
              <a:t> pages 44 à 46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Nous aimerions voir émerger les éléments suivants: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Compréhension relationnelle: amener les élèves à voir les liens à faire entre les différents éléments du contexte proposé; voir ce qui va ensemble et ce qui est contradictoire;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Compréhension conceptuelle: consolidation ou vérification de leur compréhension des concepts abordés; se réguler au regard de ce que les élèves ont réalisé;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En contexte d’évaluation: cibler notre intention d’évaluation; Que va-t-on observer? Que souhaitons-nous voir?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Identifier le ou les critères d’évaluation qui découle(nt) de quelle compétence: de la compétence 1 ou de la compétence 2 ?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tâche qui suscite l’engagement des élèves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Permet de valoriser qu’il y a plusieurs bonnes réponses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Permet de travailler la résolution de problèmes avec des notions plus difficiles à contextualiser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Développe une compréhension conceptuelle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18289d28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e18289d28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Virginie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Commencer par le site, voir le Genially et retour sur le diaporama </a:t>
            </a:r>
            <a:r>
              <a:rPr lang="fr">
                <a:solidFill>
                  <a:schemeClr val="dk1"/>
                </a:solidFill>
              </a:rPr>
              <a:t>voir les crochets placés dans notre section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mentionner la vidéo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Attention en lien avec CD1, CD2, en apprentissage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18289d28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e18289d28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Virginie, Sonya et MJ, selon le temps disponible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>
                <a:solidFill>
                  <a:schemeClr val="dk1"/>
                </a:solidFill>
              </a:rPr>
              <a:t>Attention de ne pas trop guider (ex. un nombre par contrainte)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>
                <a:solidFill>
                  <a:schemeClr val="dk1"/>
                </a:solidFill>
              </a:rPr>
              <a:t>On n’évaluera pas la 1re fois qu’on fera un Menu Math, mais on pourra observer bien des choses chez nos élèves :)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>
                <a:solidFill>
                  <a:schemeClr val="dk1"/>
                </a:solidFill>
              </a:rPr>
              <a:t>Grille de coévaluation à utiliser: Au début, on l’utilisera surtout pour que les élèves prennent conscience des actions à faire pour résoudre ce type de tâche; pouvoir découvrir les actions qu’ils ont surtout de la difficulté à faire et suite à cela, comment s’améliorer dans la façon de travailler ce type de tâches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>
                <a:solidFill>
                  <a:schemeClr val="dk1"/>
                </a:solidFill>
              </a:rPr>
              <a:t>En contexte d’évaluation: cibler notre intention d’évaluation; Que va-t-on observer? Que souhaitons-nous voir?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>
                <a:solidFill>
                  <a:schemeClr val="dk1"/>
                </a:solidFill>
              </a:rPr>
              <a:t>Identifier le ou les critères d’évaluation qui découle(nt) de quelle compétence: de la compétence 1 ou de la compétence 2 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>
                <a:solidFill>
                  <a:schemeClr val="dk1"/>
                </a:solidFill>
              </a:rPr>
              <a:t>Vivre les premier Menu math, différents modèles (ex. vivre un de niveau inférieur comme modelage, un collectif, directement sans modelage, comparaison avec un autre modèle ex cadeau ou sandwich)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18289d28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e18289d28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MJSimard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39b6468c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39b6468c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MJSimard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On crée un menu math rapidement et il est viable.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39b6468cb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e39b6468cb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MJSimard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0-En apprentissage avant de penser à garder des traces pour l’évaluation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1-Juste présente et les élèves le regardent (en discuter lors du retour)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2-Le cours suivant, revenir sur la grille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3-Cibler quelques équipes à la fois pour discuter des indicateurs de la grille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4-L’utiliser comme preuve d’apprentissage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3259683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f3259683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MJSimard si on a le temps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39b6468c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e39b6468c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SF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8e24608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f8e246080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SF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0abc94dc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0abc94dc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Lien du site : </a:t>
            </a:r>
            <a:r>
              <a:rPr lang="fr" b="1" u="sng">
                <a:solidFill>
                  <a:schemeClr val="hlink"/>
                </a:solidFill>
                <a:hlinkClick r:id="rId3"/>
              </a:rPr>
              <a:t>https://sites.google.com/csbe.qc.ca/evaluerautrementenmath</a:t>
            </a:r>
            <a:r>
              <a:rPr lang="fr" b="1"/>
              <a:t>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d4a786e34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ed4a786e34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Sonya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Lien du Campus RÉCIT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https://campus.recit.qc.ca/login/index.php</a:t>
            </a:r>
            <a:r>
              <a:rPr lang="fr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Lien du cours : </a:t>
            </a:r>
            <a:r>
              <a:rPr lang="fr" u="sng">
                <a:solidFill>
                  <a:schemeClr val="hlink"/>
                </a:solidFill>
                <a:hlinkClick r:id="rId4"/>
              </a:rPr>
              <a:t>https://campus.recit.qc.ca/enrol/index.php?id=330</a:t>
            </a:r>
            <a:r>
              <a:rPr lang="fr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Lien pour l’attribution du badge : </a:t>
            </a:r>
            <a:r>
              <a:rPr lang="fr" u="sng">
                <a:solidFill>
                  <a:schemeClr val="hlink"/>
                </a:solidFill>
                <a:hlinkClick r:id="rId5"/>
              </a:rPr>
              <a:t>https://campus.recit.qc.ca/mod/page/view.php?id=12050</a:t>
            </a:r>
            <a:r>
              <a:rPr lang="fr">
                <a:highlight>
                  <a:schemeClr val="accent4"/>
                </a:highlight>
              </a:rPr>
              <a:t> </a:t>
            </a:r>
            <a:endParaRPr>
              <a:highlight>
                <a:schemeClr val="accent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39b6468cb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e39b6468cb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MJSimard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9d749d5c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9d749d5c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MJSimard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d749d5c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d749d5c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MJSimard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9d749d5c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9d749d5c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Lien pour l’évaluation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http://bit.ly/GRMS48_retro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Ouvrir le site “Évaluer autrement en math”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18289d28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e18289d28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Se référer au site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18289d28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e18289d28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Slides Géométrie ou autres pour le primaire : construction de triangles utiliser le crayon ou lignes droites dans le Slides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3259683b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f3259683b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Desmos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https://student.desmos.com/activitybuilder/instance/6176a9b80e4f7109ed1c976e/student/6176c48372d8b0a3314d0d86?lang=fr#screenId=e5f5e089-c1d6-44d1-a961-845569906086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31a4525e8_2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f31a4525e8_2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Pause pour explications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Montrer à utiliser le crayon, la couleur et le texte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Expliquer 2 questions au bas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Sélectionner les énoncés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Espace pour justifier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6538ca26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f6538ca26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Slides Géométrie ou autres pour le primaire : construction de triangles utiliser le crayon ou lignes droites dans le Slides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18289d28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e18289d28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Virginie animation dans le clavardage  en cascade et au signal on partage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SF Secrétaire résume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Nous aimerions voir émerger les éléments suivants: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Compréhension relationnelle: amener les élèves à voir les liens à faire entre les différents éléments du contexte proposé; voir ce qui va ensemble et ce qui est contradictoire;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Compréhension conceptuelle: consolidation ou vérification de leur compréhension des concepts abordés; se réguler au regard de ce que les élèves ont réalisé;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En contexte d’évaluation: cibler notre intention d’évaluation; Que va-t-on observer? Que souhaitons-nous voir?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Identifier le ou les critères d’évaluation qui découle(nt) de quelle compétence: de la compétence 1 ou de la compétence 2 ?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tâche qui suscite l’engagement des élèves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Permet de valoriser qu’il y a plusieurs bonnes réponses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Permet de travailler la résolution de problème avec des notions plus difficile à contextualiser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Développe une compréhension conceptuelle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52325" y="1051375"/>
            <a:ext cx="8008800" cy="13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96400" y="2379775"/>
            <a:ext cx="795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it.ly/mst25oct2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education.gouv.qc.ca/fileadmin/site_web/documents/education/jeunes/pfeq/PDA_PFEQ_mathematique-secondaire_2016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sites.google.com/csbe.qc.ca/evaluerautrementenmath/accueil?authuser=0#h.mxdenidjzzrq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yM4uqdKOG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youtu.be/4T0Eqg-fPt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SQM56dXwL-8" TargetMode="External"/><Relationship Id="rId5" Type="http://schemas.openxmlformats.org/officeDocument/2006/relationships/hyperlink" Target="https://youtu.be/SmHfJdC4jcg" TargetMode="External"/><Relationship Id="rId10" Type="http://schemas.openxmlformats.org/officeDocument/2006/relationships/hyperlink" Target="https://docs.google.com/document/d/1btdlyJZ51Q-7D-SENDshNugLQijzxM9x/edit?usp=sharing&amp;ouid=117789784863254704771&amp;rtpof=true&amp;sd=true" TargetMode="External"/><Relationship Id="rId4" Type="http://schemas.openxmlformats.org/officeDocument/2006/relationships/hyperlink" Target="https://youtu.be/1VOSBUrAlks" TargetMode="External"/><Relationship Id="rId9" Type="http://schemas.openxmlformats.org/officeDocument/2006/relationships/hyperlink" Target="https://youtu.be/FoFZ-xv9Sj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sites.google.com/csbe.qc.ca/evaluerautrementenmath/accueil/menu-math/d%C3%A9finition-et-ressources?authuser=0#h.jcegjpawxj9j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sites.google.com/csbe.qc.ca/evaluerautrementenmath/accueil/menu-math/grilles-et-traces?authuser=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equipe@recitms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sites.google.com/csbe.qc.ca/evaluerautrementenmath" TargetMode="Externa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mpus.recit.qc.ca/mod/page/view.php?id=12050" TargetMode="External"/><Relationship Id="rId5" Type="http://schemas.openxmlformats.org/officeDocument/2006/relationships/hyperlink" Target="https://campus.recit.qc.ca/enrol/index.php?id=330" TargetMode="External"/><Relationship Id="rId4" Type="http://schemas.openxmlformats.org/officeDocument/2006/relationships/hyperlink" Target="https://campus.recit.qc.ca/login/index.ph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RECITMST2020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sa/4.0/" TargetMode="External"/><Relationship Id="rId10" Type="http://schemas.openxmlformats.org/officeDocument/2006/relationships/hyperlink" Target="https://www.youtube.com/channel/UC7IcadI_rZFwso9N81PYqFg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hyperlink" Target="https://twitter.com/recitms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GRMS48_retr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sites.google.com/csbe.qc.ca/evaluerautrementenmath/accueil?authuser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.desmos.com/join/99kjkg?lang=fr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cDehzsNbeexNDyiTsvl6FQQWZ3nP-a3x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cher.desmos.com/activitybuilder/custom/60631c0bc1add40c46f4aee2?collections=5ffee7dd2fd2100d2de117f2&amp;lang=fr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teacher.desmos.com/activitybuilder/custom/608be6c3999bc4045d6ec0ee?collections=5ffee7dd2fd2100d2de117f2&amp;lang=fr" TargetMode="Externa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552325" y="1051375"/>
            <a:ext cx="8008800" cy="13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596400" y="2379775"/>
            <a:ext cx="795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25" y="1051375"/>
            <a:ext cx="8052999" cy="337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2280100" y="3151250"/>
            <a:ext cx="436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1924075" y="3083075"/>
            <a:ext cx="5764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fr" sz="5200" b="1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bit.ly/mst25oct21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0" y="849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Quelles sont les stratégies utilisées? </a:t>
            </a:r>
            <a:endParaRPr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54425"/>
            <a:ext cx="8839200" cy="3850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ctrTitle"/>
          </p:nvPr>
        </p:nvSpPr>
        <p:spPr>
          <a:xfrm>
            <a:off x="311700" y="849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Quelles sont les stratégies utilisées? </a:t>
            </a:r>
            <a:endParaRPr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89" name="Google Shape;189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1151" y="4332560"/>
            <a:ext cx="1642849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5"/>
          <p:cNvSpPr txBox="1"/>
          <p:nvPr/>
        </p:nvSpPr>
        <p:spPr>
          <a:xfrm>
            <a:off x="7647325" y="3894050"/>
            <a:ext cx="1228800" cy="354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</a:rPr>
              <a:t>PDA p. 44 à 46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191" name="Google Shape;19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854425"/>
            <a:ext cx="8839201" cy="282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Quelle compétence peut-on évaluer?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97" name="Google Shape;197;p3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61625"/>
            <a:ext cx="8839199" cy="2677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Partages d’expérimentations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701750" y="1159500"/>
            <a:ext cx="83580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Quelques réflexions d’élèves du primaire </a:t>
            </a:r>
            <a:r>
              <a:rPr lang="fr" sz="3400" u="sng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-</a:t>
            </a:r>
            <a:r>
              <a:rPr lang="fr" sz="3400" u="sng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-</a:t>
            </a:r>
            <a:r>
              <a:rPr lang="fr" sz="3400" u="sng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3400">
              <a:solidFill>
                <a:schemeClr val="accent4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Secondaire - vidéos </a:t>
            </a:r>
            <a:r>
              <a:rPr lang="fr" sz="3400" u="sng">
                <a:solidFill>
                  <a:srgbClr val="FFAB40"/>
                </a:solidFill>
                <a:latin typeface="Caveat"/>
                <a:ea typeface="Caveat"/>
                <a:cs typeface="Caveat"/>
                <a:sym typeface="Cave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sz="3400">
              <a:solidFill>
                <a:schemeClr val="accent4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Témoignage d’</a:t>
            </a:r>
            <a:r>
              <a:rPr lang="fr" sz="3400" u="sng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élèves de 4e secondaire</a:t>
            </a: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et </a:t>
            </a:r>
            <a:r>
              <a:rPr lang="fr" sz="3400" u="sng">
                <a:solidFill>
                  <a:srgbClr val="FFAB40"/>
                </a:solidFill>
                <a:latin typeface="Caveat"/>
                <a:ea typeface="Caveat"/>
                <a:cs typeface="Caveat"/>
                <a:sym typeface="Cave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vidéo</a:t>
            </a:r>
            <a:endParaRPr sz="3400">
              <a:solidFill>
                <a:srgbClr val="FFAB4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Exemple d’animation d’un Menu Math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Découper les contraintes… ex. avec le </a:t>
            </a:r>
            <a:r>
              <a:rPr lang="fr" sz="3400" u="sng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cahier de l’élève</a:t>
            </a:r>
            <a:r>
              <a:rPr lang="fr" sz="34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10"/>
              </a:rPr>
              <a:t> </a:t>
            </a: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de Menu Math Graphe...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...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4" name="Google Shape;204;p37"/>
          <p:cNvSpPr/>
          <p:nvPr/>
        </p:nvSpPr>
        <p:spPr>
          <a:xfrm>
            <a:off x="7865500" y="343600"/>
            <a:ext cx="760800" cy="8160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Partage de ressources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10" name="Google Shape;210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8375" y="1186625"/>
            <a:ext cx="4684707" cy="372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Créer un Menu Math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6" name="Google Shape;216;p39"/>
          <p:cNvSpPr txBox="1"/>
          <p:nvPr/>
        </p:nvSpPr>
        <p:spPr>
          <a:xfrm>
            <a:off x="701750" y="1159500"/>
            <a:ext cx="78495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Stratégies proposées: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Créer notre objet, voir les concepts incontournables et les formuler en contraintes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Faire créer un Menu Math par les élèves?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...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...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Demander à un collègue de valider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L’évaluation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22" name="Google Shape;222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6250" y="1893875"/>
            <a:ext cx="44481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303575"/>
            <a:ext cx="3953793" cy="16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ctrTitle"/>
          </p:nvPr>
        </p:nvSpPr>
        <p:spPr>
          <a:xfrm>
            <a:off x="374575" y="0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Menu Math en images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29" name="Google Shape;22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61625"/>
            <a:ext cx="174307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875" y="1261625"/>
            <a:ext cx="176212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661925"/>
            <a:ext cx="3598300" cy="8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2400" y="617100"/>
            <a:ext cx="1972800" cy="20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6763" y="769500"/>
            <a:ext cx="2484837" cy="243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1"/>
          <p:cNvSpPr txBox="1"/>
          <p:nvPr/>
        </p:nvSpPr>
        <p:spPr>
          <a:xfrm>
            <a:off x="589575" y="686450"/>
            <a:ext cx="130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1"/>
                </a:solidFill>
              </a:rPr>
              <a:t>À l’extérieur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6815375" y="216900"/>
            <a:ext cx="19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1"/>
                </a:solidFill>
              </a:rPr>
              <a:t>En classe ou à la maison avec desmos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2112" y="3844100"/>
            <a:ext cx="22193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1"/>
          <p:cNvSpPr txBox="1"/>
          <p:nvPr/>
        </p:nvSpPr>
        <p:spPr>
          <a:xfrm>
            <a:off x="6815375" y="3353750"/>
            <a:ext cx="19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1"/>
                </a:solidFill>
              </a:rPr>
              <a:t>Découper les contraintes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38" name="Google Shape;238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18325" y="3444025"/>
            <a:ext cx="1716887" cy="16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1"/>
          <p:cNvSpPr txBox="1"/>
          <p:nvPr/>
        </p:nvSpPr>
        <p:spPr>
          <a:xfrm>
            <a:off x="4090363" y="3109325"/>
            <a:ext cx="197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1"/>
                </a:solidFill>
              </a:rPr>
              <a:t>En dyade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Autres ateliers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5" name="Google Shape;245;p42"/>
          <p:cNvSpPr txBox="1"/>
          <p:nvPr/>
        </p:nvSpPr>
        <p:spPr>
          <a:xfrm>
            <a:off x="727275" y="1296825"/>
            <a:ext cx="68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2"/>
          <p:cNvSpPr txBox="1"/>
          <p:nvPr/>
        </p:nvSpPr>
        <p:spPr>
          <a:xfrm>
            <a:off x="560800" y="1349400"/>
            <a:ext cx="50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7" name="Google Shape;247;p42"/>
          <p:cNvSpPr txBox="1"/>
          <p:nvPr/>
        </p:nvSpPr>
        <p:spPr>
          <a:xfrm>
            <a:off x="516975" y="1174150"/>
            <a:ext cx="81489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Horaire :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Open Middle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Math en 3 temps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Tâches créatives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44210"/>
            <a:ext cx="9144001" cy="164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Autres sections en développement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727275" y="1296825"/>
            <a:ext cx="68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560800" y="1349400"/>
            <a:ext cx="50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6" name="Google Shape;256;p43"/>
          <p:cNvSpPr txBox="1"/>
          <p:nvPr/>
        </p:nvSpPr>
        <p:spPr>
          <a:xfrm>
            <a:off x="516975" y="1174150"/>
            <a:ext cx="81489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Guide d’accompagnement à l’intention des enseignants et des CP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Causeries mathématiques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Triangulation 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Robotique et programmation 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3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Évaluer autrement</a:t>
            </a: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en mathématique</a:t>
            </a:r>
            <a:endParaRPr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1089825" y="2113475"/>
            <a:ext cx="7302600" cy="24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 b="1" u="sng">
                <a:solidFill>
                  <a:srgbClr val="FFAB40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eam.recitmst.qc.ca</a:t>
            </a:r>
            <a:endParaRPr sz="4800">
              <a:solidFill>
                <a:srgbClr val="FFAB4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32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" sz="2032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Virginie Filion, enseignante de mathématique École secondaire de Rivière-du-Loup</a:t>
            </a:r>
            <a:endParaRPr sz="2032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" sz="2032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Sonya Fiset, conseillère pédagogique RÉCIT MST</a:t>
            </a:r>
            <a:endParaRPr sz="2032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" sz="2032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Marie-Josée Simard, conseillère pédagogique CSSTL</a:t>
            </a:r>
            <a:endParaRPr sz="2032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" sz="2032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Avec la collaboration de Suzie David, conseillère pédagogique CSSPO</a:t>
            </a:r>
            <a:endParaRPr sz="4600">
              <a:solidFill>
                <a:srgbClr val="FFAB4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10" name="Google Shape;110;p2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872" y="4628922"/>
            <a:ext cx="1106300" cy="3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1371100" y="4832925"/>
            <a:ext cx="75297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Cette présentation est réalisée en collaboration avec le </a:t>
            </a:r>
            <a:r>
              <a:rPr lang="fr" sz="900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MST</a:t>
            </a:r>
            <a:r>
              <a:rPr lang="fr" sz="9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est mise à disposition, sauf exception, selon les termes de la </a:t>
            </a:r>
            <a:r>
              <a:rPr lang="fr" sz="9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CC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2" name="Google Shape;11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66898" y="151494"/>
            <a:ext cx="918875" cy="887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Badge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62" name="Google Shape;262;p44"/>
          <p:cNvSpPr txBox="1"/>
          <p:nvPr/>
        </p:nvSpPr>
        <p:spPr>
          <a:xfrm>
            <a:off x="727275" y="1296825"/>
            <a:ext cx="68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4"/>
          <p:cNvSpPr txBox="1"/>
          <p:nvPr/>
        </p:nvSpPr>
        <p:spPr>
          <a:xfrm>
            <a:off x="560800" y="1349400"/>
            <a:ext cx="50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4" name="Google Shape;264;p44"/>
          <p:cNvSpPr txBox="1"/>
          <p:nvPr/>
        </p:nvSpPr>
        <p:spPr>
          <a:xfrm>
            <a:off x="4341375" y="1174150"/>
            <a:ext cx="4324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❏"/>
            </a:pPr>
            <a:r>
              <a:rPr lang="fr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Créer compte gratuit sur </a:t>
            </a:r>
            <a:r>
              <a:rPr lang="fr" sz="2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RÉCIT</a:t>
            </a:r>
            <a:r>
              <a:rPr lang="fr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❏"/>
            </a:pPr>
            <a:r>
              <a:rPr lang="fr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Valider avec courriel, se connecter.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❏"/>
            </a:pPr>
            <a:r>
              <a:rPr lang="fr" sz="2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S’inscrire à ce cours.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❏"/>
            </a:pPr>
            <a:r>
              <a:rPr lang="fr" sz="2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Cliquer sur ce lien pour l’attribution de votre badge</a:t>
            </a:r>
            <a:r>
              <a:rPr lang="fr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65" name="Google Shape;265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5775" y="1378425"/>
            <a:ext cx="2688275" cy="26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fr" sz="72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Merci! </a:t>
            </a:r>
            <a:endParaRPr sz="72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fr" sz="72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Bonne expérimentation!</a:t>
            </a:r>
            <a:endParaRPr sz="72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71" name="Google Shape;271;p45"/>
          <p:cNvSpPr txBox="1"/>
          <p:nvPr/>
        </p:nvSpPr>
        <p:spPr>
          <a:xfrm>
            <a:off x="1290025" y="4740213"/>
            <a:ext cx="64170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Ces formations du </a:t>
            </a:r>
            <a:r>
              <a:rPr lang="fr" sz="800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MST</a:t>
            </a:r>
            <a:r>
              <a:rPr lang="fr" sz="80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sont mises à disposition, sauf exception, selon les termes de la </a:t>
            </a:r>
            <a:r>
              <a:rPr lang="fr" sz="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" sz="800">
                <a:solidFill>
                  <a:schemeClr val="lt1"/>
                </a:solidFill>
              </a:rPr>
              <a:t>.</a:t>
            </a:r>
            <a:r>
              <a:rPr lang="fr" sz="800">
                <a:solidFill>
                  <a:schemeClr val="l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2" name="Google Shape;27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550" y="4787925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51748" y="4120869"/>
            <a:ext cx="918875" cy="8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 txBox="1"/>
          <p:nvPr/>
        </p:nvSpPr>
        <p:spPr>
          <a:xfrm>
            <a:off x="5077325" y="2422900"/>
            <a:ext cx="36549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5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equipe@recitmst.qc.ca </a:t>
            </a:r>
            <a:endParaRPr sz="25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5"/>
          <p:cNvSpPr txBox="1"/>
          <p:nvPr/>
        </p:nvSpPr>
        <p:spPr>
          <a:xfrm>
            <a:off x="1331350" y="2919050"/>
            <a:ext cx="3200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4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6"/>
          <p:cNvPicPr preferRelativeResize="0"/>
          <p:nvPr/>
        </p:nvPicPr>
        <p:blipFill rotWithShape="1">
          <a:blip r:embed="rId3">
            <a:alphaModFix/>
          </a:blip>
          <a:srcRect l="6593" t="36977" r="36465" b="36653"/>
          <a:stretch/>
        </p:blipFill>
        <p:spPr>
          <a:xfrm>
            <a:off x="1349850" y="1389950"/>
            <a:ext cx="2498792" cy="11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586" y="2699750"/>
            <a:ext cx="1641325" cy="16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9500" y="1237302"/>
            <a:ext cx="3336399" cy="14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9847" y="2878550"/>
            <a:ext cx="1925575" cy="12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>
            <a:spLocks noGrp="1"/>
          </p:cNvSpPr>
          <p:nvPr>
            <p:ph type="ctrTitle"/>
          </p:nvPr>
        </p:nvSpPr>
        <p:spPr>
          <a:xfrm>
            <a:off x="552325" y="1051375"/>
            <a:ext cx="56514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Assemblée générale annuelle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Lundi 1er novembre 2021 à 19h</a:t>
            </a:r>
            <a:endParaRPr sz="2200"/>
          </a:p>
        </p:txBody>
      </p:sp>
      <p:sp>
        <p:nvSpPr>
          <p:cNvPr id="289" name="Google Shape;289;p47"/>
          <p:cNvSpPr txBox="1">
            <a:spLocks noGrp="1"/>
          </p:cNvSpPr>
          <p:nvPr>
            <p:ph type="subTitle" idx="1"/>
          </p:nvPr>
        </p:nvSpPr>
        <p:spPr>
          <a:xfrm rot="-815544">
            <a:off x="6241045" y="1247446"/>
            <a:ext cx="2413908" cy="11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Le lien pour la rencontre sera envoyé par courriel aux membres du GRMS.</a:t>
            </a:r>
            <a:endParaRPr sz="1800"/>
          </a:p>
        </p:txBody>
      </p:sp>
      <p:sp>
        <p:nvSpPr>
          <p:cNvPr id="290" name="Google Shape;290;p47"/>
          <p:cNvSpPr txBox="1"/>
          <p:nvPr/>
        </p:nvSpPr>
        <p:spPr>
          <a:xfrm>
            <a:off x="685800" y="1705975"/>
            <a:ext cx="3000000" cy="24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dk1"/>
                </a:solidFill>
              </a:rPr>
              <a:t>Ordre du jour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Ouverture de l’assemblée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Nomination d’une présidente ou d’un président d’élections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Adoption de l’ordre du jour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Adoption du procès-verbal de l’assemblée générale tenue virtuellement le 2 décembre 2020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Suivis au procès-verbal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Rapport du conseil d’administration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Rapport de la trésorerie ;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1" name="Google Shape;291;p47"/>
          <p:cNvSpPr txBox="1"/>
          <p:nvPr/>
        </p:nvSpPr>
        <p:spPr>
          <a:xfrm>
            <a:off x="3743675" y="2096375"/>
            <a:ext cx="3000000" cy="2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Modifications aux règlements généraux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Prix du GRMS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Élections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Résolutions venant de la salle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Autres points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Dates et lieu de la prochaine session de perfectionnement 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Levée de l’assemblée ;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92" name="Google Shape;292;p47"/>
          <p:cNvSpPr txBox="1"/>
          <p:nvPr/>
        </p:nvSpPr>
        <p:spPr>
          <a:xfrm>
            <a:off x="5713525" y="3971075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Guy Gervais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Président du GRMS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>
            <a:spLocks noGrp="1"/>
          </p:cNvSpPr>
          <p:nvPr>
            <p:ph type="ctrTitle"/>
          </p:nvPr>
        </p:nvSpPr>
        <p:spPr>
          <a:xfrm>
            <a:off x="552325" y="1127575"/>
            <a:ext cx="8008800" cy="20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évaluer les ateliers auxquels vous avez assistés durant le congrès, merci de cliquer sur le lien ci-dessous:</a:t>
            </a:r>
            <a:endParaRPr/>
          </a:p>
        </p:txBody>
      </p:sp>
      <p:sp>
        <p:nvSpPr>
          <p:cNvPr id="298" name="Google Shape;298;p48"/>
          <p:cNvSpPr txBox="1">
            <a:spLocks noGrp="1"/>
          </p:cNvSpPr>
          <p:nvPr>
            <p:ph type="subTitle" idx="1"/>
          </p:nvPr>
        </p:nvSpPr>
        <p:spPr>
          <a:xfrm>
            <a:off x="581125" y="3282825"/>
            <a:ext cx="795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bit.ly/GRMS48_retro</a:t>
            </a:r>
            <a:r>
              <a:rPr lang="fr" sz="4000"/>
              <a:t> 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>
            <a:spLocks noGrp="1"/>
          </p:cNvSpPr>
          <p:nvPr>
            <p:ph type="ctrTitle"/>
          </p:nvPr>
        </p:nvSpPr>
        <p:spPr>
          <a:xfrm>
            <a:off x="311700" y="274700"/>
            <a:ext cx="8520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Plan de la rencontre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830325" y="776725"/>
            <a:ext cx="7305000" cy="4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AutoNum type="arabicPeriod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Différents types de problèmes mathématiques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AutoNum type="arabicPeriod"/>
            </a:pPr>
            <a:r>
              <a:rPr lang="fr" sz="3400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Qu’est-ce qu’une tâche </a:t>
            </a: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Menu Math</a:t>
            </a:r>
            <a:r>
              <a:rPr lang="fr" sz="3400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?</a:t>
            </a:r>
            <a:endParaRPr sz="3400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AutoNum type="arabicPeriod"/>
            </a:pPr>
            <a:r>
              <a:rPr lang="fr" sz="3400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Quelles compétences peut-on évaluer ?</a:t>
            </a:r>
            <a:endParaRPr sz="3400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AutoNum type="arabicPeriod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Partages d’expérimentations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AutoNum type="arabicPeriod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Partage de ressources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AutoNum type="arabicPeriod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Créer ou modifier un Menu Math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AutoNum type="arabicPeriod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Évaluation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AutoNum type="arabicPeriod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Questions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Différents types de problèmes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61625"/>
            <a:ext cx="8839199" cy="208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Qu’est-ce qu’un Menu Math?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0" name="Google Shape;130;p29"/>
          <p:cNvSpPr txBox="1"/>
          <p:nvPr/>
        </p:nvSpPr>
        <p:spPr>
          <a:xfrm>
            <a:off x="1151800" y="1309525"/>
            <a:ext cx="7305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Pourquoi pas en expérimenter un?</a:t>
            </a:r>
            <a:endParaRPr sz="3400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1" name="Google Shape;1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69925"/>
            <a:ext cx="3148225" cy="8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5525" y="3139300"/>
            <a:ext cx="3745601" cy="9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4700" y="4068325"/>
            <a:ext cx="3877605" cy="10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/>
          <p:nvPr/>
        </p:nvSpPr>
        <p:spPr>
          <a:xfrm>
            <a:off x="3407800" y="2347425"/>
            <a:ext cx="1607400" cy="482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/>
        </p:nvSpPr>
        <p:spPr>
          <a:xfrm>
            <a:off x="0" y="193700"/>
            <a:ext cx="9144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Activité pour explorer un Menu Math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40" name="Google Shape;140;p30"/>
          <p:cNvSpPr txBox="1"/>
          <p:nvPr/>
        </p:nvSpPr>
        <p:spPr>
          <a:xfrm>
            <a:off x="4949250" y="2989988"/>
            <a:ext cx="6480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4</a:t>
            </a:r>
            <a:endParaRPr/>
          </a:p>
        </p:txBody>
      </p:sp>
      <p:sp>
        <p:nvSpPr>
          <p:cNvPr id="141" name="Google Shape;141;p30"/>
          <p:cNvSpPr txBox="1"/>
          <p:nvPr/>
        </p:nvSpPr>
        <p:spPr>
          <a:xfrm>
            <a:off x="117875" y="3033950"/>
            <a:ext cx="5589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3</a:t>
            </a:r>
            <a:endParaRPr/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650" y="766100"/>
            <a:ext cx="2521999" cy="19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/>
          <p:nvPr/>
        </p:nvSpPr>
        <p:spPr>
          <a:xfrm>
            <a:off x="4993800" y="542450"/>
            <a:ext cx="5589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2</a:t>
            </a:r>
            <a:endParaRPr/>
          </a:p>
        </p:txBody>
      </p:sp>
      <p:cxnSp>
        <p:nvCxnSpPr>
          <p:cNvPr id="144" name="Google Shape;144;p30"/>
          <p:cNvCxnSpPr/>
          <p:nvPr/>
        </p:nvCxnSpPr>
        <p:spPr>
          <a:xfrm rot="10800000">
            <a:off x="7737000" y="1509163"/>
            <a:ext cx="407100" cy="326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5" name="Google Shape;14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401" y="3033951"/>
            <a:ext cx="3349435" cy="1773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30"/>
          <p:cNvCxnSpPr/>
          <p:nvPr/>
        </p:nvCxnSpPr>
        <p:spPr>
          <a:xfrm rot="10800000">
            <a:off x="3863825" y="4672525"/>
            <a:ext cx="407100" cy="326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" name="Google Shape;147;p30"/>
          <p:cNvSpPr/>
          <p:nvPr/>
        </p:nvSpPr>
        <p:spPr>
          <a:xfrm>
            <a:off x="1405838" y="4391825"/>
            <a:ext cx="2718900" cy="32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0003" y="4391825"/>
            <a:ext cx="2670568" cy="2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4892" y="3156975"/>
            <a:ext cx="3524983" cy="190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/>
          <p:nvPr/>
        </p:nvSpPr>
        <p:spPr>
          <a:xfrm>
            <a:off x="117875" y="2364550"/>
            <a:ext cx="4153200" cy="57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8"/>
              </a:rPr>
              <a:t>https://student.desmos.com/join/99kjkg?lang=fr</a:t>
            </a:r>
            <a:r>
              <a:rPr lang="fr"/>
              <a:t> </a:t>
            </a:r>
            <a:endParaRPr/>
          </a:p>
        </p:txBody>
      </p:sp>
      <p:cxnSp>
        <p:nvCxnSpPr>
          <p:cNvPr id="151" name="Google Shape;151;p30"/>
          <p:cNvCxnSpPr/>
          <p:nvPr/>
        </p:nvCxnSpPr>
        <p:spPr>
          <a:xfrm rot="10800000" flipH="1">
            <a:off x="3300625" y="1575775"/>
            <a:ext cx="3450600" cy="321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p30"/>
          <p:cNvCxnSpPr/>
          <p:nvPr/>
        </p:nvCxnSpPr>
        <p:spPr>
          <a:xfrm flipH="1">
            <a:off x="3772275" y="2847050"/>
            <a:ext cx="21300" cy="1461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3" name="Google Shape;15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400" y="629401"/>
            <a:ext cx="3219705" cy="17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514400" y="1386025"/>
            <a:ext cx="514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1</a:t>
            </a:r>
            <a:endParaRPr sz="3600">
              <a:solidFill>
                <a:srgbClr val="FF0000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Desmos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61625"/>
            <a:ext cx="3317379" cy="372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7904" y="1261625"/>
            <a:ext cx="17526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4" y="1880750"/>
            <a:ext cx="3986284" cy="31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Qu’est-ce qu’un Menu Math?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563400" y="1286675"/>
            <a:ext cx="8017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D’autres explorations en attendant si vous avez terminé le Menu Math fractions</a:t>
            </a:r>
            <a:endParaRPr sz="3400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9" name="Google Shape;169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900" y="2646375"/>
            <a:ext cx="3745601" cy="9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900" y="3764775"/>
            <a:ext cx="3877605" cy="10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5871" y="2293846"/>
            <a:ext cx="1689175" cy="24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ctrTitle"/>
          </p:nvPr>
        </p:nvSpPr>
        <p:spPr>
          <a:xfrm>
            <a:off x="311700" y="845750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Qu’est-ce qu’un Menu Math selon vous? Quelles sont les caractéristiques?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7" name="Google Shape;177;p33"/>
          <p:cNvSpPr txBox="1"/>
          <p:nvPr/>
        </p:nvSpPr>
        <p:spPr>
          <a:xfrm>
            <a:off x="1151800" y="1309525"/>
            <a:ext cx="73050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plusieurs réponses, problème ouvert (choix)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contraintes à respecter, peu de texte à lire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aller-retour modification possible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problème différent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rétroaction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laisser des traces, utilisation du vocabulaire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veat"/>
              <a:buChar char="●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réflexion, plaisir, créativité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1526</Words>
  <Application>Microsoft Office PowerPoint</Application>
  <PresentationFormat>Affichage à l'écran (16:9)</PresentationFormat>
  <Paragraphs>192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Caveat</vt:lpstr>
      <vt:lpstr>Oswald</vt:lpstr>
      <vt:lpstr>Viga</vt:lpstr>
      <vt:lpstr>Arial</vt:lpstr>
      <vt:lpstr>Ubuntu</vt:lpstr>
      <vt:lpstr>Simple Light</vt:lpstr>
      <vt:lpstr>Simple Light</vt:lpstr>
      <vt:lpstr>Présentation PowerPoint</vt:lpstr>
      <vt:lpstr>Évaluer autrement  en mathématique</vt:lpstr>
      <vt:lpstr>Plan de la rencontre</vt:lpstr>
      <vt:lpstr>Différents types de problèmes</vt:lpstr>
      <vt:lpstr>Qu’est-ce qu’un Menu Math?</vt:lpstr>
      <vt:lpstr>Présentation PowerPoint</vt:lpstr>
      <vt:lpstr>Desmos</vt:lpstr>
      <vt:lpstr>Qu’est-ce qu’un Menu Math?</vt:lpstr>
      <vt:lpstr>Qu’est-ce qu’un Menu Math selon vous? Quelles sont les caractéristiques?</vt:lpstr>
      <vt:lpstr>Quelles sont les stratégies utilisées? </vt:lpstr>
      <vt:lpstr>Quelles sont les stratégies utilisées? </vt:lpstr>
      <vt:lpstr>Quelle compétence peut-on évaluer?</vt:lpstr>
      <vt:lpstr>Partages d’expérimentations</vt:lpstr>
      <vt:lpstr>Partage de ressources</vt:lpstr>
      <vt:lpstr>Créer un Menu Math</vt:lpstr>
      <vt:lpstr>L’évaluation</vt:lpstr>
      <vt:lpstr>Menu Math en images</vt:lpstr>
      <vt:lpstr>Autres ateliers</vt:lpstr>
      <vt:lpstr>Autres sections en développement</vt:lpstr>
      <vt:lpstr>Badge</vt:lpstr>
      <vt:lpstr>Merci!  Bonne expérimentation!</vt:lpstr>
      <vt:lpstr>Présentation PowerPoint</vt:lpstr>
      <vt:lpstr>Assemblée générale annuelle Lundi 1er novembre 2021 à 19h</vt:lpstr>
      <vt:lpstr>Pour évaluer les ateliers auxquels vous avez assistés durant le congrès, merci de cliquer sur le lien ci-dessous: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1</cp:revision>
  <dcterms:modified xsi:type="dcterms:W3CDTF">2021-10-26T12:16:40Z</dcterms:modified>
</cp:coreProperties>
</file>