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Ubuntu"/>
      <p:regular r:id="rId25"/>
      <p:bold r:id="rId26"/>
      <p:italic r:id="rId27"/>
      <p:boldItalic r:id="rId28"/>
    </p:embeddedFont>
    <p:embeddedFont>
      <p:font typeface="Caveat"/>
      <p:regular r:id="rId29"/>
      <p:bold r:id="rId30"/>
    </p:embeddedFont>
    <p:embeddedFont>
      <p:font typeface="Amatic SC"/>
      <p:regular r:id="rId31"/>
      <p:bold r:id="rId32"/>
    </p:embeddedFont>
    <p:embeddedFont>
      <p:font typeface="Cousine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Source Code Pro"/>
      <p:regular r:id="rId41"/>
      <p:bold r:id="rId42"/>
      <p:italic r:id="rId43"/>
      <p:boldItalic r:id="rId44"/>
    </p:embeddedFont>
    <p:embeddedFont>
      <p:font typeface="Viga"/>
      <p:regular r:id="rId45"/>
    </p:embeddedFont>
    <p:embeddedFont>
      <p:font typeface="Permanent Marker"/>
      <p:regular r:id="rId46"/>
    </p:embeddedFont>
    <p:embeddedFont>
      <p:font typeface="Montserrat Light"/>
      <p:regular r:id="rId47"/>
      <p:bold r:id="rId48"/>
      <p:italic r:id="rId49"/>
      <p:boldItalic r:id="rId50"/>
    </p:embeddedFont>
    <p:embeddedFont>
      <p:font typeface="Merriweather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42" Type="http://schemas.openxmlformats.org/officeDocument/2006/relationships/font" Target="fonts/SourceCodePro-bold.fntdata"/><Relationship Id="rId41" Type="http://schemas.openxmlformats.org/officeDocument/2006/relationships/font" Target="fonts/SourceCodePro-regular.fntdata"/><Relationship Id="rId44" Type="http://schemas.openxmlformats.org/officeDocument/2006/relationships/font" Target="fonts/SourceCodePro-boldItalic.fntdata"/><Relationship Id="rId43" Type="http://schemas.openxmlformats.org/officeDocument/2006/relationships/font" Target="fonts/SourceCodePro-italic.fntdata"/><Relationship Id="rId46" Type="http://schemas.openxmlformats.org/officeDocument/2006/relationships/font" Target="fonts/PermanentMarker-regular.fntdata"/><Relationship Id="rId45" Type="http://schemas.openxmlformats.org/officeDocument/2006/relationships/font" Target="fonts/Viga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MontserratLight-bold.fntdata"/><Relationship Id="rId47" Type="http://schemas.openxmlformats.org/officeDocument/2006/relationships/font" Target="fonts/MontserratLight-regular.fntdata"/><Relationship Id="rId49" Type="http://schemas.openxmlformats.org/officeDocument/2006/relationships/font" Target="fonts/Montserrat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maticSC-regular.fntdata"/><Relationship Id="rId30" Type="http://schemas.openxmlformats.org/officeDocument/2006/relationships/font" Target="fonts/Caveat-bold.fntdata"/><Relationship Id="rId33" Type="http://schemas.openxmlformats.org/officeDocument/2006/relationships/font" Target="fonts/Cousine-regular.fntdata"/><Relationship Id="rId32" Type="http://schemas.openxmlformats.org/officeDocument/2006/relationships/font" Target="fonts/AmaticSC-bold.fntdata"/><Relationship Id="rId35" Type="http://schemas.openxmlformats.org/officeDocument/2006/relationships/font" Target="fonts/Cousine-italic.fntdata"/><Relationship Id="rId34" Type="http://schemas.openxmlformats.org/officeDocument/2006/relationships/font" Target="fonts/Cousine-bold.fntdata"/><Relationship Id="rId37" Type="http://schemas.openxmlformats.org/officeDocument/2006/relationships/font" Target="fonts/Montserrat-regular.fntdata"/><Relationship Id="rId36" Type="http://schemas.openxmlformats.org/officeDocument/2006/relationships/font" Target="fonts/Cousine-boldItalic.fntdata"/><Relationship Id="rId39" Type="http://schemas.openxmlformats.org/officeDocument/2006/relationships/font" Target="fonts/Montserrat-italic.fntdata"/><Relationship Id="rId38" Type="http://schemas.openxmlformats.org/officeDocument/2006/relationships/font" Target="fonts/Montserrat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font" Target="fonts/Ubuntu-bold.fntdata"/><Relationship Id="rId25" Type="http://schemas.openxmlformats.org/officeDocument/2006/relationships/font" Target="fonts/Ubuntu-regular.fntdata"/><Relationship Id="rId28" Type="http://schemas.openxmlformats.org/officeDocument/2006/relationships/font" Target="fonts/Ubuntu-boldItalic.fntdata"/><Relationship Id="rId27" Type="http://schemas.openxmlformats.org/officeDocument/2006/relationships/font" Target="fonts/Ubuntu-italic.fntdata"/><Relationship Id="rId29" Type="http://schemas.openxmlformats.org/officeDocument/2006/relationships/font" Target="fonts/Caveat-regular.fntdata"/><Relationship Id="rId51" Type="http://schemas.openxmlformats.org/officeDocument/2006/relationships/font" Target="fonts/Merriweather-regular.fntdata"/><Relationship Id="rId50" Type="http://schemas.openxmlformats.org/officeDocument/2006/relationships/font" Target="fonts/MontserratLight-boldItalic.fntdata"/><Relationship Id="rId53" Type="http://schemas.openxmlformats.org/officeDocument/2006/relationships/font" Target="fonts/Merriweather-italic.fntdata"/><Relationship Id="rId52" Type="http://schemas.openxmlformats.org/officeDocument/2006/relationships/font" Target="fonts/Merriweath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86942a37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86942a3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86942a3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286942a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ff4e8d9b1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ff4e8d9b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caedc975_4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7caedc975_4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e54d2af6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e54d2af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286942a3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286942a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d8e3cf4e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d8e3cf4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73d14ec1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73d14ec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09eeaa58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09eeaa58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09eeaa58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509eeaa58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06f1c2d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ff4e8d9b1_0_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ff4e8d9b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ff4e8d9b1_0_1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ff4e8d9b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a8f56715d_0_1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a8f5671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ff4e8d9b1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ff4e8d9b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 Steph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f4e8d9b1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ff4e8d9b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914400" y="4279286"/>
            <a:ext cx="72126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b="1" sz="5000"/>
            </a:lvl9pPr>
          </a:lstStyle>
          <a:p/>
        </p:txBody>
      </p:sp>
      <p:sp>
        <p:nvSpPr>
          <p:cNvPr id="52" name="Google Shape;52;p13"/>
          <p:cNvSpPr/>
          <p:nvPr/>
        </p:nvSpPr>
        <p:spPr>
          <a:xfrm rot="5400000">
            <a:off x="4511746" y="2218169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3" name="Google Shape;53;p13"/>
          <p:cNvSpPr/>
          <p:nvPr/>
        </p:nvSpPr>
        <p:spPr>
          <a:xfrm rot="10800000">
            <a:off x="671075" y="4860025"/>
            <a:ext cx="1326900" cy="13269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13"/>
          <p:cNvCxnSpPr/>
          <p:nvPr/>
        </p:nvCxnSpPr>
        <p:spPr>
          <a:xfrm>
            <a:off x="8365300" y="3066475"/>
            <a:ext cx="0" cy="2766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5" name="Google Shape;55;p13"/>
          <p:cNvSpPr/>
          <p:nvPr/>
        </p:nvSpPr>
        <p:spPr>
          <a:xfrm rot="-5400000">
            <a:off x="4510271" y="-439081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med" w="med" type="none"/>
            <a:tailEnd len="med" w="med" type="none"/>
          </a:ln>
        </p:spPr>
      </p:sp>
      <p:sp>
        <p:nvSpPr>
          <p:cNvPr id="56" name="Google Shape;56;p13"/>
          <p:cNvSpPr/>
          <p:nvPr/>
        </p:nvSpPr>
        <p:spPr>
          <a:xfrm>
            <a:off x="7039675" y="2497866"/>
            <a:ext cx="1714200" cy="1714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 rot="5400000">
            <a:off x="4511746" y="450463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9" name="Google Shape;59;p14"/>
          <p:cNvSpPr/>
          <p:nvPr/>
        </p:nvSpPr>
        <p:spPr>
          <a:xfrm rot="-5400000">
            <a:off x="663525" y="1362719"/>
            <a:ext cx="1326900" cy="13269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14"/>
          <p:cNvCxnSpPr/>
          <p:nvPr/>
        </p:nvCxnSpPr>
        <p:spPr>
          <a:xfrm>
            <a:off x="8365300" y="1793734"/>
            <a:ext cx="0" cy="2262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" name="Google Shape;61;p14"/>
          <p:cNvSpPr/>
          <p:nvPr/>
        </p:nvSpPr>
        <p:spPr>
          <a:xfrm rot="-5400000">
            <a:off x="4510271" y="-1711822"/>
            <a:ext cx="123450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med" w="med" type="none"/>
            <a:tailEnd len="med" w="med" type="none"/>
          </a:ln>
        </p:spPr>
      </p:sp>
      <p:sp>
        <p:nvSpPr>
          <p:cNvPr id="62" name="Google Shape;62;p14"/>
          <p:cNvSpPr/>
          <p:nvPr/>
        </p:nvSpPr>
        <p:spPr>
          <a:xfrm rot="5400000">
            <a:off x="6661378" y="3883740"/>
            <a:ext cx="1714200" cy="1714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type="ctrTitle"/>
          </p:nvPr>
        </p:nvSpPr>
        <p:spPr>
          <a:xfrm>
            <a:off x="921200" y="2012275"/>
            <a:ext cx="7205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4698564" y="4145091"/>
            <a:ext cx="35424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2" type="body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" name="Google Shape;98;p2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23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00" name="Google Shape;100;p23"/>
          <p:cNvSpPr txBox="1"/>
          <p:nvPr>
            <p:ph idx="1" type="subTitle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1" name="Google Shape;101;p2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/>
          <p:nvPr>
            <p:ph hasCustomPrompt="1"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25"/>
          <p:cNvSpPr txBox="1"/>
          <p:nvPr>
            <p:ph idx="1" type="body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rgbClr val="30303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rgbClr val="30303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tephanie.rioux@recitmst.qc.ca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padlet.com/rioux_stephanie/scratch" TargetMode="External"/><Relationship Id="rId4" Type="http://schemas.openxmlformats.org/officeDocument/2006/relationships/hyperlink" Target="https://docs.google.com/document/d/1-QmJHwEwYUtF6mSwCSdpfnWAYC0g3DUcPyUUidUDJJ4/edit?usp=sharing" TargetMode="External"/><Relationship Id="rId5" Type="http://schemas.openxmlformats.org/officeDocument/2006/relationships/hyperlink" Target="https://docs.google.com/spreadsheets/d/e/2PACX-1vREeTrJjdVO9DEZKzFdjUnKaQpzHKHH0fP4Bvi2RVcuGHCkZskTDQGTT3AnrpNazAiW8Z69tD9PMp1j/pubhtml?gid=0&amp;single=true&amp;fbclid=IwAR2-FtfW6MLDW_PJT107k9aLdg-nrSkz79Ne774j9AP2fIlzQ-QgGQhh39o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rive.google.com/open?id=1L7zrdZ7JrwKsScwQS7_gA1s2rK4qO5sQ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hyperlink" Target="https://drive.google.com/open?id=18NPQoTrxSrPiSFjEk3pGjsgWqupa4QWQ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mpus.recit.qc.ca/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campus.recit.qc.ca/course/view.php?id=177" TargetMode="External"/><Relationship Id="rId6" Type="http://schemas.openxmlformats.org/officeDocument/2006/relationships/hyperlink" Target="https://campus.recit.qc.ca/course/view.php?id=178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stephanie.rioux@recitmst.qc.ca" TargetMode="External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5.png"/><Relationship Id="rId5" Type="http://schemas.openxmlformats.org/officeDocument/2006/relationships/hyperlink" Target="http://www.recitmst.qc.ca" TargetMode="External"/><Relationship Id="rId6" Type="http://schemas.openxmlformats.org/officeDocument/2006/relationships/hyperlink" Target="http://recitmst.qc.ca/Offre-de-services-du-RECIT-MST-922" TargetMode="External"/><Relationship Id="rId7" Type="http://schemas.openxmlformats.org/officeDocument/2006/relationships/hyperlink" Target="https://campus.recit.qc.ca/" TargetMode="External"/><Relationship Id="rId8" Type="http://schemas.openxmlformats.org/officeDocument/2006/relationships/hyperlink" Target="https://www.facebook.com/groups/704851039666407/?ref=bookmarks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stephanie.rioux@recitmst.qc.ca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education.gouv.qc.ca/dossiers-thematiques/plan-daction-numerique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scratch.mit.ed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ctrTitle"/>
          </p:nvPr>
        </p:nvSpPr>
        <p:spPr>
          <a:xfrm>
            <a:off x="823150" y="645925"/>
            <a:ext cx="8517000" cy="179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Généraliser un </a:t>
            </a:r>
            <a:endParaRPr sz="48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calcul</a:t>
            </a:r>
            <a:r>
              <a:rPr lang="en" sz="48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 avec </a:t>
            </a:r>
            <a:endParaRPr sz="48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Scratch </a:t>
            </a:r>
            <a:endParaRPr sz="48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1067125" y="3606525"/>
            <a:ext cx="6807900" cy="20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Stéphanie Rioux</a:t>
            </a:r>
            <a:endParaRPr b="1" sz="3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Récit MST</a:t>
            </a:r>
            <a:endParaRPr b="1" sz="3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069B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stephanie.rioux@recitmst.qc.ca</a:t>
            </a:r>
            <a:endParaRPr b="1" sz="1800">
              <a:solidFill>
                <a:srgbClr val="0069B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69B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69B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275" y="645923"/>
            <a:ext cx="2769062" cy="17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2038" y="4523875"/>
            <a:ext cx="914313" cy="14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/>
        </p:nvSpPr>
        <p:spPr>
          <a:xfrm>
            <a:off x="228225" y="765250"/>
            <a:ext cx="86874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Somme de 3 nombres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17" name="Google Shape;217;p36"/>
          <p:cNvSpPr/>
          <p:nvPr/>
        </p:nvSpPr>
        <p:spPr>
          <a:xfrm>
            <a:off x="228225" y="2445663"/>
            <a:ext cx="2758800" cy="18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9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6"/>
          <p:cNvSpPr txBox="1"/>
          <p:nvPr/>
        </p:nvSpPr>
        <p:spPr>
          <a:xfrm>
            <a:off x="228225" y="2908586"/>
            <a:ext cx="23517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NOMBRE1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NOMBRE2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NOMBRE3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3350250" y="3976488"/>
            <a:ext cx="24816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usine"/>
                <a:ea typeface="Cousine"/>
                <a:cs typeface="Cousine"/>
                <a:sym typeface="Cousine"/>
              </a:rPr>
              <a:t>RAISONNEMENT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grpSp>
        <p:nvGrpSpPr>
          <p:cNvPr id="220" name="Google Shape;220;p36"/>
          <p:cNvGrpSpPr/>
          <p:nvPr/>
        </p:nvGrpSpPr>
        <p:grpSpPr>
          <a:xfrm>
            <a:off x="578475" y="2030613"/>
            <a:ext cx="8337275" cy="2311500"/>
            <a:chOff x="586925" y="2035650"/>
            <a:chExt cx="8337275" cy="2311500"/>
          </a:xfrm>
        </p:grpSpPr>
        <p:sp>
          <p:nvSpPr>
            <p:cNvPr id="221" name="Google Shape;221;p36"/>
            <p:cNvSpPr/>
            <p:nvPr/>
          </p:nvSpPr>
          <p:spPr>
            <a:xfrm>
              <a:off x="6046300" y="2600850"/>
              <a:ext cx="2877900" cy="1746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2948138" y="2511000"/>
              <a:ext cx="3201600" cy="1836000"/>
            </a:xfrm>
            <a:prstGeom prst="rect">
              <a:avLst/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6"/>
            <p:cNvSpPr txBox="1"/>
            <p:nvPr/>
          </p:nvSpPr>
          <p:spPr>
            <a:xfrm>
              <a:off x="58692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ENTRÉES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224" name="Google Shape;224;p36"/>
            <p:cNvSpPr txBox="1"/>
            <p:nvPr/>
          </p:nvSpPr>
          <p:spPr>
            <a:xfrm>
              <a:off x="3654600" y="20356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CALCULS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225" name="Google Shape;225;p36"/>
            <p:cNvSpPr txBox="1"/>
            <p:nvPr/>
          </p:nvSpPr>
          <p:spPr>
            <a:xfrm>
              <a:off x="637897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SORTIES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</p:grpSp>
      <p:sp>
        <p:nvSpPr>
          <p:cNvPr id="226" name="Google Shape;226;p36"/>
          <p:cNvSpPr txBox="1"/>
          <p:nvPr/>
        </p:nvSpPr>
        <p:spPr>
          <a:xfrm>
            <a:off x="3140050" y="2713200"/>
            <a:ext cx="29805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SOMME=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NOMBRE1+NOMBRE2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+NOMBRE3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6274925" y="3250263"/>
            <a:ext cx="1883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SOMME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/>
        </p:nvSpPr>
        <p:spPr>
          <a:xfrm>
            <a:off x="922200" y="765238"/>
            <a:ext cx="75045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Aire d’un rectangle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228225" y="2445663"/>
            <a:ext cx="2758800" cy="18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9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7"/>
          <p:cNvSpPr txBox="1"/>
          <p:nvPr/>
        </p:nvSpPr>
        <p:spPr>
          <a:xfrm>
            <a:off x="228225" y="3060963"/>
            <a:ext cx="23517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LONGUEUR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LARGEUR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3350250" y="3976488"/>
            <a:ext cx="24816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usine"/>
                <a:ea typeface="Cousine"/>
                <a:cs typeface="Cousine"/>
                <a:sym typeface="Cousine"/>
              </a:rPr>
              <a:t>RAISONNEMENT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grpSp>
        <p:nvGrpSpPr>
          <p:cNvPr id="236" name="Google Shape;236;p37"/>
          <p:cNvGrpSpPr/>
          <p:nvPr/>
        </p:nvGrpSpPr>
        <p:grpSpPr>
          <a:xfrm>
            <a:off x="578475" y="2030613"/>
            <a:ext cx="8337275" cy="2311500"/>
            <a:chOff x="586925" y="2035650"/>
            <a:chExt cx="8337275" cy="2311500"/>
          </a:xfrm>
        </p:grpSpPr>
        <p:sp>
          <p:nvSpPr>
            <p:cNvPr id="237" name="Google Shape;237;p37"/>
            <p:cNvSpPr/>
            <p:nvPr/>
          </p:nvSpPr>
          <p:spPr>
            <a:xfrm>
              <a:off x="6046300" y="2600850"/>
              <a:ext cx="2877900" cy="1746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2948138" y="2511000"/>
              <a:ext cx="3201600" cy="1836000"/>
            </a:xfrm>
            <a:prstGeom prst="rect">
              <a:avLst/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7"/>
            <p:cNvSpPr txBox="1"/>
            <p:nvPr/>
          </p:nvSpPr>
          <p:spPr>
            <a:xfrm>
              <a:off x="58692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ENTRÉES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240" name="Google Shape;240;p37"/>
            <p:cNvSpPr txBox="1"/>
            <p:nvPr/>
          </p:nvSpPr>
          <p:spPr>
            <a:xfrm>
              <a:off x="3654600" y="20356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CALCULS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241" name="Google Shape;241;p37"/>
            <p:cNvSpPr txBox="1"/>
            <p:nvPr/>
          </p:nvSpPr>
          <p:spPr>
            <a:xfrm>
              <a:off x="637897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SORTIES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</p:grpSp>
      <p:sp>
        <p:nvSpPr>
          <p:cNvPr id="242" name="Google Shape;242;p37"/>
          <p:cNvSpPr txBox="1"/>
          <p:nvPr/>
        </p:nvSpPr>
        <p:spPr>
          <a:xfrm>
            <a:off x="3140050" y="2713188"/>
            <a:ext cx="27588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AIRE= 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LONGUEUR x LARGEUR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6274925" y="3250263"/>
            <a:ext cx="1883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AIRE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/>
        </p:nvSpPr>
        <p:spPr>
          <a:xfrm>
            <a:off x="922200" y="765238"/>
            <a:ext cx="75045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Périmètre</a:t>
            </a: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 d’un rectangle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9" name="Google Shape;249;p38"/>
          <p:cNvSpPr/>
          <p:nvPr/>
        </p:nvSpPr>
        <p:spPr>
          <a:xfrm>
            <a:off x="228225" y="2445663"/>
            <a:ext cx="2758800" cy="18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9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8"/>
          <p:cNvSpPr txBox="1"/>
          <p:nvPr/>
        </p:nvSpPr>
        <p:spPr>
          <a:xfrm>
            <a:off x="228225" y="3060963"/>
            <a:ext cx="23517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LONGUEUR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LARGEUR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3350250" y="3976488"/>
            <a:ext cx="24816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usine"/>
                <a:ea typeface="Cousine"/>
                <a:cs typeface="Cousine"/>
                <a:sym typeface="Cousine"/>
              </a:rPr>
              <a:t>RAISONNEMENT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grpSp>
        <p:nvGrpSpPr>
          <p:cNvPr id="252" name="Google Shape;252;p38"/>
          <p:cNvGrpSpPr/>
          <p:nvPr/>
        </p:nvGrpSpPr>
        <p:grpSpPr>
          <a:xfrm>
            <a:off x="578475" y="2030613"/>
            <a:ext cx="8337275" cy="2311500"/>
            <a:chOff x="586925" y="2035650"/>
            <a:chExt cx="8337275" cy="2311500"/>
          </a:xfrm>
        </p:grpSpPr>
        <p:sp>
          <p:nvSpPr>
            <p:cNvPr id="253" name="Google Shape;253;p38"/>
            <p:cNvSpPr/>
            <p:nvPr/>
          </p:nvSpPr>
          <p:spPr>
            <a:xfrm>
              <a:off x="6046300" y="2600850"/>
              <a:ext cx="2877900" cy="1746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2948138" y="2511000"/>
              <a:ext cx="3201600" cy="1836000"/>
            </a:xfrm>
            <a:prstGeom prst="rect">
              <a:avLst/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8"/>
            <p:cNvSpPr txBox="1"/>
            <p:nvPr/>
          </p:nvSpPr>
          <p:spPr>
            <a:xfrm>
              <a:off x="58692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ENTRÉES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256" name="Google Shape;256;p38"/>
            <p:cNvSpPr txBox="1"/>
            <p:nvPr/>
          </p:nvSpPr>
          <p:spPr>
            <a:xfrm>
              <a:off x="3654600" y="20356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CALCULS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257" name="Google Shape;257;p38"/>
            <p:cNvSpPr txBox="1"/>
            <p:nvPr/>
          </p:nvSpPr>
          <p:spPr>
            <a:xfrm>
              <a:off x="637897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SORTIES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</p:grpSp>
      <p:sp>
        <p:nvSpPr>
          <p:cNvPr id="258" name="Google Shape;258;p38"/>
          <p:cNvSpPr txBox="1"/>
          <p:nvPr/>
        </p:nvSpPr>
        <p:spPr>
          <a:xfrm>
            <a:off x="3140050" y="2713188"/>
            <a:ext cx="27588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PÉRIMÈTRE= 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2 x LONGUEUR +   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2 x LARGEUR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59" name="Google Shape;259;p38"/>
          <p:cNvSpPr txBox="1"/>
          <p:nvPr/>
        </p:nvSpPr>
        <p:spPr>
          <a:xfrm>
            <a:off x="6274925" y="3250263"/>
            <a:ext cx="1883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PÉRIMÈTRE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39"/>
          <p:cNvGrpSpPr/>
          <p:nvPr/>
        </p:nvGrpSpPr>
        <p:grpSpPr>
          <a:xfrm>
            <a:off x="524175" y="2035650"/>
            <a:ext cx="8450075" cy="2311350"/>
            <a:chOff x="524175" y="2035650"/>
            <a:chExt cx="8450075" cy="2311350"/>
          </a:xfrm>
        </p:grpSpPr>
        <p:sp>
          <p:nvSpPr>
            <p:cNvPr id="265" name="Google Shape;265;p39"/>
            <p:cNvSpPr/>
            <p:nvPr/>
          </p:nvSpPr>
          <p:spPr>
            <a:xfrm>
              <a:off x="6149750" y="2510850"/>
              <a:ext cx="2824500" cy="1836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9"/>
            <p:cNvSpPr/>
            <p:nvPr/>
          </p:nvSpPr>
          <p:spPr>
            <a:xfrm>
              <a:off x="2948138" y="2511000"/>
              <a:ext cx="3201600" cy="1836000"/>
            </a:xfrm>
            <a:prstGeom prst="rect">
              <a:avLst/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9"/>
            <p:cNvSpPr txBox="1"/>
            <p:nvPr/>
          </p:nvSpPr>
          <p:spPr>
            <a:xfrm>
              <a:off x="524175" y="222840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ENTRÉES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268" name="Google Shape;268;p39"/>
            <p:cNvSpPr txBox="1"/>
            <p:nvPr/>
          </p:nvSpPr>
          <p:spPr>
            <a:xfrm>
              <a:off x="3631550" y="20356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CALCULS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269" name="Google Shape;269;p39"/>
            <p:cNvSpPr txBox="1"/>
            <p:nvPr/>
          </p:nvSpPr>
          <p:spPr>
            <a:xfrm>
              <a:off x="6431100" y="222840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SORTIES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</p:grpSp>
      <p:sp>
        <p:nvSpPr>
          <p:cNvPr id="270" name="Google Shape;270;p39"/>
          <p:cNvSpPr/>
          <p:nvPr/>
        </p:nvSpPr>
        <p:spPr>
          <a:xfrm>
            <a:off x="175075" y="2483100"/>
            <a:ext cx="2758800" cy="18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9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9"/>
          <p:cNvSpPr txBox="1"/>
          <p:nvPr/>
        </p:nvSpPr>
        <p:spPr>
          <a:xfrm>
            <a:off x="297963" y="415200"/>
            <a:ext cx="86763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Moyenne de 4 nombres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297975" y="3180488"/>
            <a:ext cx="21831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N1, N2, N3, N4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2933875" y="2770350"/>
            <a:ext cx="3166800" cy="13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MOYENNE = 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(N1+N2+N3+N4)/4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4" name="Google Shape;274;p39"/>
          <p:cNvSpPr txBox="1"/>
          <p:nvPr/>
        </p:nvSpPr>
        <p:spPr>
          <a:xfrm>
            <a:off x="6281400" y="2958450"/>
            <a:ext cx="21831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MOYENNE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/>
          <p:nvPr/>
        </p:nvSpPr>
        <p:spPr>
          <a:xfrm>
            <a:off x="297963" y="415200"/>
            <a:ext cx="86763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À</a:t>
            </a:r>
            <a:r>
              <a:rPr lang="en" sz="36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 vous de jouer...</a:t>
            </a:r>
            <a:endParaRPr sz="36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80" name="Google Shape;280;p40"/>
          <p:cNvSpPr txBox="1"/>
          <p:nvPr/>
        </p:nvSpPr>
        <p:spPr>
          <a:xfrm>
            <a:off x="1122525" y="1438500"/>
            <a:ext cx="7027200" cy="4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Char char="★"/>
            </a:pPr>
            <a:r>
              <a:rPr lang="en" sz="3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Produit de 3 nombres</a:t>
            </a:r>
            <a:endParaRPr sz="3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Char char="★"/>
            </a:pPr>
            <a:r>
              <a:rPr lang="en" sz="3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Rabais et taxes sur un article</a:t>
            </a:r>
            <a:endParaRPr sz="3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Char char="★"/>
            </a:pPr>
            <a:r>
              <a:rPr lang="en" sz="3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Aire et périmètre d’un rectangle</a:t>
            </a:r>
            <a:endParaRPr sz="3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Char char="★"/>
            </a:pPr>
            <a:r>
              <a:rPr lang="en" sz="3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Aire d’un trapèze</a:t>
            </a:r>
            <a:endParaRPr sz="3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Char char="★"/>
            </a:pPr>
            <a:r>
              <a:rPr lang="en" sz="3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Relation de Pythagore</a:t>
            </a:r>
            <a:endParaRPr sz="3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Char char="★"/>
            </a:pPr>
            <a:r>
              <a:rPr lang="en" sz="3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Équation de la droite</a:t>
            </a:r>
            <a:endParaRPr sz="3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erriweather"/>
              <a:buChar char="★"/>
            </a:pPr>
            <a:r>
              <a:rPr lang="en" sz="3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Autre défi au choix!</a:t>
            </a:r>
            <a:endParaRPr sz="3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/>
          <p:nvPr>
            <p:ph idx="4294967295" type="ctrTitle"/>
          </p:nvPr>
        </p:nvSpPr>
        <p:spPr>
          <a:xfrm>
            <a:off x="481800" y="724050"/>
            <a:ext cx="8350500" cy="25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SURVOL DES POSSIBILITÉS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AVEC SCRATCH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(En lien avec les contenus mathématiques)</a:t>
            </a:r>
            <a:endParaRPr sz="30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86" name="Google Shape;286;p41"/>
          <p:cNvSpPr txBox="1"/>
          <p:nvPr>
            <p:ph idx="4294967295" type="body"/>
          </p:nvPr>
        </p:nvSpPr>
        <p:spPr>
          <a:xfrm>
            <a:off x="311700" y="3141552"/>
            <a:ext cx="85206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u="sng">
                <a:solidFill>
                  <a:srgbClr val="FFFFFF"/>
                </a:solidFill>
                <a:hlinkClick r:id="rId3"/>
              </a:rPr>
              <a:t>Padlet d’idées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u="sng">
                <a:solidFill>
                  <a:srgbClr val="FFFFFF"/>
                </a:solidFill>
                <a:hlinkClick r:id="rId4"/>
              </a:rPr>
              <a:t>Exemple de planification annuelle Scratch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 u="sng">
                <a:solidFill>
                  <a:schemeClr val="dk1"/>
                </a:solidFill>
                <a:hlinkClick r:id="rId5"/>
              </a:rPr>
              <a:t>Continuum de leçons de programmation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idx="4294967295" type="ctrTitle"/>
          </p:nvPr>
        </p:nvSpPr>
        <p:spPr>
          <a:xfrm>
            <a:off x="481800" y="495450"/>
            <a:ext cx="83505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Les blocs de Scratch 3.0</a:t>
            </a:r>
            <a:endParaRPr sz="3600" u="sng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 u="sng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À imprimer ou à afficher sur les murs de votre classe</a:t>
            </a:r>
            <a:endParaRPr sz="24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292" name="Google Shape;29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650" y="2518675"/>
            <a:ext cx="3867600" cy="25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0956" y="2487737"/>
            <a:ext cx="4083793" cy="26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2"/>
          <p:cNvSpPr txBox="1"/>
          <p:nvPr>
            <p:ph idx="4294967295" type="ctrTitle"/>
          </p:nvPr>
        </p:nvSpPr>
        <p:spPr>
          <a:xfrm>
            <a:off x="147425" y="5102550"/>
            <a:ext cx="8350500" cy="12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  <a:hlinkClick r:id="rId6"/>
              </a:rPr>
              <a:t>Tutoriel pour débuter</a:t>
            </a:r>
            <a:endParaRPr sz="30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/>
        </p:nvSpPr>
        <p:spPr>
          <a:xfrm>
            <a:off x="6651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‹#›</a:t>
            </a:fld>
            <a:endParaRPr sz="1200">
              <a:solidFill>
                <a:srgbClr val="B7B7B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0" name="Google Shape;300;p43"/>
          <p:cNvSpPr txBox="1"/>
          <p:nvPr/>
        </p:nvSpPr>
        <p:spPr>
          <a:xfrm>
            <a:off x="2867975" y="1360275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FFFFFF"/>
                </a:solidFill>
                <a:hlinkClick r:id="rId3"/>
              </a:rPr>
              <a:t>https://campus.recit.qc.ca/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1" name="Google Shape;30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200" y="1973478"/>
            <a:ext cx="6193081" cy="30811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3"/>
          <p:cNvSpPr txBox="1"/>
          <p:nvPr/>
        </p:nvSpPr>
        <p:spPr>
          <a:xfrm>
            <a:off x="2257125" y="5146100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Premiers pas avec Scratch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Scratch en mathématique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43"/>
          <p:cNvSpPr txBox="1"/>
          <p:nvPr/>
        </p:nvSpPr>
        <p:spPr>
          <a:xfrm>
            <a:off x="391413" y="383650"/>
            <a:ext cx="86763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Autoformations du Campus Récit</a:t>
            </a:r>
            <a:endParaRPr sz="36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/>
          <p:nvPr>
            <p:ph idx="4294967295" type="ctrTitle"/>
          </p:nvPr>
        </p:nvSpPr>
        <p:spPr>
          <a:xfrm>
            <a:off x="452750" y="190650"/>
            <a:ext cx="8379600" cy="65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AA22A"/>
              </a:buClr>
              <a:buSzPts val="3000"/>
              <a:buFont typeface="Permanent Marker"/>
              <a:buChar char="★"/>
            </a:pPr>
            <a:r>
              <a:rPr lang="en" sz="30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Liens utiles:</a:t>
            </a:r>
            <a:br>
              <a:rPr lang="en" sz="30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</a:b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stephanie.rioux@recitmst.qc.ca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equipe@recitmst.qc.ca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www.recitmst.qc.ca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6"/>
              </a:rPr>
              <a:t>Notre offre de formations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7"/>
              </a:rPr>
              <a:t>Autoformations du Campus RÉCIT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8"/>
              </a:rPr>
              <a:t>Les maths autrement (Facebook)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09" name="Google Shape;309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99738" y="5093725"/>
            <a:ext cx="914313" cy="14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>
            <p:ph idx="4294967295" type="ctrTitle"/>
          </p:nvPr>
        </p:nvSpPr>
        <p:spPr>
          <a:xfrm>
            <a:off x="452750" y="190650"/>
            <a:ext cx="8379600" cy="65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Découvertes? </a:t>
            </a:r>
            <a:endParaRPr b="1" sz="35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Coups de coeur? </a:t>
            </a:r>
            <a:endParaRPr b="1" sz="35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 </a:t>
            </a:r>
            <a:endParaRPr b="1" sz="35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5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Commentaires?</a:t>
            </a:r>
            <a:endParaRPr b="1" sz="35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Merci et bon Scratch! 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Stéphanie Rioux</a:t>
            </a:r>
            <a:endParaRPr b="1" sz="25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stephanie.rioux@recitmst.qc.ca</a:t>
            </a:r>
            <a:endParaRPr b="1" sz="20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ousine"/>
              <a:ea typeface="Cousine"/>
              <a:cs typeface="Cousine"/>
              <a:sym typeface="Cous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15" name="Google Shape;31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9738" y="5093725"/>
            <a:ext cx="914313" cy="14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ctrTitle"/>
          </p:nvPr>
        </p:nvSpPr>
        <p:spPr>
          <a:xfrm>
            <a:off x="969150" y="555225"/>
            <a:ext cx="7205700" cy="15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u="sng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Déroulement de l’atelier</a:t>
            </a:r>
            <a:endParaRPr sz="3500" u="sng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460600" y="1294825"/>
            <a:ext cx="8475900" cy="4407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★"/>
            </a:pP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Pourquoi la programmation en mathématique?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★"/>
            </a:pP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Structure d’un programme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Char char="★"/>
            </a:pP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Généraliser un calcul</a:t>
            </a: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+ défi</a:t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★"/>
            </a:pP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Des idées et des ressources</a:t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★"/>
            </a:pP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Autres défis à explorer</a:t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AA22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311700" y="136474"/>
            <a:ext cx="8520600" cy="9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31" name="Google Shape;131;p29"/>
          <p:cNvSpPr/>
          <p:nvPr/>
        </p:nvSpPr>
        <p:spPr>
          <a:xfrm>
            <a:off x="0" y="1157375"/>
            <a:ext cx="9144000" cy="5700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9"/>
          <p:cNvSpPr txBox="1"/>
          <p:nvPr/>
        </p:nvSpPr>
        <p:spPr>
          <a:xfrm>
            <a:off x="228600" y="1414475"/>
            <a:ext cx="87921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PAN: Plan d’action numérique du MEES</a:t>
            </a:r>
            <a:r>
              <a:rPr lang="en" sz="3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(Orientation 1, mesure 02, pages 27-28)</a:t>
            </a:r>
            <a:endParaRPr sz="2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33" name="Google Shape;1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71477"/>
            <a:ext cx="9143998" cy="1638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/>
          <p:nvPr/>
        </p:nvSpPr>
        <p:spPr>
          <a:xfrm>
            <a:off x="828675" y="4271975"/>
            <a:ext cx="314400" cy="73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9"/>
          <p:cNvSpPr/>
          <p:nvPr/>
        </p:nvSpPr>
        <p:spPr>
          <a:xfrm>
            <a:off x="8166675" y="4271975"/>
            <a:ext cx="314400" cy="7335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186" y="4992161"/>
            <a:ext cx="3896584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5724" y="4992149"/>
            <a:ext cx="3896600" cy="69158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/>
          <p:nvPr/>
        </p:nvSpPr>
        <p:spPr>
          <a:xfrm>
            <a:off x="2559450" y="6265500"/>
            <a:ext cx="41304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Extrait du tableau synoptique du  PAN, p.2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AA22A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311700" y="136474"/>
            <a:ext cx="8520600" cy="9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la programmation… 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44" name="Google Shape;144;p30"/>
          <p:cNvSpPr/>
          <p:nvPr/>
        </p:nvSpPr>
        <p:spPr>
          <a:xfrm>
            <a:off x="0" y="1157375"/>
            <a:ext cx="9144000" cy="5700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0"/>
          <p:cNvSpPr txBox="1"/>
          <p:nvPr/>
        </p:nvSpPr>
        <p:spPr>
          <a:xfrm>
            <a:off x="228600" y="1185875"/>
            <a:ext cx="87921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 sz="25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1927" y="1786025"/>
            <a:ext cx="5169024" cy="484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0"/>
          <p:cNvSpPr txBox="1"/>
          <p:nvPr/>
        </p:nvSpPr>
        <p:spPr>
          <a:xfrm>
            <a:off x="7363575" y="6262800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MEES - Avril 2019</a:t>
            </a:r>
            <a:endParaRPr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AA22A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/>
          <p:nvPr>
            <p:ph type="title"/>
          </p:nvPr>
        </p:nvSpPr>
        <p:spPr>
          <a:xfrm>
            <a:off x="311700" y="212674"/>
            <a:ext cx="8520600" cy="8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Enseigner l</a:t>
            </a:r>
            <a:r>
              <a:rPr lang="en" sz="35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a programmation…Pourquoi?</a:t>
            </a:r>
            <a:endParaRPr sz="35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53" name="Google Shape;153;p31"/>
          <p:cNvSpPr/>
          <p:nvPr/>
        </p:nvSpPr>
        <p:spPr>
          <a:xfrm>
            <a:off x="0" y="1157300"/>
            <a:ext cx="9144000" cy="5700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1"/>
          <p:cNvSpPr txBox="1"/>
          <p:nvPr/>
        </p:nvSpPr>
        <p:spPr>
          <a:xfrm>
            <a:off x="0" y="1402300"/>
            <a:ext cx="9144300" cy="50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La pensée algorithmique (Simon Modeste - 2013)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Une façon d’aborder un problème en essayant de systématiser sa résolution, de se questionner sur la façon dont des algorithmes pourraient ou non le résoudre. (Modeste, 2012)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QUESTION : Est-ce que la pensée algorithmique peut favoriser le développement de </a:t>
            </a:r>
            <a:r>
              <a:rPr b="1" lang="en" sz="2400" u="sng">
                <a:solidFill>
                  <a:srgbClr val="FFFFFF"/>
                </a:solidFill>
              </a:rPr>
              <a:t>la capacité à généraliser</a:t>
            </a:r>
            <a:r>
              <a:rPr lang="en" sz="2400">
                <a:solidFill>
                  <a:srgbClr val="FFFFFF"/>
                </a:solidFill>
              </a:rPr>
              <a:t> chez les élèves ?</a:t>
            </a:r>
            <a:r>
              <a:rPr lang="en" sz="1800">
                <a:solidFill>
                  <a:srgbClr val="FFFFFF"/>
                </a:solidFill>
              </a:rPr>
              <a:t> (Peut-elle constituer une porte d’entrée au développement de la pensée algébrique ?)</a:t>
            </a:r>
            <a:endParaRPr sz="1800">
              <a:solidFill>
                <a:srgbClr val="FFFFFF"/>
              </a:solidFill>
            </a:endParaRPr>
          </a:p>
          <a:p>
            <a:pPr indent="-342900" lvl="0" marL="22860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i="1" lang="en" sz="1800">
                <a:solidFill>
                  <a:srgbClr val="FFFFFF"/>
                </a:solidFill>
              </a:rPr>
              <a:t>une compréhension accrue du concept de variable</a:t>
            </a:r>
            <a:endParaRPr i="1" sz="1800">
              <a:solidFill>
                <a:srgbClr val="FFFFFF"/>
              </a:solidFill>
            </a:endParaRPr>
          </a:p>
          <a:p>
            <a:pPr indent="-342900" lvl="0" marL="22860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i="1" lang="en" sz="1800">
                <a:solidFill>
                  <a:srgbClr val="FFFFFF"/>
                </a:solidFill>
              </a:rPr>
              <a:t>l’aptitude à produire une démarche mathématique structurée et complète</a:t>
            </a:r>
            <a:endParaRPr i="1" sz="1800">
              <a:solidFill>
                <a:srgbClr val="FFFFFF"/>
              </a:solidFill>
            </a:endParaRPr>
          </a:p>
          <a:p>
            <a:pPr indent="-342900" lvl="0" marL="22860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i="1" lang="en" sz="1800">
                <a:solidFill>
                  <a:srgbClr val="FFFFFF"/>
                </a:solidFill>
              </a:rPr>
              <a:t>l’habileté à valider une démarche mathématique</a:t>
            </a:r>
            <a:endParaRPr i="1" sz="1800">
              <a:solidFill>
                <a:srgbClr val="FFFFFF"/>
              </a:solidFill>
            </a:endParaRPr>
          </a:p>
          <a:p>
            <a:pPr indent="-342900" lvl="0" marL="22860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i="1" lang="en" sz="1800">
                <a:solidFill>
                  <a:srgbClr val="FFFFFF"/>
                </a:solidFill>
              </a:rPr>
              <a:t>une compréhension accrue du sens d’un concept ou d’un processus mathématique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Collaborateurs didacticiens : Fabienne Venant, département de mathématiques, UQAM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                                              Hassane Squalli, faculté d’éducation, université de Sherbrooke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					Ridha Najar et Houria Hamzaoui, université du Québec en Abitibi-Témiscamingue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/>
        </p:nvSpPr>
        <p:spPr>
          <a:xfrm>
            <a:off x="1059525" y="364775"/>
            <a:ext cx="71874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9900"/>
                </a:solidFill>
                <a:latin typeface="Viga"/>
                <a:ea typeface="Viga"/>
                <a:cs typeface="Viga"/>
                <a:sym typeface="Viga"/>
              </a:rPr>
              <a:t>Généraliser un calcul</a:t>
            </a:r>
            <a:endParaRPr b="1" sz="3600">
              <a:solidFill>
                <a:srgbClr val="FF99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60" name="Google Shape;160;p32"/>
          <p:cNvSpPr txBox="1"/>
          <p:nvPr/>
        </p:nvSpPr>
        <p:spPr>
          <a:xfrm>
            <a:off x="283950" y="1481500"/>
            <a:ext cx="8576100" cy="18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AutoNum type="arabicPeriod"/>
            </a:pP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Créer un nouveau projet (</a:t>
            </a:r>
            <a:r>
              <a:rPr lang="en" sz="2400" u="sng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www.scratch.mit.edu</a:t>
            </a: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"/>
              <a:buAutoNum type="arabicPeriod"/>
            </a:pPr>
            <a:r>
              <a:rPr lang="en" sz="24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Le nommer </a:t>
            </a: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“Somme de 2 nombres”</a:t>
            </a:r>
            <a:endParaRPr sz="24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AutoNum type="arabicPeriod"/>
            </a:pP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Suivez le guide!</a:t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1" name="Google Shape;161;p32"/>
          <p:cNvSpPr txBox="1"/>
          <p:nvPr/>
        </p:nvSpPr>
        <p:spPr>
          <a:xfrm>
            <a:off x="4772025" y="3052775"/>
            <a:ext cx="33147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12 + 5 = 17</a:t>
            </a:r>
            <a:endParaRPr sz="50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6 + 9 = 15</a:t>
            </a:r>
            <a:endParaRPr sz="50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 + 20 = 22</a:t>
            </a:r>
            <a:endParaRPr sz="50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...</a:t>
            </a:r>
            <a:endParaRPr sz="50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/>
        </p:nvSpPr>
        <p:spPr>
          <a:xfrm>
            <a:off x="878925" y="509775"/>
            <a:ext cx="76113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Structure générale d’un programme</a:t>
            </a:r>
            <a:r>
              <a:rPr lang="en" sz="30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:</a:t>
            </a:r>
            <a:r>
              <a:rPr lang="en" sz="24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24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une question d’ENTRÉES et de SORTIES.</a:t>
            </a:r>
            <a:endParaRPr sz="24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67" name="Google Shape;167;p33"/>
          <p:cNvSpPr/>
          <p:nvPr/>
        </p:nvSpPr>
        <p:spPr>
          <a:xfrm>
            <a:off x="564950" y="2875950"/>
            <a:ext cx="2383200" cy="110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9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3"/>
          <p:cNvSpPr txBox="1"/>
          <p:nvPr/>
        </p:nvSpPr>
        <p:spPr>
          <a:xfrm>
            <a:off x="658075" y="3209025"/>
            <a:ext cx="1883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usine"/>
                <a:ea typeface="Cousine"/>
                <a:cs typeface="Cousine"/>
                <a:sym typeface="Cousine"/>
              </a:rPr>
              <a:t>VARIABLES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69" name="Google Shape;169;p33"/>
          <p:cNvSpPr txBox="1"/>
          <p:nvPr/>
        </p:nvSpPr>
        <p:spPr>
          <a:xfrm>
            <a:off x="3311400" y="3209025"/>
            <a:ext cx="24816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usine"/>
                <a:ea typeface="Cousine"/>
                <a:cs typeface="Cousine"/>
                <a:sym typeface="Cousine"/>
              </a:rPr>
              <a:t>RAISONNEMENT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70" name="Google Shape;170;p33"/>
          <p:cNvSpPr txBox="1"/>
          <p:nvPr/>
        </p:nvSpPr>
        <p:spPr>
          <a:xfrm>
            <a:off x="6330675" y="3209025"/>
            <a:ext cx="1883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usine"/>
                <a:ea typeface="Cousine"/>
                <a:cs typeface="Cousine"/>
                <a:sym typeface="Cousine"/>
              </a:rPr>
              <a:t>RÉSULTAT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grpSp>
        <p:nvGrpSpPr>
          <p:cNvPr id="171" name="Google Shape;171;p33"/>
          <p:cNvGrpSpPr/>
          <p:nvPr/>
        </p:nvGrpSpPr>
        <p:grpSpPr>
          <a:xfrm>
            <a:off x="839150" y="2035650"/>
            <a:ext cx="7792200" cy="2311350"/>
            <a:chOff x="839150" y="2035650"/>
            <a:chExt cx="7792200" cy="2311350"/>
          </a:xfrm>
        </p:grpSpPr>
        <p:sp>
          <p:nvSpPr>
            <p:cNvPr id="172" name="Google Shape;172;p33"/>
            <p:cNvSpPr/>
            <p:nvPr/>
          </p:nvSpPr>
          <p:spPr>
            <a:xfrm>
              <a:off x="6149750" y="2809200"/>
              <a:ext cx="2481600" cy="1239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2948138" y="2511000"/>
              <a:ext cx="3201600" cy="1836000"/>
            </a:xfrm>
            <a:prstGeom prst="rect">
              <a:avLst/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33"/>
            <p:cNvSpPr txBox="1"/>
            <p:nvPr/>
          </p:nvSpPr>
          <p:spPr>
            <a:xfrm>
              <a:off x="839150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ENTRÉES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175" name="Google Shape;175;p33"/>
            <p:cNvSpPr txBox="1"/>
            <p:nvPr/>
          </p:nvSpPr>
          <p:spPr>
            <a:xfrm>
              <a:off x="3654600" y="20356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CALCULS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176" name="Google Shape;176;p33"/>
            <p:cNvSpPr txBox="1"/>
            <p:nvPr/>
          </p:nvSpPr>
          <p:spPr>
            <a:xfrm>
              <a:off x="637897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SORTIES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</p:grpSp>
      <p:sp>
        <p:nvSpPr>
          <p:cNvPr id="177" name="Google Shape;177;p33"/>
          <p:cNvSpPr txBox="1"/>
          <p:nvPr/>
        </p:nvSpPr>
        <p:spPr>
          <a:xfrm>
            <a:off x="1020050" y="5092225"/>
            <a:ext cx="76113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 u="sng">
                <a:solidFill>
                  <a:srgbClr val="FAA22A"/>
                </a:solidFill>
                <a:latin typeface="Merriweather"/>
                <a:ea typeface="Merriweather"/>
                <a:cs typeface="Merriweather"/>
                <a:sym typeface="Merriweather"/>
              </a:rPr>
              <a:t>Intention: </a:t>
            </a:r>
            <a:r>
              <a:rPr i="1" lang="en" sz="2000">
                <a:solidFill>
                  <a:srgbClr val="FAA22A"/>
                </a:solidFill>
                <a:latin typeface="Merriweather"/>
                <a:ea typeface="Merriweather"/>
                <a:cs typeface="Merriweather"/>
                <a:sym typeface="Merriweather"/>
              </a:rPr>
              <a:t>Transformer un raisonnement algébrique en raisonnement informatique en utilisant un langage  de notre choix (ici Scratch).</a:t>
            </a:r>
            <a:endParaRPr i="1" sz="2000">
              <a:solidFill>
                <a:srgbClr val="FAA22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8" name="Google Shape;178;p33"/>
          <p:cNvSpPr txBox="1"/>
          <p:nvPr/>
        </p:nvSpPr>
        <p:spPr>
          <a:xfrm>
            <a:off x="3494375" y="3209025"/>
            <a:ext cx="21609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RAISONNEMENT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6330675" y="3209025"/>
            <a:ext cx="1883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RÉSULTAT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/>
        </p:nvSpPr>
        <p:spPr>
          <a:xfrm>
            <a:off x="922200" y="765238"/>
            <a:ext cx="75045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SOMME DE 2 NOMBRES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85" name="Google Shape;185;p34"/>
          <p:cNvSpPr/>
          <p:nvPr/>
        </p:nvSpPr>
        <p:spPr>
          <a:xfrm>
            <a:off x="228225" y="2445663"/>
            <a:ext cx="2758800" cy="18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9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4"/>
          <p:cNvSpPr txBox="1"/>
          <p:nvPr/>
        </p:nvSpPr>
        <p:spPr>
          <a:xfrm>
            <a:off x="228225" y="3102738"/>
            <a:ext cx="23517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NOMBRE1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NOMBRE2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3350250" y="3976488"/>
            <a:ext cx="24816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usine"/>
                <a:ea typeface="Cousine"/>
                <a:cs typeface="Cousine"/>
                <a:sym typeface="Cousine"/>
              </a:rPr>
              <a:t>RAISONNEMENT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grpSp>
        <p:nvGrpSpPr>
          <p:cNvPr id="188" name="Google Shape;188;p34"/>
          <p:cNvGrpSpPr/>
          <p:nvPr/>
        </p:nvGrpSpPr>
        <p:grpSpPr>
          <a:xfrm>
            <a:off x="578475" y="2030613"/>
            <a:ext cx="8337275" cy="2311500"/>
            <a:chOff x="586925" y="2035650"/>
            <a:chExt cx="8337275" cy="2311500"/>
          </a:xfrm>
        </p:grpSpPr>
        <p:sp>
          <p:nvSpPr>
            <p:cNvPr id="189" name="Google Shape;189;p34"/>
            <p:cNvSpPr/>
            <p:nvPr/>
          </p:nvSpPr>
          <p:spPr>
            <a:xfrm>
              <a:off x="6046300" y="2600850"/>
              <a:ext cx="2877900" cy="1746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4"/>
            <p:cNvSpPr/>
            <p:nvPr/>
          </p:nvSpPr>
          <p:spPr>
            <a:xfrm>
              <a:off x="2948138" y="2511000"/>
              <a:ext cx="3201600" cy="1836000"/>
            </a:xfrm>
            <a:prstGeom prst="rect">
              <a:avLst/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4"/>
            <p:cNvSpPr txBox="1"/>
            <p:nvPr/>
          </p:nvSpPr>
          <p:spPr>
            <a:xfrm>
              <a:off x="58692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ENTRÉES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192" name="Google Shape;192;p34"/>
            <p:cNvSpPr txBox="1"/>
            <p:nvPr/>
          </p:nvSpPr>
          <p:spPr>
            <a:xfrm>
              <a:off x="3654600" y="20356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CALCULS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193" name="Google Shape;193;p34"/>
            <p:cNvSpPr txBox="1"/>
            <p:nvPr/>
          </p:nvSpPr>
          <p:spPr>
            <a:xfrm>
              <a:off x="637897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SORTIES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</p:grpSp>
      <p:sp>
        <p:nvSpPr>
          <p:cNvPr id="194" name="Google Shape;194;p34"/>
          <p:cNvSpPr txBox="1"/>
          <p:nvPr/>
        </p:nvSpPr>
        <p:spPr>
          <a:xfrm>
            <a:off x="3140050" y="2793075"/>
            <a:ext cx="29565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SOMME= 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NOMBRE1 + NOMBRE2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95" name="Google Shape;195;p34"/>
          <p:cNvSpPr txBox="1"/>
          <p:nvPr/>
        </p:nvSpPr>
        <p:spPr>
          <a:xfrm>
            <a:off x="6274925" y="3250263"/>
            <a:ext cx="1883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SOMME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/>
        </p:nvSpPr>
        <p:spPr>
          <a:xfrm>
            <a:off x="922200" y="765238"/>
            <a:ext cx="75045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PRODUIT</a:t>
            </a:r>
            <a:r>
              <a:rPr lang="en" sz="36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 DE 2 NOMBRES</a:t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228225" y="2445663"/>
            <a:ext cx="2758800" cy="189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9B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5"/>
          <p:cNvSpPr txBox="1"/>
          <p:nvPr/>
        </p:nvSpPr>
        <p:spPr>
          <a:xfrm>
            <a:off x="228225" y="3102738"/>
            <a:ext cx="23517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NOMBRE1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NOMBRE2</a:t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3350250" y="3976488"/>
            <a:ext cx="24816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usine"/>
                <a:ea typeface="Cousine"/>
                <a:cs typeface="Cousine"/>
                <a:sym typeface="Cousine"/>
              </a:rPr>
              <a:t>RAISONNEMENT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grpSp>
        <p:nvGrpSpPr>
          <p:cNvPr id="204" name="Google Shape;204;p35"/>
          <p:cNvGrpSpPr/>
          <p:nvPr/>
        </p:nvGrpSpPr>
        <p:grpSpPr>
          <a:xfrm>
            <a:off x="578475" y="2030613"/>
            <a:ext cx="8337275" cy="2311500"/>
            <a:chOff x="586925" y="2035650"/>
            <a:chExt cx="8337275" cy="2311500"/>
          </a:xfrm>
        </p:grpSpPr>
        <p:sp>
          <p:nvSpPr>
            <p:cNvPr id="205" name="Google Shape;205;p35"/>
            <p:cNvSpPr/>
            <p:nvPr/>
          </p:nvSpPr>
          <p:spPr>
            <a:xfrm>
              <a:off x="6046300" y="2600850"/>
              <a:ext cx="2877900" cy="1746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2948138" y="2511000"/>
              <a:ext cx="3201600" cy="1836000"/>
            </a:xfrm>
            <a:prstGeom prst="rect">
              <a:avLst/>
            </a:prstGeom>
            <a:solidFill>
              <a:srgbClr val="0069B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5"/>
            <p:cNvSpPr txBox="1"/>
            <p:nvPr/>
          </p:nvSpPr>
          <p:spPr>
            <a:xfrm>
              <a:off x="58692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ENTRÉES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208" name="Google Shape;208;p35"/>
            <p:cNvSpPr txBox="1"/>
            <p:nvPr/>
          </p:nvSpPr>
          <p:spPr>
            <a:xfrm>
              <a:off x="3654600" y="20356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CALCULS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  <p:sp>
          <p:nvSpPr>
            <p:cNvPr id="209" name="Google Shape;209;p35"/>
            <p:cNvSpPr txBox="1"/>
            <p:nvPr/>
          </p:nvSpPr>
          <p:spPr>
            <a:xfrm>
              <a:off x="6378975" y="2318250"/>
              <a:ext cx="1834800" cy="28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SORTIES</a:t>
              </a:r>
              <a:endParaRPr sz="2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endParaRPr>
            </a:p>
          </p:txBody>
        </p:sp>
      </p:grpSp>
      <p:sp>
        <p:nvSpPr>
          <p:cNvPr id="210" name="Google Shape;210;p35"/>
          <p:cNvSpPr txBox="1"/>
          <p:nvPr/>
        </p:nvSpPr>
        <p:spPr>
          <a:xfrm>
            <a:off x="3140050" y="2793075"/>
            <a:ext cx="29565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PRODUIT</a:t>
            </a: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= 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NOMBRE1 x NOMBRE2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6274925" y="3250263"/>
            <a:ext cx="18831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erriweather"/>
                <a:ea typeface="Merriweather"/>
                <a:cs typeface="Merriweather"/>
                <a:sym typeface="Merriweather"/>
              </a:rPr>
              <a:t>PRODUIT</a:t>
            </a:r>
            <a:endParaRPr b="1" sz="1600">
              <a:latin typeface="Cousine"/>
              <a:ea typeface="Cousine"/>
              <a:cs typeface="Cousine"/>
              <a:sym typeface="Cousi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