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Montserrat Light"/>
      <p:regular r:id="rId24"/>
      <p:bold r:id="rId25"/>
      <p:italic r:id="rId26"/>
      <p:boldItalic r:id="rId27"/>
    </p:embeddedFont>
    <p:embeddedFont>
      <p:font typeface="Montserrat ExtraBold"/>
      <p:bold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MontserratLight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Light-italic.fntdata"/><Relationship Id="rId25" Type="http://schemas.openxmlformats.org/officeDocument/2006/relationships/font" Target="fonts/MontserratLight-bold.fntdata"/><Relationship Id="rId28" Type="http://schemas.openxmlformats.org/officeDocument/2006/relationships/font" Target="fonts/MontserratExtraBold-bold.fntdata"/><Relationship Id="rId27" Type="http://schemas.openxmlformats.org/officeDocument/2006/relationships/font" Target="fonts/MontserratLigh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ExtraBol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778fb2ece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778fb2e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ffb35081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ffb3508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778fb2ece_0_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778fb2ec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778fb2ece_0_1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778fb2ec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ff35dba32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ff35dba3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0abc7b01348634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0abc7b0134863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778fb2ece_0_1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778fb2ece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778fb2ece_0_6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778fb2ec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0298b71b3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0298b71b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BLANK_1">
    <p:bg>
      <p:bgPr>
        <a:solidFill>
          <a:srgbClr val="000000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700" scaled="0"/>
        </a:gra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1pPr>
            <a:lvl2pPr indent="-3683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2pPr>
            <a:lvl3pPr indent="-3683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3pPr>
            <a:lvl4pPr indent="-3683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4pPr>
            <a:lvl5pPr indent="-3683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5pPr>
            <a:lvl6pPr indent="-3683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6pPr>
            <a:lvl7pPr indent="-3683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7pPr>
            <a:lvl8pPr indent="-3683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8pPr>
            <a:lvl9pPr indent="-368300" lvl="8" marL="4114800" algn="ctr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3593400" y="11623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b="1" sz="7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indent="-368300" lvl="1" marL="9144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indent="-368300" lvl="2" marL="13716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indent="-368300" lvl="3" marL="18288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indent="-368300" lvl="4" marL="22860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indent="-368300" lvl="5" marL="27432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indent="-368300" lvl="6" marL="32004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indent="-368300" lvl="7" marL="36576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indent="-368300" lvl="8" marL="411480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+ Image">
  <p:cSld name="TITLE_AND_BODY_1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/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indent="-368300" lvl="1" marL="9144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indent="-368300" lvl="2" marL="13716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indent="-368300" lvl="3" marL="18288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indent="-368300" lvl="4" marL="22860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indent="-368300" lvl="5" marL="27432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indent="-368300" lvl="6" marL="32004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indent="-368300" lvl="7" marL="36576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indent="-368300" lvl="8" marL="41148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indent="-342900" lvl="2" marL="1371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indent="-342900" lvl="3" marL="18288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indent="-342900" lvl="4" marL="22860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indent="-342900" lvl="5" marL="27432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indent="-342900" lvl="6" marL="3200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indent="-342900" lvl="7" marL="3657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indent="-342900" lvl="8" marL="41148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indent="-342900" lvl="2" marL="1371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indent="-342900" lvl="3" marL="18288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indent="-342900" lvl="4" marL="22860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indent="-342900" lvl="5" marL="27432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indent="-342900" lvl="6" marL="3200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indent="-342900" lvl="7" marL="3657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indent="-342900" lvl="8" marL="41148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3844325" y="797725"/>
            <a:ext cx="1481700" cy="35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41" name="Google Shape;41;p8"/>
          <p:cNvSpPr txBox="1"/>
          <p:nvPr>
            <p:ph idx="2" type="body"/>
          </p:nvPr>
        </p:nvSpPr>
        <p:spPr>
          <a:xfrm>
            <a:off x="5524777" y="797725"/>
            <a:ext cx="1481700" cy="35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42" name="Google Shape;42;p8"/>
          <p:cNvSpPr txBox="1"/>
          <p:nvPr>
            <p:ph idx="3" type="body"/>
          </p:nvPr>
        </p:nvSpPr>
        <p:spPr>
          <a:xfrm>
            <a:off x="7205229" y="797725"/>
            <a:ext cx="1481700" cy="35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10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2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683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-3683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683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683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683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683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683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683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cratch.mit.edu/projects/328577511/editor/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16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padlet.com/rioux_stephanie/scratch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padlet.com/rioux_stephanie/scratch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ampus.recit.qc.ca/" TargetMode="External"/><Relationship Id="rId4" Type="http://schemas.openxmlformats.org/officeDocument/2006/relationships/image" Target="../media/image14.png"/><Relationship Id="rId5" Type="http://schemas.openxmlformats.org/officeDocument/2006/relationships/hyperlink" Target="https://campus.recit.qc.ca/course/view.php?id=178" TargetMode="External"/><Relationship Id="rId6" Type="http://schemas.openxmlformats.org/officeDocument/2006/relationships/hyperlink" Target="https://campus.recit.qc.ca/course/view.php?id=178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stephanie.rioux@recitmst.qc.c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Relationship Id="rId4" Type="http://schemas.openxmlformats.org/officeDocument/2006/relationships/hyperlink" Target="https://scratch.mit.edu/projects/293334767/editor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012" scaled="0"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idx="4294967295" type="ctrTitle"/>
          </p:nvPr>
        </p:nvSpPr>
        <p:spPr>
          <a:xfrm>
            <a:off x="723300" y="1792375"/>
            <a:ext cx="7697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La géométrie autrement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avec Scratch</a:t>
            </a:r>
            <a:endParaRPr sz="3600"/>
          </a:p>
        </p:txBody>
      </p:sp>
      <p:sp>
        <p:nvSpPr>
          <p:cNvPr id="63" name="Google Shape;63;p13"/>
          <p:cNvSpPr txBox="1"/>
          <p:nvPr>
            <p:ph idx="4294967295" type="subTitle"/>
          </p:nvPr>
        </p:nvSpPr>
        <p:spPr>
          <a:xfrm>
            <a:off x="723300" y="3265650"/>
            <a:ext cx="7697400" cy="6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Stéphanie Rioux, RÉCIT MST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5825" y="233825"/>
            <a:ext cx="1376125" cy="1376126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2863" rotWithShape="0" algn="bl" dir="5400000" dist="381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656950" y="911700"/>
            <a:ext cx="24384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Variables et incrémentation</a:t>
            </a:r>
            <a:endParaRPr sz="2000"/>
          </a:p>
        </p:txBody>
      </p:sp>
      <p:sp>
        <p:nvSpPr>
          <p:cNvPr id="128" name="Google Shape;128;p22"/>
          <p:cNvSpPr txBox="1"/>
          <p:nvPr/>
        </p:nvSpPr>
        <p:spPr>
          <a:xfrm>
            <a:off x="2362625" y="4556625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Lien vers le programme à REMIXER et à compléter</a:t>
            </a:r>
            <a:endParaRPr b="1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575" y="293475"/>
            <a:ext cx="2204075" cy="405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idx="4294967295" type="ctrTitle"/>
          </p:nvPr>
        </p:nvSpPr>
        <p:spPr>
          <a:xfrm>
            <a:off x="685800" y="564717"/>
            <a:ext cx="7772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D’autres idées...</a:t>
            </a:r>
            <a:endParaRPr sz="3000"/>
          </a:p>
        </p:txBody>
      </p:sp>
      <p:sp>
        <p:nvSpPr>
          <p:cNvPr id="135" name="Google Shape;135;p2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575" y="1724524"/>
            <a:ext cx="3177725" cy="27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457" y="1724525"/>
            <a:ext cx="3607993" cy="27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700" scaled="0"/>
        </a:gra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4030200" y="1151707"/>
            <a:ext cx="3855147" cy="3001276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>
            <a:off x="4191525" y="1311088"/>
            <a:ext cx="3532500" cy="22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https://padlet.com/rioux_stephanie/scratch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24"/>
          <p:cNvSpPr txBox="1"/>
          <p:nvPr>
            <p:ph idx="4294967295" type="body"/>
          </p:nvPr>
        </p:nvSpPr>
        <p:spPr>
          <a:xfrm>
            <a:off x="921425" y="481100"/>
            <a:ext cx="2508300" cy="4190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Padlet d’idées</a:t>
            </a:r>
            <a:endParaRPr sz="25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Colonne Défis Géométriques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925" y="1328925"/>
            <a:ext cx="3561099" cy="225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905700" y="544000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FFFFFF"/>
                </a:solidFill>
                <a:hlinkClick r:id="rId5"/>
              </a:rPr>
              <a:t>https://padlet.com/rioux_stephanie/scratch</a:t>
            </a:r>
            <a:endParaRPr sz="19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499500" y="911700"/>
            <a:ext cx="24030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Autoformations du Campus RÉCIT</a:t>
            </a:r>
            <a:endParaRPr sz="2200"/>
          </a:p>
        </p:txBody>
      </p:sp>
      <p:sp>
        <p:nvSpPr>
          <p:cNvPr id="158" name="Google Shape;158;p2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26"/>
          <p:cNvSpPr txBox="1"/>
          <p:nvPr/>
        </p:nvSpPr>
        <p:spPr>
          <a:xfrm>
            <a:off x="4696775" y="445875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hlinkClick r:id="rId3"/>
              </a:rPr>
              <a:t>https://campus.recit.qc.ca/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598" y="1059063"/>
            <a:ext cx="4967801" cy="247158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4516850" y="3794050"/>
            <a:ext cx="37560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Premiers pas avec Scratch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en mathématique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7"/>
          <p:cNvSpPr txBox="1"/>
          <p:nvPr>
            <p:ph idx="4294967295" type="ctrTitle"/>
          </p:nvPr>
        </p:nvSpPr>
        <p:spPr>
          <a:xfrm>
            <a:off x="723300" y="1792375"/>
            <a:ext cx="7697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Merci!</a:t>
            </a:r>
            <a:endParaRPr sz="3600"/>
          </a:p>
        </p:txBody>
      </p:sp>
      <p:sp>
        <p:nvSpPr>
          <p:cNvPr id="168" name="Google Shape;168;p27"/>
          <p:cNvSpPr txBox="1"/>
          <p:nvPr>
            <p:ph idx="4294967295" type="subTitle"/>
          </p:nvPr>
        </p:nvSpPr>
        <p:spPr>
          <a:xfrm>
            <a:off x="723300" y="2715524"/>
            <a:ext cx="7697400" cy="130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Des questions?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FFFFFF"/>
                </a:solidFill>
                <a:hlinkClick r:id="rId3"/>
              </a:rPr>
              <a:t>stephanie.rioux@recitmst.qc.ca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4127625" y="1102328"/>
            <a:ext cx="888759" cy="818862"/>
          </a:xfrm>
          <a:custGeom>
            <a:rect b="b" l="l" r="r" t="t"/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012" scaled="0"/>
        </a:gra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ctrTitle"/>
          </p:nvPr>
        </p:nvSpPr>
        <p:spPr>
          <a:xfrm>
            <a:off x="2169925" y="1126150"/>
            <a:ext cx="48042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de l’atelier</a:t>
            </a:r>
            <a:endParaRPr/>
          </a:p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2097175" y="2285950"/>
            <a:ext cx="4949700" cy="122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Dessin de base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Dessin avec variables et i</a:t>
            </a:r>
            <a:r>
              <a:rPr lang="en"/>
              <a:t>ncrémentation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Temps pour explorer et expérimenter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699000" y="911700"/>
            <a:ext cx="23283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L’outil Stylo </a:t>
            </a:r>
            <a:endParaRPr baseline="-25000"/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1352650" y="2958050"/>
            <a:ext cx="548712" cy="573732"/>
          </a:xfrm>
          <a:custGeom>
            <a:rect b="b" l="l" r="r" t="t"/>
            <a:pathLst>
              <a:path extrusionOk="0" h="17399" w="17228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625" y="156150"/>
            <a:ext cx="270108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 carré… et plus</a:t>
            </a:r>
            <a:endParaRPr/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319" y="911700"/>
            <a:ext cx="4434856" cy="328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Attention...</a:t>
            </a:r>
            <a:endParaRPr/>
          </a:p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0625" y="1176000"/>
            <a:ext cx="3982900" cy="27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700" scaled="0"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peu plus de maths...</a:t>
            </a:r>
            <a:endParaRPr/>
          </a:p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050" y="671563"/>
            <a:ext cx="4041799" cy="380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1388" y="549250"/>
            <a:ext cx="3961125" cy="38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622800" y="911700"/>
            <a:ext cx="23283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Programmation,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maths et arts</a:t>
            </a:r>
            <a:endParaRPr baseline="-25000" sz="2000"/>
          </a:p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100" y="9144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4298350" y="4497050"/>
            <a:ext cx="39594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  <a:hlinkClick r:id="rId4"/>
              </a:rPr>
              <a:t>Lien vers le  programme</a:t>
            </a:r>
            <a:endParaRPr b="1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2FFFF"/>
            </a:gs>
            <a:gs pos="100000">
              <a:srgbClr val="07B8B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2105400" y="672700"/>
            <a:ext cx="49332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À vous de jouer...</a:t>
            </a:r>
            <a:endParaRPr baseline="-25000" sz="36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1373475" y="1352725"/>
            <a:ext cx="6741300" cy="28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 choix: 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Char char="-"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Rectangle, losange, parallélogramme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Char char="-"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Trapèze (rectangle ou isocèle)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Char char="-"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Polygone régulier (au choix)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Char char="-"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Étoile (contour)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Char char="-"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 autre défi au choix...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656950" y="911700"/>
            <a:ext cx="24384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Variables et incrémentation</a:t>
            </a:r>
            <a:endParaRPr sz="2000"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4675" y="861000"/>
            <a:ext cx="4644875" cy="34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Juliet template">
  <a:themeElements>
    <a:clrScheme name="Custom 347">
      <a:dk1>
        <a:srgbClr val="666666"/>
      </a:dk1>
      <a:lt1>
        <a:srgbClr val="FFFFFF"/>
      </a:lt1>
      <a:dk2>
        <a:srgbClr val="B7B7B7"/>
      </a:dk2>
      <a:lt2>
        <a:srgbClr val="E4E4E4"/>
      </a:lt2>
      <a:accent1>
        <a:srgbClr val="3C78D8"/>
      </a:accent1>
      <a:accent2>
        <a:srgbClr val="00FFFF"/>
      </a:accent2>
      <a:accent3>
        <a:srgbClr val="4050E5"/>
      </a:accent3>
      <a:accent4>
        <a:srgbClr val="C833FF"/>
      </a:accent4>
      <a:accent5>
        <a:srgbClr val="46E180"/>
      </a:accent5>
      <a:accent6>
        <a:srgbClr val="B8DF32"/>
      </a:accent6>
      <a:hlink>
        <a:srgbClr val="66666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