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Dosis" panose="020B0604020202020204" charset="0"/>
      <p:regular r:id="rId36"/>
      <p:bold r:id="rId37"/>
    </p:embeddedFont>
    <p:embeddedFont>
      <p:font typeface="Impact" panose="020B0806030902050204" pitchFamily="34" charset="0"/>
      <p:regular r:id="rId38"/>
    </p:embeddedFont>
    <p:embeddedFont>
      <p:font typeface="Oswald" panose="020B0604020202020204" charset="0"/>
      <p:regular r:id="rId39"/>
      <p:bold r:id="rId40"/>
    </p:embeddedFont>
    <p:embeddedFont>
      <p:font typeface="Roboto" panose="020B0604020202020204" charset="0"/>
      <p:regular r:id="rId41"/>
      <p:bold r:id="rId42"/>
      <p:italic r:id="rId43"/>
      <p:boldItalic r:id="rId44"/>
    </p:embeddedFont>
    <p:embeddedFont>
      <p:font typeface="Ubuntu" panose="020B0604020202020204" charset="0"/>
      <p:regular r:id="rId45"/>
      <p:bold r:id="rId46"/>
      <p:italic r:id="rId47"/>
      <p:boldItalic r:id="rId48"/>
    </p:embeddedFont>
    <p:embeddedFont>
      <p:font typeface="Varela Round" panose="020B0604020202020204" charset="-79"/>
      <p:regular r:id="rId49"/>
    </p:embeddedFont>
    <p:embeddedFont>
      <p:font typeface="Viga" panose="020B0604020202020204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79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ampus.recit.qc.ca/course/view.php?id=135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cadre-de-reference-de-la-competence-numerique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ecv-zoom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79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ampus.recit.qc.ca/mod/page/view.php?id=11976" TargetMode="External"/><Relationship Id="rId4" Type="http://schemas.openxmlformats.org/officeDocument/2006/relationships/hyperlink" Target="https://campus.recit.qc.ca/mod/page/view.php?id=12051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79259cdb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79259cdb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4dfef89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4dfef89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4dfef8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4dfef8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4dfef8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4dfef89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f5ccbb2b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f5ccbb2b5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4dfef89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4dfef89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99c4eed49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f99c4eed49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4dfef89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4dfef89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f5ccbb2b5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f5ccbb2b5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f5ccbb2b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f5ccbb2b5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99c4eed4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f99c4eed4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2aac28eb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2aac28eb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99c4eed4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f99c4eed4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99c4eed49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99c4eed49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f5ccbb2b5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f5ccbb2b5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f99c4eed4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f99c4eed4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Croquis-note en MTS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https://campus.recit.qc.ca/course/view.php?id=179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Croquis-note en US </a:t>
            </a:r>
            <a:r>
              <a:rPr lang="fr-CA" u="sng">
                <a:solidFill>
                  <a:schemeClr val="hlink"/>
                </a:solidFill>
                <a:hlinkClick r:id="rId4"/>
              </a:rPr>
              <a:t>https://campus.recit.qc.ca/course/view.php?id=135</a:t>
            </a:r>
            <a:r>
              <a:rPr lang="fr-CA"/>
              <a:t>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f5ccbb2b5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f5ccbb2b5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http://www.education.gouv.qc.ca/dossiers-thematiques/plan-daction-numerique/cadre-de-reference-de-la-competence-numerique/</a:t>
            </a:r>
            <a:r>
              <a:rPr lang="fr-CA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99c4eed49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f99c4eed49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f82309a11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f82309a11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Salle de vidéoconférence : </a:t>
            </a:r>
            <a:r>
              <a:rPr lang="fr-CA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http://recitmst.qc.ca/ecv-zoom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f82309a11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f82309a11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participants doivent s’inscrire à ce cours pour avoir le badge : </a:t>
            </a:r>
            <a:r>
              <a:rPr lang="fr-CA" u="sng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https://campus.recit.qc.ca/course/view.php?id=179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Lien pour obtenir le badge : </a:t>
            </a:r>
            <a:r>
              <a:rPr lang="fr-CA" u="sng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https://campus.recit.qc.ca/mod/page/view.php?id=12051</a:t>
            </a:r>
            <a:r>
              <a:rPr lang="fr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Lien pour obtenir le badge : </a:t>
            </a:r>
            <a:r>
              <a:rPr lang="fr-CA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https://campus.recit.qc.ca/mod/page/view.php?id=11976</a:t>
            </a:r>
            <a:r>
              <a:rPr lang="fr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129a986b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129a986b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2aac28eb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2aac28eb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2aac28eb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2aac28eb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37aeff1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37aeff1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f5ccbb2b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f5ccbb2b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f5ccbb2b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f5ccbb2b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ea54fdc3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ea54fdc3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4dfef89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4dfef89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/>
          <p:nvPr/>
        </p:nvSpPr>
        <p:spPr>
          <a:xfrm rot="10800000" flipH="1">
            <a:off x="0" y="3093235"/>
            <a:ext cx="8458200" cy="712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685800" y="1300757"/>
            <a:ext cx="7772400" cy="16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7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4030200" cy="3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2"/>
          </p:nvPr>
        </p:nvSpPr>
        <p:spPr>
          <a:xfrm>
            <a:off x="4656667" y="1461909"/>
            <a:ext cx="4030200" cy="3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/>
          <p:nvPr/>
        </p:nvSpPr>
        <p:spPr>
          <a:xfrm>
            <a:off x="0" y="4406309"/>
            <a:ext cx="8686800" cy="51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5F4F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  <a:defRPr sz="3000">
                <a:solidFill>
                  <a:schemeClr val="dk2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  <a:defRPr sz="2400">
                <a:solidFill>
                  <a:schemeClr val="dk2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  <a:defRPr sz="2400">
                <a:solidFill>
                  <a:schemeClr val="dk2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bit.ly/mst8nov21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quickdraw.withgoogle.com/" TargetMode="External"/><Relationship Id="rId3" Type="http://schemas.openxmlformats.org/officeDocument/2006/relationships/image" Target="../media/image30.png"/><Relationship Id="rId7" Type="http://schemas.openxmlformats.org/officeDocument/2006/relationships/hyperlink" Target="https://www.autodraw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hyperlink" Target="https://images.google.co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hyperlink" Target="https://images.google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quickdraw.withgoogle.com/" TargetMode="External"/><Relationship Id="rId5" Type="http://schemas.openxmlformats.org/officeDocument/2006/relationships/hyperlink" Target="https://www.autodraw.com/" TargetMode="Externa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hyperlink" Target="https://campus.recit.qc.ca/course/view.php?id=135" TargetMode="External"/><Relationship Id="rId4" Type="http://schemas.openxmlformats.org/officeDocument/2006/relationships/hyperlink" Target="https://campus.recit.qc.ca/course/view.php?id=179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png"/><Relationship Id="rId4" Type="http://schemas.openxmlformats.org/officeDocument/2006/relationships/hyperlink" Target="http://recitmst.qc.ca/ecv-zoo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hyperlink" Target="https://campus.recit.qc.ca/mod/page/view.php?id=12051" TargetMode="External"/><Relationship Id="rId4" Type="http://schemas.openxmlformats.org/officeDocument/2006/relationships/hyperlink" Target="https://campus.recit.qc.ca/course/view.php?id=179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sa/4.0/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hyperlink" Target="https://bit.ly/mst8nov21" TargetMode="External"/><Relationship Id="rId4" Type="http://schemas.openxmlformats.org/officeDocument/2006/relationships/hyperlink" Target="mailto:equipe@recitmst.qc.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050" y="2785250"/>
            <a:ext cx="6598901" cy="170982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1"/>
          <p:cNvSpPr txBox="1">
            <a:spLocks noGrp="1"/>
          </p:cNvSpPr>
          <p:nvPr>
            <p:ph type="ctrTitle"/>
          </p:nvPr>
        </p:nvSpPr>
        <p:spPr>
          <a:xfrm>
            <a:off x="444000" y="1207325"/>
            <a:ext cx="6717300" cy="16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800" u="sng">
                <a:solidFill>
                  <a:srgbClr val="4A86E8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bit.ly/mst8nov21</a:t>
            </a:r>
            <a:endParaRPr sz="48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8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Sonya Fiset, RÉCIT MST</a:t>
            </a:r>
            <a:r>
              <a:rPr lang="fr-CA">
                <a:latin typeface="Viga"/>
                <a:ea typeface="Viga"/>
                <a:cs typeface="Viga"/>
                <a:sym typeface="Viga"/>
              </a:rPr>
              <a:t>  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8" name="Google Shape;88;p21"/>
          <p:cNvPicPr preferRelativeResize="0"/>
          <p:nvPr/>
        </p:nvPicPr>
        <p:blipFill rotWithShape="1">
          <a:blip r:embed="rId5">
            <a:alphaModFix/>
          </a:blip>
          <a:srcRect l="26852"/>
          <a:stretch/>
        </p:blipFill>
        <p:spPr>
          <a:xfrm>
            <a:off x="997755" y="4199744"/>
            <a:ext cx="2357314" cy="817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757" y="4199744"/>
            <a:ext cx="779000" cy="73420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1"/>
          <p:cNvSpPr txBox="1"/>
          <p:nvPr/>
        </p:nvSpPr>
        <p:spPr>
          <a:xfrm>
            <a:off x="3441100" y="4279063"/>
            <a:ext cx="17421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Oswald"/>
                <a:ea typeface="Oswald"/>
                <a:cs typeface="Oswald"/>
                <a:sym typeface="Oswald"/>
              </a:rPr>
              <a:t>@RECITUS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Oswald"/>
                <a:ea typeface="Oswald"/>
                <a:cs typeface="Oswald"/>
                <a:sym typeface="Oswald"/>
              </a:rPr>
              <a:t>WWW.RECITUS.QC.CA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1" name="Google Shape;9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5300" y="4248751"/>
            <a:ext cx="694494" cy="6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1"/>
          <p:cNvSpPr txBox="1"/>
          <p:nvPr/>
        </p:nvSpPr>
        <p:spPr>
          <a:xfrm>
            <a:off x="6309800" y="4358375"/>
            <a:ext cx="15837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000">
              <a:solidFill>
                <a:srgbClr val="434343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rPr>
              <a:t>DOMAINE DES ARTS</a:t>
            </a:r>
            <a:endParaRPr sz="1000">
              <a:solidFill>
                <a:srgbClr val="434343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3" name="Google Shape;93;p21"/>
          <p:cNvSpPr txBox="1"/>
          <p:nvPr/>
        </p:nvSpPr>
        <p:spPr>
          <a:xfrm>
            <a:off x="7560300" y="4358375"/>
            <a:ext cx="15837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rPr>
              <a:t>@RECITARTS</a:t>
            </a:r>
            <a:endParaRPr sz="1000">
              <a:solidFill>
                <a:srgbClr val="434343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rPr>
              <a:t>WWW.RECITARTS.CA</a:t>
            </a:r>
            <a:endParaRPr sz="1000">
              <a:solidFill>
                <a:srgbClr val="434343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4" name="Google Shape;9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09875" y="94725"/>
            <a:ext cx="3161925" cy="90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11200" y="43553"/>
            <a:ext cx="2105800" cy="204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Dessin 101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Roboto"/>
                <a:ea typeface="Roboto"/>
                <a:cs typeface="Roboto"/>
                <a:sym typeface="Roboto"/>
              </a:rPr>
              <a:t>Quelques trucs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1"/>
          <p:cNvPicPr preferRelativeResize="0"/>
          <p:nvPr/>
        </p:nvPicPr>
        <p:blipFill rotWithShape="1">
          <a:blip r:embed="rId3">
            <a:alphaModFix/>
          </a:blip>
          <a:srcRect r="69684"/>
          <a:stretch/>
        </p:blipFill>
        <p:spPr>
          <a:xfrm>
            <a:off x="152400" y="141575"/>
            <a:ext cx="761775" cy="9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1105325" y="343125"/>
            <a:ext cx="137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Le trait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65" name="Google Shape;16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325" y="1298900"/>
            <a:ext cx="4417676" cy="35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98900"/>
            <a:ext cx="4899270" cy="21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1"/>
          <p:cNvSpPr txBox="1">
            <a:spLocks noGrp="1"/>
          </p:cNvSpPr>
          <p:nvPr>
            <p:ph type="title"/>
          </p:nvPr>
        </p:nvSpPr>
        <p:spPr>
          <a:xfrm>
            <a:off x="1569175" y="3405600"/>
            <a:ext cx="13761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latin typeface="Viga"/>
                <a:ea typeface="Viga"/>
                <a:cs typeface="Viga"/>
                <a:sym typeface="Viga"/>
              </a:rPr>
              <a:t>Vectoriel!</a:t>
            </a:r>
            <a:endParaRPr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68" name="Google Shape;168;p31"/>
          <p:cNvPicPr preferRelativeResize="0"/>
          <p:nvPr/>
        </p:nvPicPr>
        <p:blipFill rotWithShape="1">
          <a:blip r:embed="rId6">
            <a:alphaModFix/>
          </a:blip>
          <a:srcRect b="30675"/>
          <a:stretch/>
        </p:blipFill>
        <p:spPr>
          <a:xfrm>
            <a:off x="152400" y="3874500"/>
            <a:ext cx="892976" cy="7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1"/>
          <p:cNvSpPr txBox="1"/>
          <p:nvPr/>
        </p:nvSpPr>
        <p:spPr>
          <a:xfrm>
            <a:off x="228588" y="4571675"/>
            <a:ext cx="9672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latin typeface="Roboto"/>
                <a:ea typeface="Roboto"/>
                <a:cs typeface="Roboto"/>
                <a:sym typeface="Roboto"/>
              </a:rPr>
              <a:t>PAPER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9450" y="188825"/>
            <a:ext cx="3624676" cy="233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36775"/>
            <a:ext cx="3286449" cy="261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2"/>
          <p:cNvPicPr preferRelativeResize="0"/>
          <p:nvPr/>
        </p:nvPicPr>
        <p:blipFill rotWithShape="1">
          <a:blip r:embed="rId5">
            <a:alphaModFix/>
          </a:blip>
          <a:srcRect r="50526"/>
          <a:stretch/>
        </p:blipFill>
        <p:spPr>
          <a:xfrm>
            <a:off x="7645813" y="2454437"/>
            <a:ext cx="1535638" cy="2538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2400" y="3348975"/>
            <a:ext cx="1643825" cy="16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2"/>
          <p:cNvPicPr preferRelativeResize="0"/>
          <p:nvPr/>
        </p:nvPicPr>
        <p:blipFill rotWithShape="1">
          <a:blip r:embed="rId5">
            <a:alphaModFix/>
          </a:blip>
          <a:srcRect l="49132" t="53111"/>
          <a:stretch/>
        </p:blipFill>
        <p:spPr>
          <a:xfrm>
            <a:off x="3556225" y="3592110"/>
            <a:ext cx="1535650" cy="11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6799" y="1136777"/>
            <a:ext cx="1365075" cy="2088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2"/>
          <p:cNvPicPr preferRelativeResize="0"/>
          <p:nvPr/>
        </p:nvPicPr>
        <p:blipFill rotWithShape="1">
          <a:blip r:embed="rId5">
            <a:alphaModFix/>
          </a:blip>
          <a:srcRect l="49132" b="45931"/>
          <a:stretch/>
        </p:blipFill>
        <p:spPr>
          <a:xfrm>
            <a:off x="174900" y="3768469"/>
            <a:ext cx="1535650" cy="133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3837" y="2647976"/>
            <a:ext cx="1701551" cy="176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27075" y="2847462"/>
            <a:ext cx="1147900" cy="225584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2"/>
          <p:cNvSpPr txBox="1"/>
          <p:nvPr/>
        </p:nvSpPr>
        <p:spPr>
          <a:xfrm>
            <a:off x="1090825" y="312050"/>
            <a:ext cx="57864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latin typeface="Viga"/>
                <a:ea typeface="Viga"/>
                <a:cs typeface="Viga"/>
                <a:sym typeface="Viga"/>
              </a:rPr>
              <a:t>Conteneurs et étiquettes</a:t>
            </a:r>
            <a:endParaRPr sz="2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84" name="Google Shape;184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6250" y="158750"/>
            <a:ext cx="866725" cy="11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>
            <a:spLocks noGrp="1"/>
          </p:cNvSpPr>
          <p:nvPr>
            <p:ph type="title"/>
          </p:nvPr>
        </p:nvSpPr>
        <p:spPr>
          <a:xfrm>
            <a:off x="1189775" y="401800"/>
            <a:ext cx="33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Flèches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50" y="136475"/>
            <a:ext cx="953450" cy="11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0900" y="974500"/>
            <a:ext cx="6382208" cy="40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>
            <a:spLocks noGrp="1"/>
          </p:cNvSpPr>
          <p:nvPr>
            <p:ph type="title"/>
          </p:nvPr>
        </p:nvSpPr>
        <p:spPr>
          <a:xfrm>
            <a:off x="1396375" y="392088"/>
            <a:ext cx="730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L’idée plus que l’objet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900" y="1184650"/>
            <a:ext cx="5189274" cy="373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575" y="50899"/>
            <a:ext cx="1017500" cy="125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9975" y="580175"/>
            <a:ext cx="2602400" cy="172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9974" y="2306425"/>
            <a:ext cx="2190681" cy="19277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4"/>
          <p:cNvSpPr txBox="1"/>
          <p:nvPr/>
        </p:nvSpPr>
        <p:spPr>
          <a:xfrm>
            <a:off x="5542975" y="4424425"/>
            <a:ext cx="138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7"/>
              </a:rPr>
              <a:t>AutoDraw</a:t>
            </a:r>
            <a:endParaRPr sz="18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2" name="Google Shape;202;p34"/>
          <p:cNvSpPr txBox="1"/>
          <p:nvPr/>
        </p:nvSpPr>
        <p:spPr>
          <a:xfrm>
            <a:off x="4158175" y="4424425"/>
            <a:ext cx="138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8"/>
              </a:rPr>
              <a:t>Quick</a:t>
            </a:r>
            <a:r>
              <a:rPr lang="fr-CA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8"/>
              </a:rPr>
              <a:t>Draw</a:t>
            </a:r>
            <a:endParaRPr sz="18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3" name="Google Shape;203;p34"/>
          <p:cNvSpPr txBox="1"/>
          <p:nvPr/>
        </p:nvSpPr>
        <p:spPr>
          <a:xfrm>
            <a:off x="6909025" y="4424425"/>
            <a:ext cx="19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9"/>
              </a:rPr>
              <a:t>Google image</a:t>
            </a:r>
            <a:endParaRPr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04" name="Google Shape;204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73375" y="4125672"/>
            <a:ext cx="1384800" cy="101782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4"/>
          <p:cNvSpPr txBox="1"/>
          <p:nvPr/>
        </p:nvSpPr>
        <p:spPr>
          <a:xfrm>
            <a:off x="7197450" y="4697175"/>
            <a:ext cx="16404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latin typeface="Viga"/>
                <a:ea typeface="Viga"/>
                <a:cs typeface="Viga"/>
                <a:sym typeface="Viga"/>
              </a:rPr>
              <a:t>Type -&gt; Dessin au trait</a:t>
            </a:r>
            <a:endParaRPr sz="10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 txBox="1">
            <a:spLocks noGrp="1"/>
          </p:cNvSpPr>
          <p:nvPr>
            <p:ph type="title"/>
          </p:nvPr>
        </p:nvSpPr>
        <p:spPr>
          <a:xfrm>
            <a:off x="1396375" y="392088"/>
            <a:ext cx="730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Outils à utiliser pour soutenir l’idée plus que l’objet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75" y="50899"/>
            <a:ext cx="1017500" cy="125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4625" y="1708625"/>
            <a:ext cx="2602400" cy="17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5"/>
          <p:cNvSpPr txBox="1"/>
          <p:nvPr/>
        </p:nvSpPr>
        <p:spPr>
          <a:xfrm>
            <a:off x="5542975" y="4424425"/>
            <a:ext cx="138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AutoDraw</a:t>
            </a:r>
            <a:endParaRPr sz="18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14" name="Google Shape;214;p35"/>
          <p:cNvSpPr txBox="1"/>
          <p:nvPr/>
        </p:nvSpPr>
        <p:spPr>
          <a:xfrm>
            <a:off x="4158175" y="4424425"/>
            <a:ext cx="138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QuickDraw</a:t>
            </a:r>
            <a:endParaRPr sz="18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15" name="Google Shape;215;p35"/>
          <p:cNvSpPr txBox="1"/>
          <p:nvPr/>
        </p:nvSpPr>
        <p:spPr>
          <a:xfrm>
            <a:off x="6909025" y="4424425"/>
            <a:ext cx="19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7"/>
              </a:rPr>
              <a:t>Google image</a:t>
            </a:r>
            <a:endParaRPr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16" name="Google Shape;216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55775" y="3230742"/>
            <a:ext cx="2602400" cy="191275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5"/>
          <p:cNvSpPr txBox="1"/>
          <p:nvPr/>
        </p:nvSpPr>
        <p:spPr>
          <a:xfrm>
            <a:off x="7197450" y="4697175"/>
            <a:ext cx="16404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latin typeface="Viga"/>
                <a:ea typeface="Viga"/>
                <a:cs typeface="Viga"/>
                <a:sym typeface="Viga"/>
              </a:rPr>
              <a:t>Type -&gt; Dessin au trait</a:t>
            </a:r>
            <a:endParaRPr sz="10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6"/>
          <p:cNvPicPr preferRelativeResize="0"/>
          <p:nvPr/>
        </p:nvPicPr>
        <p:blipFill rotWithShape="1">
          <a:blip r:embed="rId3">
            <a:alphaModFix/>
          </a:blip>
          <a:srcRect t="40144" b="35675"/>
          <a:stretch/>
        </p:blipFill>
        <p:spPr>
          <a:xfrm>
            <a:off x="587600" y="3727300"/>
            <a:ext cx="7809275" cy="14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841400"/>
            <a:ext cx="4451274" cy="269055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 txBox="1">
            <a:spLocks noGrp="1"/>
          </p:cNvSpPr>
          <p:nvPr>
            <p:ph type="title"/>
          </p:nvPr>
        </p:nvSpPr>
        <p:spPr>
          <a:xfrm>
            <a:off x="1240900" y="368813"/>
            <a:ext cx="240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Couleurs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25" name="Google Shape;22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7163" y="428492"/>
            <a:ext cx="4451274" cy="319502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6"/>
          <p:cNvSpPr txBox="1"/>
          <p:nvPr/>
        </p:nvSpPr>
        <p:spPr>
          <a:xfrm>
            <a:off x="1339550" y="3300125"/>
            <a:ext cx="21645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latin typeface="Roboto"/>
                <a:ea typeface="Roboto"/>
                <a:cs typeface="Roboto"/>
                <a:sym typeface="Roboto"/>
              </a:rPr>
              <a:t>Aquarelle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36"/>
          <p:cNvSpPr txBox="1"/>
          <p:nvPr/>
        </p:nvSpPr>
        <p:spPr>
          <a:xfrm>
            <a:off x="5962338" y="3376325"/>
            <a:ext cx="21645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latin typeface="Roboto"/>
                <a:ea typeface="Roboto"/>
                <a:cs typeface="Roboto"/>
                <a:sym typeface="Roboto"/>
              </a:rPr>
              <a:t>Rouleau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" name="Google Shape;22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163" y="64625"/>
            <a:ext cx="1095375" cy="11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"/>
          <p:cNvSpPr txBox="1">
            <a:spLocks noGrp="1"/>
          </p:cNvSpPr>
          <p:nvPr>
            <p:ph type="title"/>
          </p:nvPr>
        </p:nvSpPr>
        <p:spPr>
          <a:xfrm>
            <a:off x="1105325" y="343125"/>
            <a:ext cx="4234200" cy="572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La police de caractère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34" name="Google Shape;234;p37"/>
          <p:cNvSpPr txBox="1"/>
          <p:nvPr/>
        </p:nvSpPr>
        <p:spPr>
          <a:xfrm>
            <a:off x="635475" y="293550"/>
            <a:ext cx="2787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35" name="Google Shape;235;p37"/>
          <p:cNvPicPr preferRelativeResize="0"/>
          <p:nvPr/>
        </p:nvPicPr>
        <p:blipFill rotWithShape="1">
          <a:blip r:embed="rId3">
            <a:alphaModFix/>
          </a:blip>
          <a:srcRect t="10634"/>
          <a:stretch/>
        </p:blipFill>
        <p:spPr>
          <a:xfrm>
            <a:off x="1197850" y="955225"/>
            <a:ext cx="6766027" cy="403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002" y="126550"/>
            <a:ext cx="875323" cy="1005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>
            <a:spLocks noGrp="1"/>
          </p:cNvSpPr>
          <p:nvPr>
            <p:ph type="title"/>
          </p:nvPr>
        </p:nvSpPr>
        <p:spPr>
          <a:xfrm>
            <a:off x="1105325" y="343125"/>
            <a:ext cx="260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La structure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42" name="Google Shape;242;p38"/>
          <p:cNvPicPr preferRelativeResize="0"/>
          <p:nvPr/>
        </p:nvPicPr>
        <p:blipFill rotWithShape="1">
          <a:blip r:embed="rId3">
            <a:alphaModFix/>
          </a:blip>
          <a:srcRect t="5455"/>
          <a:stretch/>
        </p:blipFill>
        <p:spPr>
          <a:xfrm>
            <a:off x="1477300" y="915825"/>
            <a:ext cx="6189392" cy="42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400" y="160287"/>
            <a:ext cx="893926" cy="128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200" y="1722427"/>
            <a:ext cx="3019050" cy="226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300" y="0"/>
            <a:ext cx="2465475" cy="28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0825" y="152400"/>
            <a:ext cx="2726975" cy="275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3225" y="3056662"/>
            <a:ext cx="2539587" cy="1934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21276" y="2983900"/>
            <a:ext cx="3282726" cy="207995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9"/>
          <p:cNvSpPr txBox="1"/>
          <p:nvPr/>
        </p:nvSpPr>
        <p:spPr>
          <a:xfrm>
            <a:off x="72775" y="4322100"/>
            <a:ext cx="34299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Travaux réalisés par les élèves de Mme Mélanie Paré à l’école Des Berges </a:t>
            </a:r>
            <a:endParaRPr/>
          </a:p>
        </p:txBody>
      </p:sp>
      <p:sp>
        <p:nvSpPr>
          <p:cNvPr id="254" name="Google Shape;254;p39"/>
          <p:cNvSpPr txBox="1"/>
          <p:nvPr/>
        </p:nvSpPr>
        <p:spPr>
          <a:xfrm>
            <a:off x="0" y="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6. Exemples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724987" y="3267012"/>
            <a:ext cx="8528975" cy="22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2"/>
          <p:cNvSpPr txBox="1">
            <a:spLocks noGrp="1"/>
          </p:cNvSpPr>
          <p:nvPr>
            <p:ph type="ctrTitle"/>
          </p:nvPr>
        </p:nvSpPr>
        <p:spPr>
          <a:xfrm>
            <a:off x="407750" y="2036650"/>
            <a:ext cx="8520600" cy="293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4800">
                <a:latin typeface="Viga"/>
                <a:ea typeface="Viga"/>
                <a:cs typeface="Viga"/>
                <a:sym typeface="Viga"/>
              </a:rPr>
              <a:t>Croquis-note</a:t>
            </a: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Bienvenue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Intentions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Pourquoi ?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Quoi ?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Comment ?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Exemples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Formations et références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Compétence numérique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Autre atelier pour exploiration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02" name="Google Shape;10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950" y="2691075"/>
            <a:ext cx="2494000" cy="24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>
            <a:spLocks noGrp="1"/>
          </p:cNvSpPr>
          <p:nvPr>
            <p:ph type="title"/>
          </p:nvPr>
        </p:nvSpPr>
        <p:spPr>
          <a:xfrm>
            <a:off x="3918300" y="4636025"/>
            <a:ext cx="4649400" cy="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100"/>
              <a:t>Travaux réalisés par les élèves de Mme Mélanie Paré à l’école Des Berges</a:t>
            </a:r>
            <a:endParaRPr sz="1100"/>
          </a:p>
        </p:txBody>
      </p:sp>
      <p:pic>
        <p:nvPicPr>
          <p:cNvPr id="260" name="Google Shape;2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43300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8100" y="152400"/>
            <a:ext cx="5143501" cy="408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956113" y="2633713"/>
            <a:ext cx="2173749" cy="256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"/>
          <p:cNvSpPr txBox="1"/>
          <p:nvPr/>
        </p:nvSpPr>
        <p:spPr>
          <a:xfrm>
            <a:off x="7393500" y="4614157"/>
            <a:ext cx="18267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8" name="Google Shape;26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96547"/>
            <a:ext cx="3586750" cy="237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0300" y="2599776"/>
            <a:ext cx="3321505" cy="254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2902821" cy="2163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0675" y="152400"/>
            <a:ext cx="2993331" cy="224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2964" y="152410"/>
            <a:ext cx="2039976" cy="26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/>
          <p:nvPr/>
        </p:nvSpPr>
        <p:spPr>
          <a:xfrm>
            <a:off x="202975" y="-710400"/>
            <a:ext cx="5480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7. Formations et références</a:t>
            </a:r>
            <a:endParaRPr/>
          </a:p>
        </p:txBody>
      </p:sp>
      <p:pic>
        <p:nvPicPr>
          <p:cNvPr id="278" name="Google Shape;278;p42"/>
          <p:cNvPicPr preferRelativeResize="0"/>
          <p:nvPr/>
        </p:nvPicPr>
        <p:blipFill rotWithShape="1">
          <a:blip r:embed="rId3">
            <a:alphaModFix/>
          </a:blip>
          <a:srcRect t="6147"/>
          <a:stretch/>
        </p:blipFill>
        <p:spPr>
          <a:xfrm>
            <a:off x="213875" y="1015075"/>
            <a:ext cx="8716250" cy="397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3"/>
          <p:cNvSpPr txBox="1">
            <a:spLocks noGrp="1"/>
          </p:cNvSpPr>
          <p:nvPr>
            <p:ph type="ctrTitle"/>
          </p:nvPr>
        </p:nvSpPr>
        <p:spPr>
          <a:xfrm>
            <a:off x="352300" y="563525"/>
            <a:ext cx="8244300" cy="79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latin typeface="Viga"/>
                <a:ea typeface="Viga"/>
                <a:cs typeface="Viga"/>
                <a:sym typeface="Viga"/>
              </a:rPr>
              <a:t>7. Autoformations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84" name="Google Shape;2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00" y="2058050"/>
            <a:ext cx="2621272" cy="6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3"/>
          <p:cNvSpPr txBox="1"/>
          <p:nvPr/>
        </p:nvSpPr>
        <p:spPr>
          <a:xfrm>
            <a:off x="659425" y="2985400"/>
            <a:ext cx="7217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Croquis-note en MTS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Croquis-note en univers social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6" name="Google Shape;28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68575"/>
            <a:ext cx="3996223" cy="368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4"/>
          <p:cNvPicPr preferRelativeResize="0"/>
          <p:nvPr/>
        </p:nvPicPr>
        <p:blipFill rotWithShape="1">
          <a:blip r:embed="rId4">
            <a:alphaModFix/>
          </a:blip>
          <a:srcRect r="24161" b="74378"/>
          <a:stretch/>
        </p:blipFill>
        <p:spPr>
          <a:xfrm>
            <a:off x="4864875" y="1220850"/>
            <a:ext cx="2583203" cy="70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4"/>
          <p:cNvPicPr preferRelativeResize="0"/>
          <p:nvPr/>
        </p:nvPicPr>
        <p:blipFill rotWithShape="1">
          <a:blip r:embed="rId5">
            <a:alphaModFix/>
          </a:blip>
          <a:srcRect r="6576" b="61836"/>
          <a:stretch/>
        </p:blipFill>
        <p:spPr>
          <a:xfrm>
            <a:off x="4941075" y="3555012"/>
            <a:ext cx="3023007" cy="65952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4"/>
          <p:cNvSpPr txBox="1"/>
          <p:nvPr/>
        </p:nvSpPr>
        <p:spPr>
          <a:xfrm>
            <a:off x="413475" y="363850"/>
            <a:ext cx="573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8. Compétence numérique</a:t>
            </a:r>
            <a:endParaRPr/>
          </a:p>
        </p:txBody>
      </p:sp>
      <p:pic>
        <p:nvPicPr>
          <p:cNvPr id="295" name="Google Shape;29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4877" y="1997102"/>
            <a:ext cx="2847782" cy="6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6300" y="2702875"/>
            <a:ext cx="2258324" cy="7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275" y="187325"/>
            <a:ext cx="627544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26</a:t>
            </a:fld>
            <a:endParaRPr/>
          </a:p>
        </p:txBody>
      </p:sp>
      <p:sp>
        <p:nvSpPr>
          <p:cNvPr id="307" name="Google Shape;307;p46"/>
          <p:cNvSpPr txBox="1">
            <a:spLocks noGrp="1"/>
          </p:cNvSpPr>
          <p:nvPr>
            <p:ph type="title" idx="4294967295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les mercredis matins </a:t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de 9 h à 11 h 30. </a:t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08" name="Google Shape;308;p46">
            <a:hlinkClick r:id="rId3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09" name="Google Shape;309;p46"/>
          <p:cNvSpPr/>
          <p:nvPr/>
        </p:nvSpPr>
        <p:spPr>
          <a:xfrm>
            <a:off x="29576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10" name="Google Shape;310;p46"/>
          <p:cNvSpPr txBox="1"/>
          <p:nvPr/>
        </p:nvSpPr>
        <p:spPr>
          <a:xfrm>
            <a:off x="2098950" y="4116175"/>
            <a:ext cx="49461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r>
              <a:rPr lang="fr-CA" sz="2400" u="sng">
                <a:solidFill>
                  <a:srgbClr val="1155CC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http://recitmst.qc.ca/ecv-zoom</a:t>
            </a:r>
            <a:endParaRPr sz="24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11" name="Google Shape;31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50" y="1988225"/>
            <a:ext cx="2958601" cy="16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27</a:t>
            </a:fld>
            <a:endParaRPr/>
          </a:p>
        </p:txBody>
      </p:sp>
      <p:sp>
        <p:nvSpPr>
          <p:cNvPr id="317" name="Google Shape;317;p47"/>
          <p:cNvSpPr txBox="1">
            <a:spLocks noGrp="1"/>
          </p:cNvSpPr>
          <p:nvPr>
            <p:ph type="title" idx="4294967295"/>
          </p:nvPr>
        </p:nvSpPr>
        <p:spPr>
          <a:xfrm>
            <a:off x="1391950" y="319500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Badge « Participation »</a:t>
            </a:r>
            <a:r>
              <a:rPr lang="fr-CA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18" name="Google Shape;318;p47"/>
          <p:cNvSpPr txBox="1"/>
          <p:nvPr/>
        </p:nvSpPr>
        <p:spPr>
          <a:xfrm>
            <a:off x="456175" y="1525750"/>
            <a:ext cx="40755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282204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1- Créer un compte sur le </a:t>
            </a:r>
            <a:r>
              <a:rPr lang="fr-CA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RÉCIT</a:t>
            </a:r>
            <a:r>
              <a:rPr lang="fr-CA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et valider son inscription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85750" marR="282204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85750" marR="282204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2- S’inscrire à </a:t>
            </a:r>
            <a:r>
              <a:rPr lang="fr-CA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 cours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85750" marR="282204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85750" marR="282204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3- Pour l’attribution du badge « Participation », </a:t>
            </a:r>
            <a:r>
              <a:rPr lang="fr-CA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cliquer sur ce lien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19" name="Google Shape;31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3175" y="1684875"/>
            <a:ext cx="2790925" cy="27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417325" y="371125"/>
            <a:ext cx="3450548" cy="8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2765" y="2999988"/>
            <a:ext cx="1644025" cy="16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8"/>
          <p:cNvSpPr txBox="1"/>
          <p:nvPr/>
        </p:nvSpPr>
        <p:spPr>
          <a:xfrm>
            <a:off x="2732250" y="3667900"/>
            <a:ext cx="35472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Vous pouvez nous rejoindre </a:t>
            </a: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1155CC"/>
                </a:solidFill>
                <a:latin typeface="Varela Round"/>
                <a:ea typeface="Varela Round"/>
                <a:cs typeface="Varela Round"/>
                <a:sym typeface="Varela Rou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equipe@recitmst.qc.ca</a:t>
            </a:r>
            <a:endParaRPr/>
          </a:p>
        </p:txBody>
      </p:sp>
      <p:sp>
        <p:nvSpPr>
          <p:cNvPr id="327" name="Google Shape;327;p48"/>
          <p:cNvSpPr txBox="1"/>
          <p:nvPr/>
        </p:nvSpPr>
        <p:spPr>
          <a:xfrm>
            <a:off x="2461475" y="3046600"/>
            <a:ext cx="38634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000" b="1">
                <a:solidFill>
                  <a:srgbClr val="00ACC3"/>
                </a:solidFill>
                <a:latin typeface="Varela Round"/>
                <a:ea typeface="Varela Round"/>
                <a:cs typeface="Varela Round"/>
                <a:sym typeface="Varela Round"/>
              </a:rPr>
              <a:t>Des questions?</a:t>
            </a:r>
            <a:endParaRPr sz="3000"/>
          </a:p>
        </p:txBody>
      </p:sp>
      <p:sp>
        <p:nvSpPr>
          <p:cNvPr id="328" name="Google Shape;328;p48"/>
          <p:cNvSpPr txBox="1"/>
          <p:nvPr/>
        </p:nvSpPr>
        <p:spPr>
          <a:xfrm>
            <a:off x="1618925" y="184575"/>
            <a:ext cx="66312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000" b="1">
                <a:solidFill>
                  <a:srgbClr val="00ACC3"/>
                </a:solidFill>
                <a:latin typeface="Varela Round"/>
                <a:ea typeface="Varela Round"/>
                <a:cs typeface="Varela Round"/>
                <a:sym typeface="Varela Round"/>
              </a:rPr>
              <a:t>Lien de la présentation :</a:t>
            </a:r>
            <a:endParaRPr sz="3000" b="1">
              <a:solidFill>
                <a:srgbClr val="00ACC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600" b="1" u="sng">
                <a:solidFill>
                  <a:srgbClr val="4A86E8"/>
                </a:solidFill>
                <a:latin typeface="Varela Round"/>
                <a:ea typeface="Varela Round"/>
                <a:cs typeface="Varela Round"/>
                <a:sym typeface="Varela Roun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https://bit.ly/mst8nov21</a:t>
            </a:r>
            <a:r>
              <a:rPr lang="fr-CA" sz="3600" b="1">
                <a:solidFill>
                  <a:srgbClr val="00ACC3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3600" b="1">
              <a:solidFill>
                <a:srgbClr val="00ACC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b="1">
              <a:solidFill>
                <a:srgbClr val="00ACC3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29" name="Google Shape;329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0600" y="1622450"/>
            <a:ext cx="6066101" cy="13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2725" y="4709525"/>
            <a:ext cx="808425" cy="2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8"/>
          <p:cNvSpPr txBox="1"/>
          <p:nvPr/>
        </p:nvSpPr>
        <p:spPr>
          <a:xfrm>
            <a:off x="1587700" y="4656050"/>
            <a:ext cx="63840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Ces formations du </a:t>
            </a:r>
            <a:r>
              <a:rPr lang="fr-CA" sz="800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RÉCIT MST</a:t>
            </a:r>
            <a:r>
              <a:rPr lang="fr-CA" sz="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sont mises à disposition, sauf exception, selon les termes de la</a:t>
            </a:r>
            <a:r>
              <a:rPr lang="fr-CA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r-CA" sz="800" u="sng">
                <a:solidFill>
                  <a:srgbClr val="3C78D8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fr-CA" sz="800">
                <a:solidFill>
                  <a:srgbClr val="3C78D8"/>
                </a:solidFill>
              </a:rPr>
              <a:t>.</a:t>
            </a:r>
            <a:r>
              <a:rPr lang="fr-CA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2021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9400" y="2865532"/>
            <a:ext cx="9143998" cy="236929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3"/>
          <p:cNvSpPr txBox="1">
            <a:spLocks noGrp="1"/>
          </p:cNvSpPr>
          <p:nvPr>
            <p:ph type="ctrTitle"/>
          </p:nvPr>
        </p:nvSpPr>
        <p:spPr>
          <a:xfrm>
            <a:off x="407750" y="1966275"/>
            <a:ext cx="8520600" cy="99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latin typeface="Viga"/>
                <a:ea typeface="Viga"/>
                <a:cs typeface="Viga"/>
                <a:sym typeface="Viga"/>
              </a:rPr>
              <a:t>2. Intentions</a:t>
            </a: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Définir le croquis-note/sketchnote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Expérimenter le croquis-note/sketchnote</a:t>
            </a: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8" y="-20575"/>
            <a:ext cx="68579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4"/>
          <p:cNvSpPr txBox="1"/>
          <p:nvPr/>
        </p:nvSpPr>
        <p:spPr>
          <a:xfrm>
            <a:off x="0" y="1172650"/>
            <a:ext cx="31137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Croquis-note</a:t>
            </a:r>
            <a:endParaRPr sz="11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15" name="Google Shape;115;p24"/>
          <p:cNvSpPr txBox="1"/>
          <p:nvPr/>
        </p:nvSpPr>
        <p:spPr>
          <a:xfrm>
            <a:off x="202975" y="-710400"/>
            <a:ext cx="5480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3. Pourquoi 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/>
        </p:nvSpPr>
        <p:spPr>
          <a:xfrm>
            <a:off x="202975" y="-710400"/>
            <a:ext cx="5480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/>
          </a:p>
        </p:txBody>
      </p:sp>
      <p:pic>
        <p:nvPicPr>
          <p:cNvPr id="121" name="Google Shape;1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638" y="1060300"/>
            <a:ext cx="5266726" cy="397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6754" y="297894"/>
            <a:ext cx="9144001" cy="455785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6"/>
          <p:cNvSpPr txBox="1"/>
          <p:nvPr/>
        </p:nvSpPr>
        <p:spPr>
          <a:xfrm>
            <a:off x="202975" y="-710400"/>
            <a:ext cx="5480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9488" y="670375"/>
            <a:ext cx="5925026" cy="44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7"/>
          <p:cNvSpPr txBox="1">
            <a:spLocks noGrp="1"/>
          </p:cNvSpPr>
          <p:nvPr>
            <p:ph type="ctrTitle" idx="4294967295"/>
          </p:nvPr>
        </p:nvSpPr>
        <p:spPr>
          <a:xfrm>
            <a:off x="416000" y="272875"/>
            <a:ext cx="8520600" cy="21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4. Quoi ?</a:t>
            </a:r>
            <a:endParaRPr sz="28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9950" y="0"/>
            <a:ext cx="4704050" cy="353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8"/>
          <p:cNvPicPr preferRelativeResize="0"/>
          <p:nvPr/>
        </p:nvPicPr>
        <p:blipFill rotWithShape="1">
          <a:blip r:embed="rId4">
            <a:alphaModFix/>
          </a:blip>
          <a:srcRect l="6801" t="12538" r="8603" b="18229"/>
          <a:stretch/>
        </p:blipFill>
        <p:spPr>
          <a:xfrm>
            <a:off x="0" y="0"/>
            <a:ext cx="2194877" cy="134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8"/>
          <p:cNvSpPr txBox="1"/>
          <p:nvPr/>
        </p:nvSpPr>
        <p:spPr>
          <a:xfrm>
            <a:off x="221450" y="1347200"/>
            <a:ext cx="3132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Croquis-note /sketchnote</a:t>
            </a:r>
            <a:endParaRPr sz="1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41" name="Google Shape;14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825" y="2003950"/>
            <a:ext cx="4471051" cy="335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9"/>
          <p:cNvPicPr preferRelativeResize="0"/>
          <p:nvPr/>
        </p:nvPicPr>
        <p:blipFill rotWithShape="1">
          <a:blip r:embed="rId3">
            <a:alphaModFix/>
          </a:blip>
          <a:srcRect r="64182"/>
          <a:stretch/>
        </p:blipFill>
        <p:spPr>
          <a:xfrm rot="5400000">
            <a:off x="5592638" y="2099763"/>
            <a:ext cx="4121400" cy="29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9"/>
          <p:cNvSpPr txBox="1">
            <a:spLocks noGrp="1"/>
          </p:cNvSpPr>
          <p:nvPr>
            <p:ph type="ctrTitle"/>
          </p:nvPr>
        </p:nvSpPr>
        <p:spPr>
          <a:xfrm>
            <a:off x="366658" y="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Croquis-note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48" name="Google Shape;148;p29"/>
          <p:cNvSpPr txBox="1">
            <a:spLocks noGrp="1"/>
          </p:cNvSpPr>
          <p:nvPr>
            <p:ph type="subTitle" idx="1"/>
          </p:nvPr>
        </p:nvSpPr>
        <p:spPr>
          <a:xfrm>
            <a:off x="311700" y="24019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Roboto"/>
                <a:ea typeface="Roboto"/>
                <a:cs typeface="Roboto"/>
                <a:sym typeface="Roboto"/>
              </a:rPr>
              <a:t>Plusieurs outils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9"/>
          <p:cNvSpPr txBox="1"/>
          <p:nvPr/>
        </p:nvSpPr>
        <p:spPr>
          <a:xfrm>
            <a:off x="202975" y="-710400"/>
            <a:ext cx="5480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5. Comment ?</a:t>
            </a:r>
            <a:endParaRPr/>
          </a:p>
        </p:txBody>
      </p:sp>
      <p:sp>
        <p:nvSpPr>
          <p:cNvPr id="150" name="Google Shape;150;p29"/>
          <p:cNvSpPr txBox="1"/>
          <p:nvPr/>
        </p:nvSpPr>
        <p:spPr>
          <a:xfrm>
            <a:off x="366650" y="40767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TAYASUI SKETCHES SCHOOL</a:t>
            </a:r>
            <a:endParaRPr/>
          </a:p>
        </p:txBody>
      </p:sp>
      <p:pic>
        <p:nvPicPr>
          <p:cNvPr id="151" name="Google Shape;15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4300" y="2537546"/>
            <a:ext cx="916675" cy="15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</Words>
  <Application>Microsoft Office PowerPoint</Application>
  <PresentationFormat>Affichage à l'écran (16:9)</PresentationFormat>
  <Paragraphs>102</Paragraphs>
  <Slides>28</Slides>
  <Notes>28</Notes>
  <HiddenSlides>1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9" baseType="lpstr">
      <vt:lpstr>Arial</vt:lpstr>
      <vt:lpstr>Calibri</vt:lpstr>
      <vt:lpstr>Ubuntu</vt:lpstr>
      <vt:lpstr>Dosis</vt:lpstr>
      <vt:lpstr>Impact</vt:lpstr>
      <vt:lpstr>Oswald</vt:lpstr>
      <vt:lpstr>Roboto</vt:lpstr>
      <vt:lpstr>Varela Round</vt:lpstr>
      <vt:lpstr>Viga</vt:lpstr>
      <vt:lpstr>Simple Light</vt:lpstr>
      <vt:lpstr>Modern</vt:lpstr>
      <vt:lpstr>bit.ly/mst8nov21 Sonya Fiset, RÉCIT MST  </vt:lpstr>
      <vt:lpstr>Croquis-note  Bienvenue Intentions Pourquoi ? Quoi ? Comment ? Exemples Formations et références Compétence numérique  Autre atelier pour exploiration</vt:lpstr>
      <vt:lpstr>2. Intentions   Définir le croquis-note/sketchnote Expérimenter le croquis-note/sketchnote </vt:lpstr>
      <vt:lpstr>Présentation PowerPoint</vt:lpstr>
      <vt:lpstr>Présentation PowerPoint</vt:lpstr>
      <vt:lpstr>Présentation PowerPoint</vt:lpstr>
      <vt:lpstr>4. Quoi ?    </vt:lpstr>
      <vt:lpstr>Présentation PowerPoint</vt:lpstr>
      <vt:lpstr>Croquis-note</vt:lpstr>
      <vt:lpstr>Dessin 101</vt:lpstr>
      <vt:lpstr>Le trait</vt:lpstr>
      <vt:lpstr>Présentation PowerPoint</vt:lpstr>
      <vt:lpstr>Flèches</vt:lpstr>
      <vt:lpstr>L’idée plus que l’objet</vt:lpstr>
      <vt:lpstr>Outils à utiliser pour soutenir l’idée plus que l’objet</vt:lpstr>
      <vt:lpstr>Couleurs</vt:lpstr>
      <vt:lpstr>La police de caractère</vt:lpstr>
      <vt:lpstr>La structure</vt:lpstr>
      <vt:lpstr>Présentation PowerPoint</vt:lpstr>
      <vt:lpstr>Travaux réalisés par les élèves de Mme Mélanie Paré à l’école Des Berges</vt:lpstr>
      <vt:lpstr>Présentation PowerPoint</vt:lpstr>
      <vt:lpstr>Présentation PowerPoint</vt:lpstr>
      <vt:lpstr>7. Autoformations</vt:lpstr>
      <vt:lpstr>Présentation PowerPoint</vt:lpstr>
      <vt:lpstr>Présentation PowerPoint</vt:lpstr>
      <vt:lpstr>L’équipe du RÉCIT MST est disponible  les mercredis matins  de 9 h à 11 h 30. </vt:lpstr>
      <vt:lpstr>  Badge « Participation »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bit.ly/mst8nov21 Sonya Fiset, RÉCIT MST  </dc:title>
  <dc:creator>Sonya Fiset</dc:creator>
  <cp:lastModifiedBy>Fiset Sonia</cp:lastModifiedBy>
  <cp:revision>1</cp:revision>
  <dcterms:modified xsi:type="dcterms:W3CDTF">2021-11-08T01:18:42Z</dcterms:modified>
</cp:coreProperties>
</file>