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Sniglet"/>
      <p:regular r:id="rId22"/>
    </p:embeddedFont>
    <p:embeddedFont>
      <p:font typeface="Dosis"/>
      <p:regular r:id="rId23"/>
      <p:bold r:id="rId24"/>
    </p:embeddedFont>
    <p:embeddedFont>
      <p:font typeface="Ubuntu"/>
      <p:regular r:id="rId25"/>
      <p:bold r:id="rId26"/>
      <p:italic r:id="rId27"/>
      <p:boldItalic r:id="rId28"/>
    </p:embeddedFont>
    <p:embeddedFont>
      <p:font typeface="Viga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4F7C110-5873-444B-9B1F-A77440F2689F}">
  <a:tblStyle styleId="{84F7C110-5873-444B-9B1F-A77440F2689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niglet-regular.fntdata"/><Relationship Id="rId21" Type="http://schemas.openxmlformats.org/officeDocument/2006/relationships/slide" Target="slides/slide16.xml"/><Relationship Id="rId24" Type="http://schemas.openxmlformats.org/officeDocument/2006/relationships/font" Target="fonts/Dosis-bold.fntdata"/><Relationship Id="rId23" Type="http://schemas.openxmlformats.org/officeDocument/2006/relationships/font" Target="fonts/Dosi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buntu-bold.fntdata"/><Relationship Id="rId25" Type="http://schemas.openxmlformats.org/officeDocument/2006/relationships/font" Target="fonts/Ubuntu-regular.fntdata"/><Relationship Id="rId28" Type="http://schemas.openxmlformats.org/officeDocument/2006/relationships/font" Target="fonts/Ubuntu-boldItalic.fntdata"/><Relationship Id="rId27" Type="http://schemas.openxmlformats.org/officeDocument/2006/relationships/font" Target="fonts/Ubuntu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Vig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amboard.google.com/d/10Hi-wn19ZPpkQQZZpRdx6taq9vlA1_vmbsw961ixQmo/edit?usp=sharing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7926f51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7926f51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99dc0336a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99dc0336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99dc0336a0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99dc0336a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99dc0336a0_0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99dc0336a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998a8e24b8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998a8e24b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99dc0336a0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99dc0336a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afb16528e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afb16528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Jamboard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97926f51db_0_2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97926f51db_0_2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98a8e24b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98a8e24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97c28e4f4e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97c28e4f4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7c28e4f4e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7c28e4f4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seulement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97c28e4f4e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97c28e4f4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hyperlink" Target="https://campus.recit.qc.ca/" TargetMode="External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://www.desmosfr.ca" TargetMode="External"/><Relationship Id="rId5" Type="http://schemas.openxmlformats.org/officeDocument/2006/relationships/hyperlink" Target="https://www.facebook.com/groups/pedagoguesdesmos" TargetMode="External"/><Relationship Id="rId6" Type="http://schemas.openxmlformats.org/officeDocument/2006/relationships/hyperlink" Target="https://www.facebook.com/groups/704851039666407" TargetMode="External"/><Relationship Id="rId7" Type="http://schemas.openxmlformats.org/officeDocument/2006/relationships/hyperlink" Target="http://www.lesmathsautrement.ca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teacher.desmos.com/collection/5cacb5bbd252c50c659b2ab3?lang=fr" TargetMode="External"/><Relationship Id="rId4" Type="http://schemas.openxmlformats.org/officeDocument/2006/relationships/hyperlink" Target="https://learn.desmos.com/webinars#CL" TargetMode="External"/><Relationship Id="rId5" Type="http://schemas.openxmlformats.org/officeDocument/2006/relationships/hyperlink" Target="https://teacher.desmos.com/computation-layer/documentation?lang=fr#overview" TargetMode="External"/><Relationship Id="rId6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8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5" Type="http://schemas.openxmlformats.org/officeDocument/2006/relationships/hyperlink" Target="http://monurl.ca/desmos22012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student.desmos.com/" TargetMode="External"/><Relationship Id="rId9" Type="http://schemas.openxmlformats.org/officeDocument/2006/relationships/hyperlink" Target="https://recitmst.qc.ca/Desmos-les-mathematiques-en-classe-virtuelle" TargetMode="External"/><Relationship Id="rId5" Type="http://schemas.openxmlformats.org/officeDocument/2006/relationships/hyperlink" Target="https://teacher.desmos.com/" TargetMode="External"/><Relationship Id="rId6" Type="http://schemas.openxmlformats.org/officeDocument/2006/relationships/image" Target="../media/image18.png"/><Relationship Id="rId7" Type="http://schemas.openxmlformats.org/officeDocument/2006/relationships/hyperlink" Target="https://www.desmos.com/" TargetMode="External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teacher.desmos.com/activitybuilder/custom/5eb01c7c6ac3db0b36b0cb5f?lang=fr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eacher.desmos.com/activitybuilder/custom/5e7d3e13beccc116b4cdff18?lang=fr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eacher.desmos.com/polygraph/custom/59e3b2dc5a79e348a3838d75?lang=fr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eacher.desmos.com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3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3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recitmst.qc.ca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2" name="Google Shape;532;p13"/>
          <p:cNvSpPr txBox="1"/>
          <p:nvPr>
            <p:ph type="ctrTitle"/>
          </p:nvPr>
        </p:nvSpPr>
        <p:spPr>
          <a:xfrm>
            <a:off x="20225" y="2342675"/>
            <a:ext cx="80823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Desmos </a:t>
            </a:r>
            <a:r>
              <a:rPr lang="en" sz="4300">
                <a:solidFill>
                  <a:srgbClr val="FFFFFF"/>
                </a:solidFill>
              </a:rPr>
              <a:t>: création d’activités pour la classe virtuelle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533" name="Google Shape;533;p13"/>
          <p:cNvSpPr txBox="1"/>
          <p:nvPr/>
        </p:nvSpPr>
        <p:spPr>
          <a:xfrm>
            <a:off x="20225" y="3626400"/>
            <a:ext cx="3081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22</a:t>
            </a: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janvier 2021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CSS des Affluents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4" name="Google Shape;534;p13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5" name="Google Shape;53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2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outils de création universels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2" name="Google Shape;612;p2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3" name="Google Shape;6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400" y="1298775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750" y="1677600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0" y="1677600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22"/>
          <p:cNvSpPr/>
          <p:nvPr/>
        </p:nvSpPr>
        <p:spPr>
          <a:xfrm>
            <a:off x="80375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2"/>
          <p:cNvSpPr/>
          <p:nvPr/>
        </p:nvSpPr>
        <p:spPr>
          <a:xfrm>
            <a:off x="1263300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2"/>
          <p:cNvSpPr/>
          <p:nvPr/>
        </p:nvSpPr>
        <p:spPr>
          <a:xfrm>
            <a:off x="1263300" y="2408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2"/>
          <p:cNvSpPr/>
          <p:nvPr/>
        </p:nvSpPr>
        <p:spPr>
          <a:xfrm>
            <a:off x="1263300" y="31519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2"/>
          <p:cNvSpPr/>
          <p:nvPr/>
        </p:nvSpPr>
        <p:spPr>
          <a:xfrm>
            <a:off x="80375" y="31394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22"/>
          <p:cNvSpPr/>
          <p:nvPr/>
        </p:nvSpPr>
        <p:spPr>
          <a:xfrm>
            <a:off x="3655217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22"/>
          <p:cNvSpPr/>
          <p:nvPr/>
        </p:nvSpPr>
        <p:spPr>
          <a:xfrm>
            <a:off x="2489400" y="2398454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2"/>
          <p:cNvSpPr/>
          <p:nvPr/>
        </p:nvSpPr>
        <p:spPr>
          <a:xfrm>
            <a:off x="2490342" y="31394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2"/>
          <p:cNvSpPr/>
          <p:nvPr/>
        </p:nvSpPr>
        <p:spPr>
          <a:xfrm>
            <a:off x="3685283" y="3131808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22"/>
          <p:cNvSpPr/>
          <p:nvPr/>
        </p:nvSpPr>
        <p:spPr>
          <a:xfrm>
            <a:off x="4940492" y="23884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3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outils de création spécifiques à la mathématique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1" name="Google Shape;631;p23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2" name="Google Shape;6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400" y="1298775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750" y="1677600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0" y="1677600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23"/>
          <p:cNvSpPr/>
          <p:nvPr/>
        </p:nvSpPr>
        <p:spPr>
          <a:xfrm>
            <a:off x="80400" y="2408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3"/>
          <p:cNvSpPr/>
          <p:nvPr/>
        </p:nvSpPr>
        <p:spPr>
          <a:xfrm>
            <a:off x="4924492" y="165505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23"/>
          <p:cNvSpPr/>
          <p:nvPr/>
        </p:nvSpPr>
        <p:spPr>
          <a:xfrm>
            <a:off x="2500388" y="1677679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23"/>
          <p:cNvSpPr/>
          <p:nvPr/>
        </p:nvSpPr>
        <p:spPr>
          <a:xfrm>
            <a:off x="3674708" y="2408508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23"/>
          <p:cNvSpPr/>
          <p:nvPr/>
        </p:nvSpPr>
        <p:spPr>
          <a:xfrm>
            <a:off x="6156042" y="165505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4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Modifier une activité existante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45" name="Google Shape;6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1554575"/>
            <a:ext cx="3317450" cy="13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300" y="1512775"/>
            <a:ext cx="3362300" cy="25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24"/>
          <p:cNvSpPr/>
          <p:nvPr/>
        </p:nvSpPr>
        <p:spPr>
          <a:xfrm>
            <a:off x="3216193" y="1611263"/>
            <a:ext cx="473400" cy="47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24"/>
          <p:cNvSpPr/>
          <p:nvPr/>
        </p:nvSpPr>
        <p:spPr>
          <a:xfrm>
            <a:off x="6630343" y="1611263"/>
            <a:ext cx="473400" cy="47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5"/>
          <p:cNvSpPr txBox="1"/>
          <p:nvPr>
            <p:ph type="title"/>
          </p:nvPr>
        </p:nvSpPr>
        <p:spPr>
          <a:xfrm>
            <a:off x="747925" y="225025"/>
            <a:ext cx="57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Où trouver des idées, des activités ou du support ?</a:t>
            </a:r>
            <a:endParaRPr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4" name="Google Shape;654;p2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5" name="Google Shape;655;p25"/>
          <p:cNvSpPr txBox="1"/>
          <p:nvPr>
            <p:ph type="title"/>
          </p:nvPr>
        </p:nvSpPr>
        <p:spPr>
          <a:xfrm>
            <a:off x="880225" y="1338775"/>
            <a:ext cx="6814500" cy="3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teacher.desmos.com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(FR)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4"/>
              </a:rPr>
              <a:t>desmosfr.ca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5"/>
              </a:rPr>
              <a:t>Pédagogues Desmos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Les maths autrement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lesmathsautrement.ca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6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 CL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1" name="Google Shape;661;p26"/>
          <p:cNvSpPr txBox="1"/>
          <p:nvPr>
            <p:ph type="title"/>
          </p:nvPr>
        </p:nvSpPr>
        <p:spPr>
          <a:xfrm>
            <a:off x="880225" y="1414975"/>
            <a:ext cx="6814500" cy="28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Collection </a:t>
            </a: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Introduction à CL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Webinaires</a:t>
            </a: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CL de Desmos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Documentation</a:t>
            </a: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CL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62" name="Google Shape;662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9975" y="460175"/>
            <a:ext cx="6858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7"/>
          <p:cNvSpPr/>
          <p:nvPr/>
        </p:nvSpPr>
        <p:spPr>
          <a:xfrm>
            <a:off x="367400" y="1272300"/>
            <a:ext cx="7544400" cy="3936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2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Ressources supplémentaires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9" name="Google Shape;669;p2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0" name="Google Shape;670;p27"/>
          <p:cNvSpPr txBox="1"/>
          <p:nvPr>
            <p:ph idx="1" type="body"/>
          </p:nvPr>
        </p:nvSpPr>
        <p:spPr>
          <a:xfrm>
            <a:off x="411875" y="1165025"/>
            <a:ext cx="7544400" cy="30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« </a:t>
            </a: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Premiers pas avec Desmos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du Campus RÉCIT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calculatrice graphique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création d’activités pour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❏"/>
            </a:pPr>
            <a:r>
              <a:rPr lang="en" sz="19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Tout sur Desmos 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8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76" name="Google Shape;6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28"/>
          <p:cNvSpPr txBox="1"/>
          <p:nvPr/>
        </p:nvSpPr>
        <p:spPr>
          <a:xfrm>
            <a:off x="4142800" y="26435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78" name="Google Shape;678;p28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79" name="Google Shape;679;p28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80" name="Google Shape;680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4"/>
          <p:cNvSpPr txBox="1"/>
          <p:nvPr>
            <p:ph idx="4294967295" type="body"/>
          </p:nvPr>
        </p:nvSpPr>
        <p:spPr>
          <a:xfrm>
            <a:off x="4073375" y="1834183"/>
            <a:ext cx="4641300" cy="14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2" name="Google Shape;542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3" name="Google Shape;5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4"/>
          <p:cNvSpPr txBox="1"/>
          <p:nvPr/>
        </p:nvSpPr>
        <p:spPr>
          <a:xfrm>
            <a:off x="2194650" y="3922725"/>
            <a:ext cx="50184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monurl.ca/desmos220121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0" name="Google Shape;550;p15"/>
          <p:cNvSpPr txBox="1"/>
          <p:nvPr>
            <p:ph idx="1" type="body"/>
          </p:nvPr>
        </p:nvSpPr>
        <p:spPr>
          <a:xfrm>
            <a:off x="747925" y="1302825"/>
            <a:ext cx="6431700" cy="29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vous connaître… 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Exemples d’activités possibles de créer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Outils de création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Modifier une activité existante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Programmation CL (survol)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1" name="Google Shape;551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Vous en êtes où avec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Desmos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7" name="Google Shape;557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58" name="Google Shape;558;p16"/>
          <p:cNvGraphicFramePr/>
          <p:nvPr/>
        </p:nvGraphicFramePr>
        <p:xfrm>
          <a:off x="371575" y="89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{84F7C110-5873-444B-9B1F-A77440F2689F}</a:tableStyleId>
              </a:tblPr>
              <a:tblGrid>
                <a:gridCol w="2687700"/>
                <a:gridCol w="4355400"/>
              </a:tblGrid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C’est quoi Desmos?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Ça m’intrigue… mais j’ai pas encore osé!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connais la calculatrice graphique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connais l’espace enseignant mais je n’ai jamais créé d’activités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Desmos et moi… c’est l’amour fou! </a:t>
                      </a:r>
                      <a:endParaRPr sz="1500"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7"/>
          <p:cNvSpPr/>
          <p:nvPr/>
        </p:nvSpPr>
        <p:spPr>
          <a:xfrm>
            <a:off x="277900" y="2326200"/>
            <a:ext cx="8823600" cy="192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17"/>
          <p:cNvSpPr txBox="1"/>
          <p:nvPr/>
        </p:nvSpPr>
        <p:spPr>
          <a:xfrm>
            <a:off x="3461550" y="384612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</a:t>
            </a:r>
            <a:r>
              <a:rPr b="1" lang="en" sz="1600" u="sng"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5" name="Google Shape;565;p17"/>
          <p:cNvSpPr txBox="1"/>
          <p:nvPr/>
        </p:nvSpPr>
        <p:spPr>
          <a:xfrm>
            <a:off x="0" y="0"/>
            <a:ext cx="91440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différentes façons de travailler avec Desmos</a:t>
            </a:r>
            <a:endParaRPr b="1"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566" name="Google Shape;566;p17"/>
          <p:cNvSpPr txBox="1"/>
          <p:nvPr/>
        </p:nvSpPr>
        <p:spPr>
          <a:xfrm>
            <a:off x="6539400" y="3826175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7" name="Google Shape;567;p17"/>
          <p:cNvSpPr txBox="1"/>
          <p:nvPr/>
        </p:nvSpPr>
        <p:spPr>
          <a:xfrm>
            <a:off x="0" y="29314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2) Classe virtuelle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8" name="Google Shape;568;p1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9" name="Google Shape;56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7847" y="2495675"/>
            <a:ext cx="5875553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17"/>
          <p:cNvSpPr txBox="1"/>
          <p:nvPr/>
        </p:nvSpPr>
        <p:spPr>
          <a:xfrm>
            <a:off x="277900" y="1058975"/>
            <a:ext cx="6077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1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Calculatrice graphique (</a:t>
            </a:r>
            <a:r>
              <a:rPr b="1" lang="en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    ou application pour appareils mobiles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1" name="Google Shape;571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2850" y="854400"/>
            <a:ext cx="142875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7"/>
          <p:cNvSpPr txBox="1"/>
          <p:nvPr/>
        </p:nvSpPr>
        <p:spPr>
          <a:xfrm>
            <a:off x="751750" y="4319925"/>
            <a:ext cx="7875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Enregistrement du webinaire sur la classe virtuelle</a:t>
            </a:r>
            <a:endParaRPr b="1" sz="2000">
              <a:solidFill>
                <a:srgbClr val="FF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8"/>
          <p:cNvSpPr txBox="1"/>
          <p:nvPr>
            <p:ph idx="1" type="subTitle"/>
          </p:nvPr>
        </p:nvSpPr>
        <p:spPr>
          <a:xfrm>
            <a:off x="1611599" y="222100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L’arrangement de cartes de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Modes de représentation d’une fonction</a:t>
            </a:r>
            <a:endParaRPr b="1" sz="1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78" name="Google Shape;57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950" y="1129800"/>
            <a:ext cx="7810094" cy="3831799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4" name="Google Shape;584;p19"/>
          <p:cNvSpPr txBox="1"/>
          <p:nvPr>
            <p:ph idx="4294967295" type="body"/>
          </p:nvPr>
        </p:nvSpPr>
        <p:spPr>
          <a:xfrm>
            <a:off x="1608450" y="-59025"/>
            <a:ext cx="5927100" cy="6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L’activité progressive de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Reproduisez ma droite</a:t>
            </a:r>
            <a:endParaRPr b="1" sz="2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5" name="Google Shape;58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42075"/>
            <a:ext cx="8756285" cy="375882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1" name="Google Shape;591;p20"/>
          <p:cNvSpPr txBox="1"/>
          <p:nvPr>
            <p:ph idx="4294967295" type="body"/>
          </p:nvPr>
        </p:nvSpPr>
        <p:spPr>
          <a:xfrm>
            <a:off x="1607350" y="150675"/>
            <a:ext cx="59271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«Polygraph» de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Coordonnées dans le plan cartésien</a:t>
            </a:r>
            <a:endParaRPr b="1" sz="2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2" name="Google Shape;59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675" y="1367825"/>
            <a:ext cx="5062762" cy="325272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3" name="Google Shape;59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125" y="1824278"/>
            <a:ext cx="2260350" cy="18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1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L’outil de création de l’espace enseignant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9" name="Google Shape;599;p2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0" name="Google Shape;600;p21"/>
          <p:cNvSpPr txBox="1"/>
          <p:nvPr>
            <p:ph type="title"/>
          </p:nvPr>
        </p:nvSpPr>
        <p:spPr>
          <a:xfrm>
            <a:off x="1000388" y="11753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teacher.desmos.com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01" name="Google Shape;60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037" y="2125728"/>
            <a:ext cx="6251123" cy="2481076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21"/>
          <p:cNvSpPr/>
          <p:nvPr/>
        </p:nvSpPr>
        <p:spPr>
          <a:xfrm>
            <a:off x="2210100" y="2541600"/>
            <a:ext cx="4882200" cy="9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21"/>
          <p:cNvSpPr/>
          <p:nvPr/>
        </p:nvSpPr>
        <p:spPr>
          <a:xfrm>
            <a:off x="2210100" y="3622200"/>
            <a:ext cx="4882200" cy="9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21"/>
          <p:cNvSpPr/>
          <p:nvPr/>
        </p:nvSpPr>
        <p:spPr>
          <a:xfrm>
            <a:off x="6320525" y="2143492"/>
            <a:ext cx="921900" cy="32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21"/>
          <p:cNvSpPr/>
          <p:nvPr/>
        </p:nvSpPr>
        <p:spPr>
          <a:xfrm>
            <a:off x="765754" y="4183062"/>
            <a:ext cx="921900" cy="32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21"/>
          <p:cNvSpPr/>
          <p:nvPr/>
        </p:nvSpPr>
        <p:spPr>
          <a:xfrm>
            <a:off x="5388579" y="2143492"/>
            <a:ext cx="921900" cy="32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