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niglet"/>
      <p:regular r:id="rId23"/>
    </p:embeddedFont>
    <p:embeddedFont>
      <p:font typeface="Dosis"/>
      <p:regular r:id="rId24"/>
      <p:bold r:id="rId25"/>
    </p:embeddedFont>
    <p:embeddedFont>
      <p:font typeface="Ubuntu"/>
      <p:regular r:id="rId26"/>
      <p:bold r:id="rId27"/>
      <p:italic r:id="rId28"/>
      <p:boldItalic r:id="rId29"/>
    </p:embeddedFont>
    <p:embeddedFont>
      <p:font typeface="Viga"/>
      <p:regular r:id="rId30"/>
    </p:embeddedFont>
    <p:embeddedFont>
      <p:font typeface="ABeeZee"/>
      <p:regular r:id="rId31"/>
      <p: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A079B1-1D79-4647-9696-B41142FE522B}">
  <a:tblStyle styleId="{E1A079B1-1D79-4647-9696-B41142FE52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osis-regular.fntdata"/><Relationship Id="rId23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regular.fntdata"/><Relationship Id="rId25" Type="http://schemas.openxmlformats.org/officeDocument/2006/relationships/font" Target="fonts/Dosis-bold.fntdata"/><Relationship Id="rId28" Type="http://schemas.openxmlformats.org/officeDocument/2006/relationships/font" Target="fonts/Ubuntu-italic.fntdata"/><Relationship Id="rId27" Type="http://schemas.openxmlformats.org/officeDocument/2006/relationships/font" Target="fonts/Ubunt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BeeZee-regular.fntdata"/><Relationship Id="rId30" Type="http://schemas.openxmlformats.org/officeDocument/2006/relationships/font" Target="fonts/Vig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ABeeZe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99dc0336a0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99dc0336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9dc0336a0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9dc0336a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98a8e24b8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98a8e24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99dc0336a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99dc0336a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afb16528e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afb16528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Menti.com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8a8e24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8a8e2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7c28e4f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7c28e4f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b7e54e218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b7e54e21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monurl.ca/1desmos290121" TargetMode="External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collection/5cacb5bbd252c50c659b2ab3?lang=fr" TargetMode="External"/><Relationship Id="rId4" Type="http://schemas.openxmlformats.org/officeDocument/2006/relationships/hyperlink" Target="https://learn.desmos.com/webinars#CL" TargetMode="External"/><Relationship Id="rId5" Type="http://schemas.openxmlformats.org/officeDocument/2006/relationships/hyperlink" Target="https://teacher.desmos.com/computation-layer/documentation?lang=fr#overview" TargetMode="External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hyperlink" Target="mailto:equipe@recitmst.qc.ca" TargetMode="External"/><Relationship Id="rId10" Type="http://schemas.openxmlformats.org/officeDocument/2006/relationships/hyperlink" Target="https://forms.office.com/Pages/ResponsePage.aspx?id=XCJd6rpwlka9D15XIAgZhjNBBsj8zqJJk7nwGtitrL1UNlU4SUlGNDdWS1laNE5UWEdOREczSlJZRC4u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hyperlink" Target="https://monurl.ca/1desmos29012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menti.com/m91wkudndj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9" Type="http://schemas.openxmlformats.org/officeDocument/2006/relationships/hyperlink" Target="https://recitmst.qc.ca/Desmos-les-mathematiques-en-classe-virtuelle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eacher.desmos.com/activitybuilder/custom/5eb01c7c6ac3db0b36b0cb5f?lang=fr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eacher.desmos.com/activitybuilder/custom/5e7d3e13beccc116b4cdff18?lang=fr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her.desmos.com/polygraph/custom/59e3b2dc5a79e348a3838d75?lang=fr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f7b3ee6ca856b0c9471362b?lang=fr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création d’activités pour la classe virtuelle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29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janvier 2021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des Hautes-Rivières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r>
              <a:rPr b="1"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monurl.ca/1desmos290121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2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8" name="Google Shape;608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22"/>
          <p:cNvSpPr txBox="1"/>
          <p:nvPr>
            <p:ph type="title"/>
          </p:nvPr>
        </p:nvSpPr>
        <p:spPr>
          <a:xfrm>
            <a:off x="1000388" y="11753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10" name="Google Shape;6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7" y="2125728"/>
            <a:ext cx="6251123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2"/>
          <p:cNvSpPr/>
          <p:nvPr/>
        </p:nvSpPr>
        <p:spPr>
          <a:xfrm>
            <a:off x="2210100" y="25416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2"/>
          <p:cNvSpPr/>
          <p:nvPr/>
        </p:nvSpPr>
        <p:spPr>
          <a:xfrm>
            <a:off x="2210100" y="36222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2"/>
          <p:cNvSpPr/>
          <p:nvPr/>
        </p:nvSpPr>
        <p:spPr>
          <a:xfrm>
            <a:off x="6320525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2"/>
          <p:cNvSpPr/>
          <p:nvPr/>
        </p:nvSpPr>
        <p:spPr>
          <a:xfrm>
            <a:off x="765754" y="418306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2"/>
          <p:cNvSpPr/>
          <p:nvPr/>
        </p:nvSpPr>
        <p:spPr>
          <a:xfrm>
            <a:off x="5388579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3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universels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1" name="Google Shape;621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2" name="Google Shape;6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3"/>
          <p:cNvSpPr/>
          <p:nvPr/>
        </p:nvSpPr>
        <p:spPr>
          <a:xfrm>
            <a:off x="80375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3"/>
          <p:cNvSpPr/>
          <p:nvPr/>
        </p:nvSpPr>
        <p:spPr>
          <a:xfrm>
            <a:off x="1263300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3"/>
          <p:cNvSpPr/>
          <p:nvPr/>
        </p:nvSpPr>
        <p:spPr>
          <a:xfrm>
            <a:off x="12633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3"/>
          <p:cNvSpPr/>
          <p:nvPr/>
        </p:nvSpPr>
        <p:spPr>
          <a:xfrm>
            <a:off x="1263300" y="315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3"/>
          <p:cNvSpPr/>
          <p:nvPr/>
        </p:nvSpPr>
        <p:spPr>
          <a:xfrm>
            <a:off x="80375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3"/>
          <p:cNvSpPr/>
          <p:nvPr/>
        </p:nvSpPr>
        <p:spPr>
          <a:xfrm>
            <a:off x="3655217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3"/>
          <p:cNvSpPr/>
          <p:nvPr/>
        </p:nvSpPr>
        <p:spPr>
          <a:xfrm>
            <a:off x="2489400" y="2398454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3"/>
          <p:cNvSpPr/>
          <p:nvPr/>
        </p:nvSpPr>
        <p:spPr>
          <a:xfrm>
            <a:off x="2490342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3"/>
          <p:cNvSpPr/>
          <p:nvPr/>
        </p:nvSpPr>
        <p:spPr>
          <a:xfrm>
            <a:off x="3685283" y="31318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3"/>
          <p:cNvSpPr/>
          <p:nvPr/>
        </p:nvSpPr>
        <p:spPr>
          <a:xfrm>
            <a:off x="4940492" y="2388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4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spécifiques à la mathématique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0" name="Google Shape;640;p2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1" name="Google Shape;6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4"/>
          <p:cNvSpPr/>
          <p:nvPr/>
        </p:nvSpPr>
        <p:spPr>
          <a:xfrm>
            <a:off x="804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4"/>
          <p:cNvSpPr/>
          <p:nvPr/>
        </p:nvSpPr>
        <p:spPr>
          <a:xfrm>
            <a:off x="492449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4"/>
          <p:cNvSpPr/>
          <p:nvPr/>
        </p:nvSpPr>
        <p:spPr>
          <a:xfrm>
            <a:off x="2500388" y="16776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4"/>
          <p:cNvSpPr/>
          <p:nvPr/>
        </p:nvSpPr>
        <p:spPr>
          <a:xfrm>
            <a:off x="3674708" y="24085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4"/>
          <p:cNvSpPr/>
          <p:nvPr/>
        </p:nvSpPr>
        <p:spPr>
          <a:xfrm>
            <a:off x="615604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5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Modifier une activité existante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54" name="Google Shape;6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15545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00" y="15127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25"/>
          <p:cNvSpPr/>
          <p:nvPr/>
        </p:nvSpPr>
        <p:spPr>
          <a:xfrm>
            <a:off x="321619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5"/>
          <p:cNvSpPr/>
          <p:nvPr/>
        </p:nvSpPr>
        <p:spPr>
          <a:xfrm>
            <a:off x="663034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6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26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 CL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0" name="Google Shape;670;p27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Collection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Introduction à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Webinaires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 de Desmos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Documentation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1" name="Google Shape;67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9975" y="460175"/>
            <a:ext cx="6858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8" name="Google Shape;678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28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9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85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5" name="Google Shape;6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29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87" name="Google Shape;687;p29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88" name="Google Shape;688;p29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9" name="Google Shape;689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9"/>
          <p:cNvSpPr txBox="1"/>
          <p:nvPr/>
        </p:nvSpPr>
        <p:spPr>
          <a:xfrm>
            <a:off x="501825" y="1357825"/>
            <a:ext cx="14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Formulaire d’appréciation</a:t>
            </a:r>
            <a:endParaRPr sz="1900">
              <a:solidFill>
                <a:srgbClr val="FF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922725"/>
            <a:ext cx="53298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monurl.ca/1desmos290121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0" name="Google Shape;550;p15"/>
          <p:cNvSpPr txBox="1"/>
          <p:nvPr>
            <p:ph idx="1" type="body"/>
          </p:nvPr>
        </p:nvSpPr>
        <p:spPr>
          <a:xfrm>
            <a:off x="747925" y="1302825"/>
            <a:ext cx="64317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Exemples d’activités possibles de créer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Comment créer une nouvelle activité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Outils de création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Modifier une activité existante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Programmation CL (survol)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1" name="Google Shape;551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type="title"/>
          </p:nvPr>
        </p:nvSpPr>
        <p:spPr>
          <a:xfrm>
            <a:off x="792200" y="17335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en êtes où avec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7" name="Google Shape;557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8" name="Google Shape;558;p16"/>
          <p:cNvGraphicFramePr/>
          <p:nvPr/>
        </p:nvGraphicFramePr>
        <p:xfrm>
          <a:off x="371575" y="89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{E1A079B1-1D79-4647-9696-B41142FE522B}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j’ai pas encore osé!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calculatrice graphique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l’espace enseignant mais je n’ai jamais créé d’activités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l’amour fou!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9" name="Google Shape;559;p16"/>
          <p:cNvSpPr txBox="1"/>
          <p:nvPr/>
        </p:nvSpPr>
        <p:spPr>
          <a:xfrm>
            <a:off x="4420300" y="1867000"/>
            <a:ext cx="321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www.menti.com/m91wkudndj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eZee"/>
                <a:ea typeface="ABeeZee"/>
                <a:cs typeface="ABeeZee"/>
                <a:sym typeface="ABeeZee"/>
              </a:rPr>
              <a:t>Menti.com       code: </a:t>
            </a:r>
            <a:r>
              <a:rPr b="1" lang="en" sz="1200"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86 06 48 0</a:t>
            </a:r>
            <a:endParaRPr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560" name="Google Shape;5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625" y="2744750"/>
            <a:ext cx="1932625" cy="19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7"/>
          <p:cNvSpPr/>
          <p:nvPr/>
        </p:nvSpPr>
        <p:spPr>
          <a:xfrm>
            <a:off x="277900" y="23262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7"/>
          <p:cNvSpPr txBox="1"/>
          <p:nvPr/>
        </p:nvSpPr>
        <p:spPr>
          <a:xfrm>
            <a:off x="3461550" y="38461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7" name="Google Shape;567;p17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68" name="Google Shape;568;p17"/>
          <p:cNvSpPr txBox="1"/>
          <p:nvPr/>
        </p:nvSpPr>
        <p:spPr>
          <a:xfrm>
            <a:off x="6539400" y="38261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9" name="Google Shape;569;p17"/>
          <p:cNvSpPr txBox="1"/>
          <p:nvPr/>
        </p:nvSpPr>
        <p:spPr>
          <a:xfrm>
            <a:off x="0" y="29314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0" name="Google Shape;570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1" name="Google Shape;5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24956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7"/>
          <p:cNvSpPr txBox="1"/>
          <p:nvPr/>
        </p:nvSpPr>
        <p:spPr>
          <a:xfrm>
            <a:off x="277900" y="10589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3" name="Google Shape;57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854400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7"/>
          <p:cNvSpPr txBox="1"/>
          <p:nvPr/>
        </p:nvSpPr>
        <p:spPr>
          <a:xfrm>
            <a:off x="751750" y="4319925"/>
            <a:ext cx="7875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Enregistrement du webinaire sur la classe virtuelle</a:t>
            </a:r>
            <a:endParaRPr b="1" sz="200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"/>
          <p:cNvSpPr txBox="1"/>
          <p:nvPr>
            <p:ph idx="1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Modes de représentation d’une fonction</a:t>
            </a:r>
            <a:endParaRPr b="1" sz="1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80" name="Google Shape;5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50" y="1129800"/>
            <a:ext cx="7810094" cy="38317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19"/>
          <p:cNvSpPr txBox="1"/>
          <p:nvPr>
            <p:ph idx="4294967295" type="body"/>
          </p:nvPr>
        </p:nvSpPr>
        <p:spPr>
          <a:xfrm>
            <a:off x="1608450" y="-59025"/>
            <a:ext cx="59271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L’activité progressive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Reproduisez ma droite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7" name="Google Shape;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42075"/>
            <a:ext cx="8756285" cy="37588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p20"/>
          <p:cNvSpPr txBox="1"/>
          <p:nvPr>
            <p:ph idx="4294967295" type="body"/>
          </p:nvPr>
        </p:nvSpPr>
        <p:spPr>
          <a:xfrm>
            <a:off x="1607350" y="150675"/>
            <a:ext cx="5927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Coordonnées dans le plan cartésien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4" name="Google Shape;5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75" y="1367825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5" name="Google Shape;5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21"/>
          <p:cNvSpPr txBox="1"/>
          <p:nvPr>
            <p:ph idx="4294967295" type="body"/>
          </p:nvPr>
        </p:nvSpPr>
        <p:spPr>
          <a:xfrm>
            <a:off x="1607350" y="150675"/>
            <a:ext cx="5927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pour tous!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Exemples pour toutes disciplines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2" name="Google Shape;6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25" y="1228350"/>
            <a:ext cx="8039746" cy="341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