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Sniglet"/>
      <p:regular r:id="rId34"/>
    </p:embeddedFont>
    <p:embeddedFont>
      <p:font typeface="Dosis"/>
      <p:regular r:id="rId35"/>
      <p:bold r:id="rId36"/>
    </p:embeddedFont>
    <p:embeddedFont>
      <p:font typeface="Ubuntu"/>
      <p:regular r:id="rId37"/>
      <p:bold r:id="rId38"/>
      <p:italic r:id="rId39"/>
      <p:boldItalic r:id="rId40"/>
    </p:embeddedFont>
    <p:embeddedFont>
      <p:font typeface="Roboto"/>
      <p:regular r:id="rId41"/>
      <p:bold r:id="rId42"/>
      <p:italic r:id="rId43"/>
      <p:boldItalic r:id="rId44"/>
    </p:embeddedFont>
    <p:embeddedFont>
      <p:font typeface="Nunito"/>
      <p:regular r:id="rId45"/>
      <p:bold r:id="rId46"/>
      <p:italic r:id="rId47"/>
      <p:boldItalic r:id="rId48"/>
    </p:embeddedFont>
    <p:embeddedFont>
      <p:font typeface="Viga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-boldItalic.fntdata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Nunito-bold.fntdata"/><Relationship Id="rId45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Nunito-boldItalic.fntdata"/><Relationship Id="rId47" Type="http://schemas.openxmlformats.org/officeDocument/2006/relationships/font" Target="fonts/Nunito-italic.fntdata"/><Relationship Id="rId49" Type="http://schemas.openxmlformats.org/officeDocument/2006/relationships/font" Target="fonts/Vig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Dosis-regular.fntdata"/><Relationship Id="rId34" Type="http://schemas.openxmlformats.org/officeDocument/2006/relationships/font" Target="fonts/Sniglet-regular.fntdata"/><Relationship Id="rId37" Type="http://schemas.openxmlformats.org/officeDocument/2006/relationships/font" Target="fonts/Ubuntu-regular.fntdata"/><Relationship Id="rId36" Type="http://schemas.openxmlformats.org/officeDocument/2006/relationships/font" Target="fonts/Dosis-bold.fntdata"/><Relationship Id="rId39" Type="http://schemas.openxmlformats.org/officeDocument/2006/relationships/font" Target="fonts/Ubuntu-italic.fntdata"/><Relationship Id="rId38" Type="http://schemas.openxmlformats.org/officeDocument/2006/relationships/font" Target="fonts/Ubuntu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DKqPld6a4_JvaH6donbOrERKVbimR4Mm61IQUepyNBg/edit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5533cb527c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5533cb527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263c65502d_0_5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263c65502d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263c65502d_0_15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263c65502d_0_1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5533cb527c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5533cb527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8-36-3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263c65502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263c6550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97c28e4f4e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97c28e4f4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5533cb527c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5533cb527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https://docs.google.com/document/d/1DKqPld6a4_JvaH6donbOrERKVbimR4Mm61IQUepyNBg/edit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5533cb527c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5533cb527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5533cb527c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5533cb527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5533cb527c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5533cb527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baa77ba216_0_5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baa77ba216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baa77ba21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baa77ba2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baa77ba216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baa77ba2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baa77ba216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baa77ba21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263c65502d_0_26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263c65502d_0_2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baa77ba216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baa77ba21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97926f51db_0_2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97926f51db_0_2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97926f51db_0_2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97926f51db_0_2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D254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www.wooclap.com/RFCFCO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926f51db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926f51d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c28e4f4e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c28e4f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7c28e4f4e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7c28e4f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5533cb527c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5533cb527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Narrateur Windows: Ctrl+Windows+Entrée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Paramètres du narrateur Windows: Ctrl+Windows+n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WordQ et Lexibar: sélectionner le texte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Text to Speech: Intégré dans la barre latérale de gauche de l’interface élève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Trace audio dans calculatrice graphique: Alt+t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5533cb527c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5533cb527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4.png"/><Relationship Id="rId11" Type="http://schemas.openxmlformats.org/officeDocument/2006/relationships/hyperlink" Target="https://creativecommons.org/licenses/by-nc-sa/4.0/deed.fr" TargetMode="External"/><Relationship Id="rId10" Type="http://schemas.openxmlformats.org/officeDocument/2006/relationships/image" Target="../media/image7.png"/><Relationship Id="rId12" Type="http://schemas.openxmlformats.org/officeDocument/2006/relationships/image" Target="../media/image10.png"/><Relationship Id="rId9" Type="http://schemas.openxmlformats.org/officeDocument/2006/relationships/hyperlink" Target="https://monurl.ca/desmospolypad23092022" TargetMode="External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s://monurl.ca/desmospolypad23092022" TargetMode="External"/><Relationship Id="rId7" Type="http://schemas.openxmlformats.org/officeDocument/2006/relationships/hyperlink" Target="mailto:equipe@recitmst.qc.ca" TargetMode="External"/><Relationship Id="rId8" Type="http://schemas.openxmlformats.org/officeDocument/2006/relationships/hyperlink" Target="https://creativecommons.org/licenses/by-nc-sa/4.0/deed.f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ites.google.com/csbe.qc.ca/evaluerautrementenmath/types-de-probl%C3%A8mes/open-middle?authuser=0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ites.google.com/csbe.qc.ca/evaluerautrementenmath/types-de-probl%C3%A8mes/menu-math?authuser=0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eacher.desmos.com/activitybuilder/custom/616843ddf318ff3a16d709d5?lang=fr" TargetMode="External"/><Relationship Id="rId4" Type="http://schemas.openxmlformats.org/officeDocument/2006/relationships/hyperlink" Target="https://teacher.desmos.com/activitybuilder/custom/631f56ec6c7f020603062193?lang=fr" TargetMode="External"/><Relationship Id="rId5" Type="http://schemas.openxmlformats.org/officeDocument/2006/relationships/hyperlink" Target="https://teacher.desmos.com/activitybuilder/custom/5a8f07b084eba308d481a9d9?lang=fr" TargetMode="External"/><Relationship Id="rId6" Type="http://schemas.openxmlformats.org/officeDocument/2006/relationships/hyperlink" Target="https://teacher.desmos.com/activitybuilder/custom/60c89b62ee3703086d9ce831?collections=added-collections,5ffee7dd2fd2100d2de117f2&amp;lang=f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acher.desmos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r.mathigon.org/polypad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fr.mathigon.org/learn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hyperlink" Target="https://monurl.ca/desmospolypad23092022" TargetMode="External"/><Relationship Id="rId6" Type="http://schemas.openxmlformats.org/officeDocument/2006/relationships/hyperlink" Target="https://monurl.ca/desmospolypad23092022" TargetMode="External"/><Relationship Id="rId7" Type="http://schemas.openxmlformats.org/officeDocument/2006/relationships/hyperlink" Target="http://www.recit.qc.ca" TargetMode="External"/><Relationship Id="rId8" Type="http://schemas.openxmlformats.org/officeDocument/2006/relationships/hyperlink" Target="https://recitmst.qc.ca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hyperlink" Target="https://teacher.desmos.com/" TargetMode="External"/><Relationship Id="rId5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teacher.desmos.com/collection/600b1d4a6f9edf4059a2d0c3?collections=added-collections&amp;lang=fr" TargetMode="External"/><Relationship Id="rId4" Type="http://schemas.openxmlformats.org/officeDocument/2006/relationships/hyperlink" Target="https://teacher.desmos.com/collection/5d9f7a25f1c089673f662436" TargetMode="External"/><Relationship Id="rId5" Type="http://schemas.openxmlformats.org/officeDocument/2006/relationships/hyperlink" Target="https://teacher.desmos.com/collection/5eb09aa8db788d0303ba92b0" TargetMode="External"/><Relationship Id="rId6" Type="http://schemas.openxmlformats.org/officeDocument/2006/relationships/hyperlink" Target="https://teacher.desmos.com/collection/5ffee7dd2fd2100d2de117f2?collections=added-collections&amp;lang=fr" TargetMode="External"/><Relationship Id="rId7" Type="http://schemas.openxmlformats.org/officeDocument/2006/relationships/hyperlink" Target="https://teacher.desmos.com/collection/6155cdbdb33d5e0a76292417?lang=fr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9" Type="http://schemas.openxmlformats.org/officeDocument/2006/relationships/hyperlink" Target="https://view.genial.ly/5f6b3ba79e22dc0d83e40fcc/horizontal-infographic-lists-dynamiser-lenseignement-apprentissage-des-mathematiques-avec-desmos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Relationship Id="rId8" Type="http://schemas.openxmlformats.org/officeDocument/2006/relationships/hyperlink" Target="http://www.lesmathsautrement.c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ampus.recit.qc.ca/course/view.php?id=217" TargetMode="External"/><Relationship Id="rId4" Type="http://schemas.openxmlformats.org/officeDocument/2006/relationships/hyperlink" Target="http://autrementenmath.recitmst.qc.ca/" TargetMode="External"/><Relationship Id="rId5" Type="http://schemas.openxmlformats.org/officeDocument/2006/relationships/hyperlink" Target="https://www.youtube.com/playlist?list=PLbE85KlaADWl9w9d71xFo8AME6LZUfAjR" TargetMode="External"/><Relationship Id="rId6" Type="http://schemas.openxmlformats.org/officeDocument/2006/relationships/hyperlink" Target="https://recitmst.qc.ca/Desmos-les-bases-de-la-calculatrice-graphique" TargetMode="External"/><Relationship Id="rId7" Type="http://schemas.openxmlformats.org/officeDocument/2006/relationships/hyperlink" Target="https://recitmst.qc.ca/Desmos-les-mathematiques-en-classe-virtuelle" TargetMode="External"/><Relationship Id="rId8" Type="http://schemas.openxmlformats.org/officeDocument/2006/relationships/hyperlink" Target="https://recitmst.qc.ca/Desmos-creation-d-activites-pour-la-classe-virtuelle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30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wooclap.com/RFCFCO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16.png"/><Relationship Id="rId8" Type="http://schemas.openxmlformats.org/officeDocument/2006/relationships/hyperlink" Target="https://www.desmos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desmos.com/accessibility?lang=fr#usag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3941500" y="4719300"/>
            <a:ext cx="54495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Cette présentation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RÉCITMST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, est mise à disposition, sauf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exception, selon les termes de la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Licence Creative Commons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.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et Polypad</a:t>
            </a:r>
            <a:endParaRPr sz="4300">
              <a:solidFill>
                <a:srgbClr val="FFFFFF"/>
              </a:solidFill>
            </a:endParaRPr>
          </a:p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AA22A"/>
                </a:solidFill>
              </a:rPr>
              <a:t>Pour des élèves à besoins particuliers</a:t>
            </a:r>
            <a:endParaRPr sz="1700">
              <a:solidFill>
                <a:srgbClr val="FAA22A"/>
              </a:solidFill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20225" y="3626400"/>
            <a:ext cx="41403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23 septembre 2022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CSS de Montréal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monurl.ca/desmospolypad23092022</a:t>
            </a:r>
            <a:endParaRPr sz="20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11888" y="4785975"/>
            <a:ext cx="3028714" cy="3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2"/>
          <p:cNvSpPr txBox="1"/>
          <p:nvPr>
            <p:ph idx="4294967295" type="body"/>
          </p:nvPr>
        </p:nvSpPr>
        <p:spPr>
          <a:xfrm>
            <a:off x="266450" y="150675"/>
            <a:ext cx="85377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Raccourcis Clavier - Esquisse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3" name="Google Shape;6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75" y="899775"/>
            <a:ext cx="5860274" cy="3740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23"/>
          <p:cNvSpPr txBox="1"/>
          <p:nvPr>
            <p:ph idx="4294967295" type="body"/>
          </p:nvPr>
        </p:nvSpPr>
        <p:spPr>
          <a:xfrm>
            <a:off x="266450" y="150675"/>
            <a:ext cx="8537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2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Exemples avec Polypad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0" name="Google Shape;6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88" y="1492600"/>
            <a:ext cx="8291025" cy="21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6" name="Google Shape;616;p24"/>
          <p:cNvSpPr txBox="1"/>
          <p:nvPr>
            <p:ph idx="4294967295" type="body"/>
          </p:nvPr>
        </p:nvSpPr>
        <p:spPr>
          <a:xfrm>
            <a:off x="1607350" y="150675"/>
            <a:ext cx="5927100" cy="13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3 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Tâche autrement : Open Middle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Pour en savoir plus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7" name="Google Shape;6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99175"/>
            <a:ext cx="8681626" cy="259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3" name="Google Shape;623;p25"/>
          <p:cNvSpPr txBox="1"/>
          <p:nvPr>
            <p:ph idx="4294967295" type="body"/>
          </p:nvPr>
        </p:nvSpPr>
        <p:spPr>
          <a:xfrm>
            <a:off x="1607350" y="150675"/>
            <a:ext cx="5927100" cy="13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4 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Tâche autrement : Menu Math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Pour en savoir plus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4" name="Google Shape;62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2875"/>
            <a:ext cx="8839200" cy="2569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Lien des activités présentées: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0" name="Google Shape;630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1" name="Google Shape;631;p26"/>
          <p:cNvSpPr txBox="1"/>
          <p:nvPr>
            <p:ph idx="1" type="body"/>
          </p:nvPr>
        </p:nvSpPr>
        <p:spPr>
          <a:xfrm>
            <a:off x="747925" y="1308100"/>
            <a:ext cx="6431700" cy="21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L’addition et la soustraction de fractions</a:t>
            </a:r>
            <a:endParaRPr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Exemples avec Polypad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Exemple avec une tâche Open Middle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Exemple avec une tâche Menu Math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L’interface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7" name="Google Shape;637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8" name="Google Shape;638;p27"/>
          <p:cNvSpPr txBox="1"/>
          <p:nvPr>
            <p:ph type="title"/>
          </p:nvPr>
        </p:nvSpPr>
        <p:spPr>
          <a:xfrm>
            <a:off x="880225" y="20952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9" name="Google Shape;639;p27"/>
          <p:cNvSpPr/>
          <p:nvPr/>
        </p:nvSpPr>
        <p:spPr>
          <a:xfrm>
            <a:off x="1299918" y="1135182"/>
            <a:ext cx="5139515" cy="3777318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/>
          <p:cNvSpPr txBox="1"/>
          <p:nvPr>
            <p:ph type="title"/>
          </p:nvPr>
        </p:nvSpPr>
        <p:spPr>
          <a:xfrm>
            <a:off x="747925" y="377425"/>
            <a:ext cx="7831500" cy="6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Exploration de </a:t>
            </a: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Polypad</a:t>
            </a:r>
            <a:r>
              <a:rPr lang="en" sz="2700"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- </a:t>
            </a:r>
            <a:r>
              <a:rPr lang="en" sz="27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la plateforme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5" name="Google Shape;645;p2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6" name="Google Shape;6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944" y="1275725"/>
            <a:ext cx="30099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5825" y="1600650"/>
            <a:ext cx="3242700" cy="30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9"/>
          <p:cNvSpPr txBox="1"/>
          <p:nvPr>
            <p:ph type="title"/>
          </p:nvPr>
        </p:nvSpPr>
        <p:spPr>
          <a:xfrm>
            <a:off x="747925" y="225025"/>
            <a:ext cx="6757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Polypad - </a:t>
            </a: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Tutoriels pour en savoir plus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3" name="Google Shape;653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4" name="Google Shape;6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34825"/>
            <a:ext cx="8839201" cy="317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0"/>
          <p:cNvSpPr txBox="1"/>
          <p:nvPr>
            <p:ph type="title"/>
          </p:nvPr>
        </p:nvSpPr>
        <p:spPr>
          <a:xfrm>
            <a:off x="747925" y="225025"/>
            <a:ext cx="6757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Polypad - Raccourcis clavier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0" name="Google Shape;660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1" name="Google Shape;6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150" y="1116725"/>
            <a:ext cx="5762901" cy="39047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1"/>
          <p:cNvSpPr txBox="1"/>
          <p:nvPr>
            <p:ph type="title"/>
          </p:nvPr>
        </p:nvSpPr>
        <p:spPr>
          <a:xfrm>
            <a:off x="747925" y="225025"/>
            <a:ext cx="6757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Polypad - Raccourcis clavier (suite)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7" name="Google Shape;667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8" name="Google Shape;6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719" y="1234825"/>
            <a:ext cx="6400800" cy="35623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4448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4"/>
          <p:cNvSpPr txBox="1"/>
          <p:nvPr>
            <p:ph idx="4294967295" type="body"/>
          </p:nvPr>
        </p:nvSpPr>
        <p:spPr>
          <a:xfrm>
            <a:off x="3896275" y="1886059"/>
            <a:ext cx="4641300" cy="9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3" name="Google Shape;543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4" name="Google Shape;5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3237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4"/>
          <p:cNvSpPr txBox="1"/>
          <p:nvPr/>
        </p:nvSpPr>
        <p:spPr>
          <a:xfrm>
            <a:off x="1400550" y="3642375"/>
            <a:ext cx="63429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desmospolypad23092022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14">
            <a:hlinkClick r:id="rId7"/>
          </p:cNvPr>
          <p:cNvSpPr txBox="1"/>
          <p:nvPr/>
        </p:nvSpPr>
        <p:spPr>
          <a:xfrm>
            <a:off x="2501850" y="42345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Site du RÉCIT MST</a:t>
            </a: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17" y="1454700"/>
            <a:ext cx="8195231" cy="31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32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L’outil de création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5" name="Google Shape;675;p3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6" name="Google Shape;676;p32"/>
          <p:cNvSpPr txBox="1"/>
          <p:nvPr>
            <p:ph type="title"/>
          </p:nvPr>
        </p:nvSpPr>
        <p:spPr>
          <a:xfrm>
            <a:off x="1000388" y="6419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7" name="Google Shape;677;p32"/>
          <p:cNvSpPr/>
          <p:nvPr/>
        </p:nvSpPr>
        <p:spPr>
          <a:xfrm>
            <a:off x="2441150" y="2068500"/>
            <a:ext cx="58569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2"/>
          <p:cNvSpPr/>
          <p:nvPr/>
        </p:nvSpPr>
        <p:spPr>
          <a:xfrm>
            <a:off x="2441150" y="3170125"/>
            <a:ext cx="5856900" cy="144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2"/>
          <p:cNvSpPr/>
          <p:nvPr/>
        </p:nvSpPr>
        <p:spPr>
          <a:xfrm>
            <a:off x="325921" y="3950700"/>
            <a:ext cx="17838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2"/>
          <p:cNvSpPr/>
          <p:nvPr/>
        </p:nvSpPr>
        <p:spPr>
          <a:xfrm>
            <a:off x="5840649" y="1520650"/>
            <a:ext cx="1251600" cy="327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1" name="Google Shape;68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9638" y="1454700"/>
            <a:ext cx="20288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2"/>
          <p:cNvSpPr/>
          <p:nvPr/>
        </p:nvSpPr>
        <p:spPr>
          <a:xfrm>
            <a:off x="6369650" y="1454650"/>
            <a:ext cx="2028900" cy="571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3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universels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8" name="Google Shape;688;p3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9" name="Google Shape;6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33"/>
          <p:cNvSpPr/>
          <p:nvPr/>
        </p:nvSpPr>
        <p:spPr>
          <a:xfrm>
            <a:off x="80375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3"/>
          <p:cNvSpPr/>
          <p:nvPr/>
        </p:nvSpPr>
        <p:spPr>
          <a:xfrm>
            <a:off x="1263300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3"/>
          <p:cNvSpPr/>
          <p:nvPr/>
        </p:nvSpPr>
        <p:spPr>
          <a:xfrm>
            <a:off x="12633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3"/>
          <p:cNvSpPr/>
          <p:nvPr/>
        </p:nvSpPr>
        <p:spPr>
          <a:xfrm>
            <a:off x="1263300" y="31519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3"/>
          <p:cNvSpPr/>
          <p:nvPr/>
        </p:nvSpPr>
        <p:spPr>
          <a:xfrm>
            <a:off x="80375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3"/>
          <p:cNvSpPr/>
          <p:nvPr/>
        </p:nvSpPr>
        <p:spPr>
          <a:xfrm>
            <a:off x="3655217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3"/>
          <p:cNvSpPr/>
          <p:nvPr/>
        </p:nvSpPr>
        <p:spPr>
          <a:xfrm>
            <a:off x="2489400" y="2398454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3"/>
          <p:cNvSpPr/>
          <p:nvPr/>
        </p:nvSpPr>
        <p:spPr>
          <a:xfrm>
            <a:off x="2490342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3"/>
          <p:cNvSpPr/>
          <p:nvPr/>
        </p:nvSpPr>
        <p:spPr>
          <a:xfrm>
            <a:off x="3685283" y="31318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0" name="Google Shape;70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9300" y="1317875"/>
            <a:ext cx="2553537" cy="26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33"/>
          <p:cNvSpPr/>
          <p:nvPr/>
        </p:nvSpPr>
        <p:spPr>
          <a:xfrm>
            <a:off x="5006817" y="2418726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3"/>
          <p:cNvSpPr/>
          <p:nvPr/>
        </p:nvSpPr>
        <p:spPr>
          <a:xfrm>
            <a:off x="6279067" y="24302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317875"/>
            <a:ext cx="2553537" cy="26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34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spécifiques à la mathématique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9" name="Google Shape;709;p3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0" name="Google Shape;7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34"/>
          <p:cNvSpPr/>
          <p:nvPr/>
        </p:nvSpPr>
        <p:spPr>
          <a:xfrm>
            <a:off x="804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4"/>
          <p:cNvSpPr/>
          <p:nvPr/>
        </p:nvSpPr>
        <p:spPr>
          <a:xfrm>
            <a:off x="2500388" y="16776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4"/>
          <p:cNvSpPr/>
          <p:nvPr/>
        </p:nvSpPr>
        <p:spPr>
          <a:xfrm>
            <a:off x="3674708" y="24085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4"/>
          <p:cNvSpPr/>
          <p:nvPr/>
        </p:nvSpPr>
        <p:spPr>
          <a:xfrm>
            <a:off x="4976879" y="3148626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4"/>
          <p:cNvSpPr/>
          <p:nvPr/>
        </p:nvSpPr>
        <p:spPr>
          <a:xfrm>
            <a:off x="4986005" y="171314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4"/>
          <p:cNvSpPr/>
          <p:nvPr/>
        </p:nvSpPr>
        <p:spPr>
          <a:xfrm>
            <a:off x="6248391" y="1694171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5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Modifier une activité existante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3" name="Google Shape;7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1554575"/>
            <a:ext cx="3317450" cy="13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300" y="1512775"/>
            <a:ext cx="3362300" cy="25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35"/>
          <p:cNvSpPr/>
          <p:nvPr/>
        </p:nvSpPr>
        <p:spPr>
          <a:xfrm>
            <a:off x="321619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5"/>
          <p:cNvSpPr/>
          <p:nvPr/>
        </p:nvSpPr>
        <p:spPr>
          <a:xfrm>
            <a:off x="663034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2" name="Google Shape;732;p36"/>
          <p:cNvSpPr txBox="1"/>
          <p:nvPr>
            <p:ph type="title"/>
          </p:nvPr>
        </p:nvSpPr>
        <p:spPr>
          <a:xfrm>
            <a:off x="747925" y="184300"/>
            <a:ext cx="7444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Différentes collections d’activités (math):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33" name="Google Shape;733;p36"/>
          <p:cNvSpPr txBox="1"/>
          <p:nvPr>
            <p:ph idx="1" type="body"/>
          </p:nvPr>
        </p:nvSpPr>
        <p:spPr>
          <a:xfrm>
            <a:off x="747925" y="1177275"/>
            <a:ext cx="64317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3e cycle du primaire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1e secondaire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2e secondaire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Tâches Menu Math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Tâches Open Middle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/>
          <p:nvPr>
            <p:ph type="title"/>
          </p:nvPr>
        </p:nvSpPr>
        <p:spPr>
          <a:xfrm>
            <a:off x="747925" y="225025"/>
            <a:ext cx="57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idées, des activités ou du support ?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39" name="Google Shape;739;p3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0" name="Google Shape;740;p37"/>
          <p:cNvSpPr txBox="1"/>
          <p:nvPr>
            <p:ph type="title"/>
          </p:nvPr>
        </p:nvSpPr>
        <p:spPr>
          <a:xfrm>
            <a:off x="880225" y="1338775"/>
            <a:ext cx="68145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  <a:hlinkClick r:id="rId4"/>
              </a:rPr>
              <a:t>desmosfr.ca</a:t>
            </a:r>
            <a:endParaRPr sz="2200">
              <a:solidFill>
                <a:schemeClr val="dk2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5"/>
              </a:rPr>
              <a:t>Pédagogues Desmos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Les maths autrement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esmathsautrement.ca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9"/>
              </a:rPr>
              <a:t>Guide Genially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8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6" name="Google Shape;746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8674" y="789500"/>
            <a:ext cx="4646652" cy="43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38"/>
          <p:cNvSpPr txBox="1"/>
          <p:nvPr/>
        </p:nvSpPr>
        <p:spPr>
          <a:xfrm>
            <a:off x="7500000" y="4508950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48" name="Google Shape;748;p3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9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4" name="Google Shape;754;p39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55" name="Google Shape;755;p3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6" name="Google Shape;756;p39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Deux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Donner du sens à la mathématique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en s’appuyant sur la compréhension des concepts et des processus mathématiques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Recourir à la résolution de problèmes selon différentes intentions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Condition essentielle à l’actualisation des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Favoriser l’engagement cognitif et la participation active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de l’élève dans l’activité mathématique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raisonne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(réfléchir, justifier, prouver, etc.)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communique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0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63" name="Google Shape;763;p4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4" name="Google Shape;764;p40"/>
          <p:cNvSpPr txBox="1"/>
          <p:nvPr>
            <p:ph idx="1" type="body"/>
          </p:nvPr>
        </p:nvSpPr>
        <p:spPr>
          <a:xfrm>
            <a:off x="411875" y="1165025"/>
            <a:ext cx="7544400" cy="31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Site « </a:t>
            </a: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Apprendre et évaluer autrement en mathématique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1"/>
          <p:cNvSpPr txBox="1"/>
          <p:nvPr>
            <p:ph idx="4294967295" type="ctrTitle"/>
          </p:nvPr>
        </p:nvSpPr>
        <p:spPr>
          <a:xfrm>
            <a:off x="1761750" y="13703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70" name="Google Shape;7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41"/>
          <p:cNvSpPr txBox="1"/>
          <p:nvPr/>
        </p:nvSpPr>
        <p:spPr>
          <a:xfrm>
            <a:off x="4175500" y="2432450"/>
            <a:ext cx="5128800" cy="2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1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72" name="Google Shape;772;p41"/>
          <p:cNvSpPr txBox="1"/>
          <p:nvPr/>
        </p:nvSpPr>
        <p:spPr>
          <a:xfrm>
            <a:off x="842500" y="24723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3" name="Google Shape;773;p4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74" name="Google Shape;774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2" name="Google Shape;552;p15"/>
          <p:cNvSpPr txBox="1"/>
          <p:nvPr>
            <p:ph idx="1" type="body"/>
          </p:nvPr>
        </p:nvSpPr>
        <p:spPr>
          <a:xfrm>
            <a:off x="747925" y="1074225"/>
            <a:ext cx="6431700" cy="33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connaître vos besoins… 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Expériences élève avec Desmos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Fonctions d’accessibilité dans Desmos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tableau de bord de l’enseignant.e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L’espace enseignant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Les bases de Polypad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Modification et création d’activités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Temps d’exploration ou de création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3" name="Google Shape;553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 mieux connaître vos besoins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9" name="Google Shape;559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0" name="Google Shape;560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0575" y="1324275"/>
            <a:ext cx="3354633" cy="32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7"/>
          <p:cNvSpPr txBox="1"/>
          <p:nvPr/>
        </p:nvSpPr>
        <p:spPr>
          <a:xfrm>
            <a:off x="3911700" y="277817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6" name="Google Shape;566;p17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67" name="Google Shape;567;p17"/>
          <p:cNvSpPr txBox="1"/>
          <p:nvPr/>
        </p:nvSpPr>
        <p:spPr>
          <a:xfrm>
            <a:off x="6642725" y="2713950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8" name="Google Shape;568;p17"/>
          <p:cNvSpPr txBox="1"/>
          <p:nvPr/>
        </p:nvSpPr>
        <p:spPr>
          <a:xfrm>
            <a:off x="154950" y="17380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1)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9" name="Google Shape;569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0" name="Google Shape;57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4472" y="1442475"/>
            <a:ext cx="5875553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2525" y="3417175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7"/>
          <p:cNvSpPr txBox="1"/>
          <p:nvPr/>
        </p:nvSpPr>
        <p:spPr>
          <a:xfrm>
            <a:off x="425125" y="3610625"/>
            <a:ext cx="60774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8" name="Google Shape;578;p18"/>
          <p:cNvSpPr txBox="1"/>
          <p:nvPr>
            <p:ph idx="4294967295" type="body"/>
          </p:nvPr>
        </p:nvSpPr>
        <p:spPr>
          <a:xfrm>
            <a:off x="266450" y="150675"/>
            <a:ext cx="8537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1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Addition et soustraction de fractions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9" name="Google Shape;5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88" y="1344400"/>
            <a:ext cx="8123826" cy="34602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9"/>
          <p:cNvSpPr txBox="1"/>
          <p:nvPr>
            <p:ph idx="4294967295" type="body"/>
          </p:nvPr>
        </p:nvSpPr>
        <p:spPr>
          <a:xfrm>
            <a:off x="266450" y="150675"/>
            <a:ext cx="8537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1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Addition et soustraction de fractions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5" name="Google Shape;5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850" y="1295775"/>
            <a:ext cx="5676900" cy="30956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"/>
          <p:cNvSpPr txBox="1"/>
          <p:nvPr>
            <p:ph idx="4294967295" type="body"/>
          </p:nvPr>
        </p:nvSpPr>
        <p:spPr>
          <a:xfrm>
            <a:off x="266450" y="150675"/>
            <a:ext cx="8537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Fonctions d’accessibilité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Pour en savoir plus</a:t>
            </a:r>
            <a:endParaRPr b="1" sz="1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1" name="Google Shape;591;p20"/>
          <p:cNvSpPr txBox="1"/>
          <p:nvPr/>
        </p:nvSpPr>
        <p:spPr>
          <a:xfrm>
            <a:off x="429475" y="1082025"/>
            <a:ext cx="8129400" cy="280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●"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Lecteur d’écran - Narrateur</a:t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●"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Écriture mathématique - Symboles courants (exposant, racine carrée, fraction, etc.)</a:t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●"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Activités - </a:t>
            </a:r>
            <a:r>
              <a:rPr i="1" lang="en" sz="1700">
                <a:latin typeface="Dosis"/>
                <a:ea typeface="Dosis"/>
                <a:cs typeface="Dosis"/>
                <a:sym typeface="Dosis"/>
              </a:rPr>
              <a:t>Text to Speech</a:t>
            </a:r>
            <a:r>
              <a:rPr lang="en" sz="1700">
                <a:latin typeface="Dosis"/>
                <a:ea typeface="Dosis"/>
                <a:cs typeface="Dosis"/>
                <a:sym typeface="Dosis"/>
              </a:rPr>
              <a:t> (Beta)</a:t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●"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Activités - Raccourcis clavier:</a:t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○"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Arrangement de cartes</a:t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○"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Esquisse</a:t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○"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Liste ordonnée</a:t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○"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Marbleslides</a:t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●"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Calculatrice graphique (saisie d’expressions et de navigation, curseurs, trace audio des représentations graphiques, objets interactifs,  etc.) - 2e cycle du secondaire surtout</a:t>
            </a:r>
            <a:endParaRPr sz="17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idx="4294967295" type="body"/>
          </p:nvPr>
        </p:nvSpPr>
        <p:spPr>
          <a:xfrm>
            <a:off x="266450" y="150675"/>
            <a:ext cx="85377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Raccourcis Clavier -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Arrangement de cartes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7" name="Google Shape;5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188" y="899775"/>
            <a:ext cx="6555625" cy="39117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