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Ubuntu"/>
      <p:regular r:id="rId23"/>
      <p:bold r:id="rId24"/>
      <p:italic r:id="rId25"/>
      <p:boldItalic r:id="rId26"/>
    </p:embeddedFont>
    <p:embeddedFont>
      <p:font typeface="Sniglet"/>
      <p:regular r:id="rId27"/>
    </p:embeddedFont>
    <p:embeddedFont>
      <p:font typeface="Dosis"/>
      <p:regular r:id="rId28"/>
      <p:bold r:id="rId29"/>
    </p:embeddedFont>
    <p:embeddedFont>
      <p:font typeface="Nixie One"/>
      <p:regular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Viga"/>
      <p:regular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Dosis-regular.fntdata"/><Relationship Id="rId27" Type="http://schemas.openxmlformats.org/officeDocument/2006/relationships/font" Target="fonts/Snigle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osi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font" Target="fonts/NixieOne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Viga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10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13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12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557ed530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557ed530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f23f3496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ef23f349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ef23f34960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ef23f3496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ef23f34960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ef23f349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557ed5300_0_4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9557ed5300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56dafb0e5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956dafb0e5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956dafb0e5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56dafb0e5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56dafb0e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56dafb0e5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956dafb0e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557ed5300_0_1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9557ed530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557ed5300_0_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557ed5300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557ed5300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557ed530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9557ed5300_0_4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9557ed5300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557ed5300_0_4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557ed5300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9557ed5300_0_4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9557ed5300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9557ed5300_0_4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9557ed5300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557ed5300_0_4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9557ed530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3" name="Google Shape;10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 1">
  <p:cSld name="BLANK_1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79125" y="1744500"/>
            <a:ext cx="7544400" cy="32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■"/>
              <a:defRPr sz="17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Char char="❏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Char char="❏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mst.qc.ca/desmos26012024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5" Type="http://schemas.openxmlformats.org/officeDocument/2006/relationships/hyperlink" Target="https://recitmst.qc.ca/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hyperlink" Target="https://creativecommons.org/licenses/by-nc-sa/4.0/deed.fr" TargetMode="External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esmos.com" TargetMode="External"/><Relationship Id="rId4" Type="http://schemas.openxmlformats.org/officeDocument/2006/relationships/hyperlink" Target="https://www.desmos.com/testing/quebec/graphing?lang=fr" TargetMode="External"/><Relationship Id="rId5" Type="http://schemas.openxmlformats.org/officeDocument/2006/relationships/hyperlink" Target="https://youtu.be/rauUIsYPIUg" TargetMode="External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esmos.com" TargetMode="External"/><Relationship Id="rId4" Type="http://schemas.openxmlformats.org/officeDocument/2006/relationships/hyperlink" Target="https://www.desmos.com/testing/quebec/graphing?lang=fr" TargetMode="External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loom.com/share/0c501880d81543b5b5ebedc75eb0fea0?sid=23fa9978-7728-40a3-82ba-b98cb2e2d184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mod/page/view.php?id=22426&amp;forceview=1" TargetMode="External"/><Relationship Id="rId10" Type="http://schemas.openxmlformats.org/officeDocument/2006/relationships/hyperlink" Target="https://campus.recit.qc.ca/mod/page/view.php?id=16668" TargetMode="External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17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hyperlink" Target="https://campus.recit.qc.ca/enrol/index.php?id=263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mailto:equipe@recitmst.qc.ca" TargetMode="External"/><Relationship Id="rId10" Type="http://schemas.openxmlformats.org/officeDocument/2006/relationships/hyperlink" Target="http://recitmst.qc.ca/desmos28092023" TargetMode="External"/><Relationship Id="rId12" Type="http://schemas.openxmlformats.org/officeDocument/2006/relationships/hyperlink" Target="https://docs.google.com/presentation/d/1wiSbxz9VIvo8ZIhtMWImhZBBebvkSJ3jm3gj-cxozW8/edit?usp=shari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hyperlink" Target="mailto:stephanie.rioux@recit.qc.ca" TargetMode="External"/><Relationship Id="rId9" Type="http://schemas.openxmlformats.org/officeDocument/2006/relationships/image" Target="../media/image3.png"/><Relationship Id="rId5" Type="http://schemas.openxmlformats.org/officeDocument/2006/relationships/hyperlink" Target="mailto:equipemst@reci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esmos.com/test-mode?lang=fr" TargetMode="External"/><Relationship Id="rId4" Type="http://schemas.openxmlformats.org/officeDocument/2006/relationships/hyperlink" Target="https://www.desmos.com/test-mode?lang=f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1y5UasOqi1s6Fvt2O0tr8Se4WEptfqvv/view?usp=drive_link" TargetMode="External"/><Relationship Id="rId4" Type="http://schemas.openxmlformats.org/officeDocument/2006/relationships/hyperlink" Target="https://drive.google.com/file/d/11xlhxk_KM52qP34iBTvqm2KGTIEGhFmZ/view?usp=drive_link" TargetMode="External"/><Relationship Id="rId5" Type="http://schemas.openxmlformats.org/officeDocument/2006/relationships/hyperlink" Target="https://www.education.gouv.qc.ca/fileadmin/site_web/documents/dpse/evaluation/DI_Math_4e_sec.pdf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hyperlink" Target="https://www.desmos.com/assessment-pdfs/Quebec_Desmos_Calculator.pdf?lang=fr" TargetMode="External"/><Relationship Id="rId5" Type="http://schemas.openxmlformats.org/officeDocument/2006/relationships/hyperlink" Target="https://www.desmos.com/assessment-pdfs/Quebec_Desmos_Calculator.pdf?lang=fr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desmos.com/calculator/b6bu4zrwud" TargetMode="External"/><Relationship Id="rId8" Type="http://schemas.openxmlformats.org/officeDocument/2006/relationships/hyperlink" Target="https://www.desmos.com/calculator/v41ayvcxt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s.apple.com/us/developer/desmos/id653517543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www.desmos.com/test-mode?lang=fr#iOS" TargetMode="External"/><Relationship Id="rId6" Type="http://schemas.openxmlformats.org/officeDocument/2006/relationships/hyperlink" Target="https://www.desmos.com/test-mode?lang=fr#iOS" TargetMode="External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upport.google.com/android/answer/9455138?hl=fr&amp;sjid=1998938489595454618-NA#pin_older_android" TargetMode="External"/><Relationship Id="rId4" Type="http://schemas.openxmlformats.org/officeDocument/2006/relationships/hyperlink" Target="https://play.google.com/store/apps/developer?id=Desmos+Inc" TargetMode="External"/><Relationship Id="rId5" Type="http://schemas.openxmlformats.org/officeDocument/2006/relationships/hyperlink" Target="https://play.google.com/store/apps/developer?id=Desmos+Inc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desmos.com/test-mode?lang=fr#android" TargetMode="External"/><Relationship Id="rId8" Type="http://schemas.openxmlformats.org/officeDocument/2006/relationships/hyperlink" Target="https://www.desmos.com/test-mode?lang=fr#andro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20225" y="1606600"/>
            <a:ext cx="866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 « Mode Examen » de Desmos 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50675" y="3041275"/>
            <a:ext cx="5903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 janvier 2024</a:t>
            </a: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des Mille-Îles</a:t>
            </a: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recitmst.qc.ca/desmos26012024</a:t>
            </a:r>
            <a:endParaRPr sz="23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825" y="-114672"/>
            <a:ext cx="1088825" cy="17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607875" y="4800400"/>
            <a:ext cx="766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Cette présentation est mise à disposition par le </a:t>
            </a:r>
            <a:r>
              <a:rPr b="1" lang="en" sz="10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sauf exception, selon les termes de la</a:t>
            </a:r>
            <a:r>
              <a:rPr lang="en" sz="10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1000" u="sng">
                <a:solidFill>
                  <a:srgbClr val="18637B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CC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, 2024.</a:t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7" name="Google Shape;117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3897" y="4633372"/>
            <a:ext cx="1106300" cy="3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48525" y="2787263"/>
            <a:ext cx="1539425" cy="15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25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Chromebook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983625" y="1852050"/>
            <a:ext cx="77154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desmos.com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à utiliser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Le mode Kiosque permet de verrouiller les Chromebook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Préparation à faire par l’administrateur de la console Google Workspace (équipe TI?)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Tutoriel vidéo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Même procédure que Usito (français)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0700" y="201425"/>
            <a:ext cx="2156350" cy="283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3" name="Google Shape;233;p25"/>
          <p:cNvSpPr/>
          <p:nvPr/>
        </p:nvSpPr>
        <p:spPr>
          <a:xfrm rot="-738087">
            <a:off x="4704887" y="1774149"/>
            <a:ext cx="1254605" cy="3239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26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ligne (PC, Mac)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983625" y="1852050"/>
            <a:ext cx="77154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desmos.com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Lien à utiliser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Il faut verrouiller les appareils (par l’équipe TI)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Même procédure que Usito (français)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700" y="201425"/>
            <a:ext cx="2156350" cy="283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2" name="Google Shape;242;p26"/>
          <p:cNvSpPr/>
          <p:nvPr/>
        </p:nvSpPr>
        <p:spPr>
          <a:xfrm rot="-424982">
            <a:off x="4763632" y="1883879"/>
            <a:ext cx="1218902" cy="3240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7"/>
          <p:cNvSpPr txBox="1"/>
          <p:nvPr>
            <p:ph type="title"/>
          </p:nvPr>
        </p:nvSpPr>
        <p:spPr>
          <a:xfrm>
            <a:off x="1035450" y="530725"/>
            <a:ext cx="35037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Vidéo explicative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Jocelyn Dagenais</a:t>
            </a:r>
            <a:endParaRPr sz="16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9" name="Google Shape;249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650" y="1782100"/>
            <a:ext cx="2488700" cy="24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28"/>
          <p:cNvSpPr txBox="1"/>
          <p:nvPr>
            <p:ph type="title"/>
          </p:nvPr>
        </p:nvSpPr>
        <p:spPr>
          <a:xfrm>
            <a:off x="1035450" y="530725"/>
            <a:ext cx="3504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Votre organisation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 rot="1740764">
            <a:off x="3197289" y="921155"/>
            <a:ext cx="4219382" cy="4147184"/>
            <a:chOff x="2820225" y="891450"/>
            <a:chExt cx="3175200" cy="3175200"/>
          </a:xfrm>
        </p:grpSpPr>
        <p:sp>
          <p:nvSpPr>
            <p:cNvPr id="257" name="Google Shape;257;p28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8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9" name="Google Shape;259;p28"/>
          <p:cNvSpPr/>
          <p:nvPr/>
        </p:nvSpPr>
        <p:spPr>
          <a:xfrm>
            <a:off x="6253725" y="39888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Enseignant.es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6435750" y="1685848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 Math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6889725" y="28566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CP RÉCIT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3199100" y="43192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Équipe TI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2375450" y="32094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Responsable de la sanction</a:t>
            </a:r>
            <a:endParaRPr b="1" sz="12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2511200" y="1842323"/>
            <a:ext cx="1605300" cy="396000"/>
          </a:xfrm>
          <a:prstGeom prst="round1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École et CSS</a:t>
            </a:r>
            <a:endParaRPr b="1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4358825" y="2333663"/>
            <a:ext cx="2038600" cy="994188"/>
          </a:xfrm>
          <a:prstGeom prst="flowChartPunchedTape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concerter!!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9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4" name="Google Shape;274;p2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9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0" name="Google Shape;280;p29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"/>
          <p:cNvSpPr txBox="1"/>
          <p:nvPr/>
        </p:nvSpPr>
        <p:spPr>
          <a:xfrm>
            <a:off x="38429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29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29">
            <a:hlinkClick r:id="rId8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 Premiers pas avec Desmos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9">
            <a:hlinkClick r:id="rId10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 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00850" y="197325"/>
            <a:ext cx="2393076" cy="2076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/>
          <p:nvPr>
            <p:ph type="ctrTitle"/>
          </p:nvPr>
        </p:nvSpPr>
        <p:spPr>
          <a:xfrm>
            <a:off x="0" y="1733500"/>
            <a:ext cx="3496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sz="6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6" name="Google Shape;2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0"/>
          <p:cNvSpPr txBox="1"/>
          <p:nvPr/>
        </p:nvSpPr>
        <p:spPr>
          <a:xfrm>
            <a:off x="4175500" y="1746650"/>
            <a:ext cx="43755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stephanie.rioux@recit.qc.ca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hlink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equipemst@recit.qc.ca</a:t>
            </a:r>
            <a:r>
              <a:rPr b="1"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Char char="■"/>
            </a:pPr>
            <a:r>
              <a:rPr b="1" lang="en" sz="18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8" name="Google Shape;298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4528075" y="4609500"/>
            <a:ext cx="454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latin typeface="Ubuntu"/>
                <a:ea typeface="Ubuntu"/>
                <a:cs typeface="Ubuntu"/>
                <a:sym typeface="Ubuntu"/>
              </a:rPr>
              <a:t>Cette présentation, </a:t>
            </a:r>
            <a:r>
              <a:rPr lang="en" sz="1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recitmst.qc.ca/desmos28092023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du </a:t>
            </a:r>
            <a:r>
              <a:rPr lang="en" sz="1000" u="sng">
                <a:latin typeface="Ubuntu"/>
                <a:ea typeface="Ubuntu"/>
                <a:cs typeface="Ubuntu"/>
                <a:sym typeface="Ubuntu"/>
                <a:hlinkClick r:id="rId11"/>
              </a:rPr>
              <a:t>RÉCIT MST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 est mise à disposition, sauf exception, selon les termes de la </a:t>
            </a:r>
            <a:r>
              <a:rPr lang="en" sz="1000" u="sng">
                <a:hlinkClick r:id="rId12"/>
              </a:rPr>
              <a:t>Licence CC</a:t>
            </a:r>
            <a:r>
              <a:rPr lang="en" sz="1000">
                <a:latin typeface="Ubuntu"/>
                <a:ea typeface="Ubuntu"/>
                <a:cs typeface="Ubuntu"/>
                <a:sym typeface="Ubuntu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7" name="Google Shape;307;p3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08" name="Google Shape;308;p3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09" name="Google Shape;309;p3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1" name="Google Shape;311;p3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12" name="Google Shape;312;p3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4" name="Google Shape;314;p3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15" name="Google Shape;315;p3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17" name="Google Shape;317;p3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18" name="Google Shape;318;p3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idx="1" type="subTitle"/>
          </p:nvPr>
        </p:nvSpPr>
        <p:spPr>
          <a:xfrm>
            <a:off x="220600" y="1149475"/>
            <a:ext cx="3044400" cy="13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Rioux</a:t>
            </a:r>
            <a:endParaRPr sz="3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sz="1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>
            <a:hlinkClick r:id="rId4"/>
          </p:cNvPr>
          <p:cNvSpPr txBox="1"/>
          <p:nvPr/>
        </p:nvSpPr>
        <p:spPr>
          <a:xfrm>
            <a:off x="220600" y="36772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555" y="1415025"/>
            <a:ext cx="3044250" cy="78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7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9" name="Google Shape;129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1146025" y="530725"/>
            <a:ext cx="342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Plan de l’atelier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 txBox="1"/>
          <p:nvPr>
            <p:ph idx="4294967295" type="body"/>
          </p:nvPr>
        </p:nvSpPr>
        <p:spPr>
          <a:xfrm>
            <a:off x="687300" y="1760025"/>
            <a:ext cx="8232000" cy="27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le Mode Examen de Desmos ?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 Pratique VS Mode Examen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désactivées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Différents appareils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504300" y="3963825"/>
            <a:ext cx="8597100" cy="928800"/>
          </a:xfrm>
          <a:prstGeom prst="roundRect">
            <a:avLst>
              <a:gd fmla="val 16667" name="adj"/>
            </a:avLst>
          </a:prstGeom>
          <a:solidFill>
            <a:srgbClr val="94BF6E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953441" y="743400"/>
            <a:ext cx="3989400" cy="5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C’est quoi Desmos?</a:t>
            </a:r>
            <a:endParaRPr sz="23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430300" y="18646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Classe virtuelle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088" y="1555375"/>
            <a:ext cx="5235311" cy="12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/>
        </p:nvSpPr>
        <p:spPr>
          <a:xfrm>
            <a:off x="430300" y="2963975"/>
            <a:ext cx="6077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 startAt="2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ou 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application pour appareils mobiles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8851" y="3062752"/>
            <a:ext cx="2562001" cy="6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430300" y="4106975"/>
            <a:ext cx="6077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AutoNum type="arabicPeriod" startAt="3"/>
            </a:pPr>
            <a:r>
              <a:rPr b="1" lang="en" sz="2200">
                <a:latin typeface="Century Gothic"/>
                <a:ea typeface="Century Gothic"/>
                <a:cs typeface="Century Gothic"/>
                <a:sym typeface="Century Gothic"/>
              </a:rPr>
              <a:t>Calculatrice graphique pour évaluation</a:t>
            </a:r>
            <a:endParaRPr b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54448" y="4066364"/>
            <a:ext cx="711900" cy="7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49925" y="1668375"/>
            <a:ext cx="5341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Pratique ou Examen ?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Se préparer aux évaluations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Pratique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Soutenir l’évaluation formative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Pratique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Navigation bloquée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Fonctions de sécurité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entury Gothic"/>
              <a:buChar char="■"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Conforme aux politiques du MEQ - </a:t>
            </a:r>
            <a:r>
              <a:rPr b="1" i="1" lang="en" sz="1600">
                <a:latin typeface="Century Gothic"/>
                <a:ea typeface="Century Gothic"/>
                <a:cs typeface="Century Gothic"/>
                <a:sym typeface="Century Gothic"/>
              </a:rPr>
              <a:t>Examen</a:t>
            </a:r>
            <a:endParaRPr b="1" i="1"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1069825" y="530725"/>
            <a:ext cx="3561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C’est quoi ?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1" name="Google Shape;161;p20"/>
          <p:cNvGrpSpPr/>
          <p:nvPr/>
        </p:nvGrpSpPr>
        <p:grpSpPr>
          <a:xfrm>
            <a:off x="6450875" y="2490325"/>
            <a:ext cx="2313600" cy="1205850"/>
            <a:chOff x="6527075" y="2033125"/>
            <a:chExt cx="2313600" cy="1205850"/>
          </a:xfrm>
        </p:grpSpPr>
        <p:sp>
          <p:nvSpPr>
            <p:cNvPr id="162" name="Google Shape;162;p20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Pour plus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de détails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64" name="Google Shape;16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286681">
            <a:off x="8112872" y="334268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0575" y="502250"/>
            <a:ext cx="1057175" cy="10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/>
          <p:nvPr/>
        </p:nvSpPr>
        <p:spPr>
          <a:xfrm>
            <a:off x="5202949" y="509125"/>
            <a:ext cx="3269700" cy="10287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5251249" y="626425"/>
            <a:ext cx="3173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Info-Sanction 22-23-38</a:t>
            </a:r>
            <a:r>
              <a:rPr b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Annexe I</a:t>
            </a:r>
            <a:endParaRPr b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Document d’information - Math - 4e sec</a:t>
            </a:r>
            <a:endParaRPr b="1"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1"/>
          <p:cNvSpPr txBox="1"/>
          <p:nvPr>
            <p:ph type="title"/>
          </p:nvPr>
        </p:nvSpPr>
        <p:spPr>
          <a:xfrm>
            <a:off x="1046675" y="530725"/>
            <a:ext cx="34590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Sanction des études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0650" y="2054755"/>
            <a:ext cx="6492451" cy="296894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5" name="Google Shape;175;p21"/>
          <p:cNvSpPr/>
          <p:nvPr/>
        </p:nvSpPr>
        <p:spPr>
          <a:xfrm>
            <a:off x="3323112" y="1664925"/>
            <a:ext cx="1554616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Autorisé</a:t>
            </a:r>
          </a:p>
        </p:txBody>
      </p:sp>
      <p:sp>
        <p:nvSpPr>
          <p:cNvPr id="176" name="Google Shape;176;p21"/>
          <p:cNvSpPr/>
          <p:nvPr/>
        </p:nvSpPr>
        <p:spPr>
          <a:xfrm>
            <a:off x="5542985" y="1664925"/>
            <a:ext cx="2032327" cy="2946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3"/>
                </a:solidFill>
                <a:latin typeface="Arial"/>
              </a:rPr>
              <a:t>Non-autorisé</a:t>
            </a:r>
          </a:p>
        </p:txBody>
      </p:sp>
      <p:sp>
        <p:nvSpPr>
          <p:cNvPr id="177" name="Google Shape;177;p21"/>
          <p:cNvSpPr/>
          <p:nvPr/>
        </p:nvSpPr>
        <p:spPr>
          <a:xfrm>
            <a:off x="5520603" y="154803"/>
            <a:ext cx="2634402" cy="227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Arial"/>
              </a:rPr>
              <a:t>Documents officiels</a:t>
            </a:r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86681">
            <a:off x="8352497" y="761311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1069825" y="530725"/>
            <a:ext cx="35055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Fonctions désactivées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2750" y="1626825"/>
            <a:ext cx="4842478" cy="3431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2"/>
          <p:cNvGrpSpPr/>
          <p:nvPr/>
        </p:nvGrpSpPr>
        <p:grpSpPr>
          <a:xfrm>
            <a:off x="6450875" y="2490325"/>
            <a:ext cx="2313600" cy="1205850"/>
            <a:chOff x="6527075" y="2033125"/>
            <a:chExt cx="2313600" cy="1205850"/>
          </a:xfrm>
        </p:grpSpPr>
        <p:sp>
          <p:nvSpPr>
            <p:cNvPr id="187" name="Google Shape;187;p22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188" name="Google Shape;188;p22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Pour plus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1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de détails</a:t>
              </a:r>
              <a:endParaRPr b="1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89" name="Google Shape;18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112872" y="334268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/>
          <p:nvPr/>
        </p:nvSpPr>
        <p:spPr>
          <a:xfrm>
            <a:off x="451450" y="3519600"/>
            <a:ext cx="1269000" cy="438000"/>
          </a:xfrm>
          <a:prstGeom prst="wedgeRoundRectCallout">
            <a:avLst>
              <a:gd fmla="val 78318" name="adj1"/>
              <a:gd fmla="val -78105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375250" y="2128525"/>
            <a:ext cx="1269000" cy="438000"/>
          </a:xfrm>
          <a:prstGeom prst="wedgeRoundRectCallout">
            <a:avLst>
              <a:gd fmla="val 83881" name="adj1"/>
              <a:gd fmla="val 65519" name="adj2"/>
              <a:gd fmla="val 0" name="adj3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</a:t>
            </a:r>
            <a:endParaRPr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3886625" y="1690533"/>
            <a:ext cx="8163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graphique</a:t>
            </a:r>
            <a:endParaRPr b="1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20000" y="1842225"/>
            <a:ext cx="57198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intégré à l’application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Choisir Examen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Quebec Uniform Examinations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Démarrer Examen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Start test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Appareil verrouillé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Oui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La barre supérieure change de couleur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Vert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Quand c’est terminé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Done 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Affiche le temps d’usage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À montrer à l’enseignant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AutoNum type="arabicPeriod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Pour plus de sécurité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→ Activer l’accès guidé de l’appareil</a:t>
            </a:r>
            <a:endParaRPr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3"/>
          <p:cNvSpPr txBox="1"/>
          <p:nvPr>
            <p:ph type="title"/>
          </p:nvPr>
        </p:nvSpPr>
        <p:spPr>
          <a:xfrm>
            <a:off x="1024200" y="530725"/>
            <a:ext cx="35376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iPhone &amp; iPad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0" name="Google Shape;200;p23"/>
          <p:cNvGrpSpPr/>
          <p:nvPr/>
        </p:nvGrpSpPr>
        <p:grpSpPr>
          <a:xfrm>
            <a:off x="5218614" y="585414"/>
            <a:ext cx="1488108" cy="930916"/>
            <a:chOff x="6527075" y="2033125"/>
            <a:chExt cx="2313600" cy="1205850"/>
          </a:xfrm>
        </p:grpSpPr>
        <p:sp>
          <p:nvSpPr>
            <p:cNvPr id="201" name="Google Shape;201;p23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iOS App Store</a:t>
              </a:r>
              <a:endParaRPr b="1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3" name="Google Shape;2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4343">
            <a:off x="62826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3"/>
          <p:cNvGrpSpPr/>
          <p:nvPr/>
        </p:nvGrpSpPr>
        <p:grpSpPr>
          <a:xfrm>
            <a:off x="7047414" y="584121"/>
            <a:ext cx="1488108" cy="930916"/>
            <a:chOff x="6527075" y="2033125"/>
            <a:chExt cx="2313600" cy="1205850"/>
          </a:xfrm>
        </p:grpSpPr>
        <p:sp>
          <p:nvSpPr>
            <p:cNvPr id="205" name="Google Shape;205;p23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06" name="Google Shape;206;p23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Pour plus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6"/>
                </a:rPr>
                <a:t>de détails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14343">
            <a:off x="81114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7623" y="694925"/>
            <a:ext cx="711900" cy="7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3"/>
          <p:cNvPicPr preferRelativeResize="0"/>
          <p:nvPr/>
        </p:nvPicPr>
        <p:blipFill rotWithShape="1">
          <a:blip r:embed="rId8">
            <a:alphaModFix/>
          </a:blip>
          <a:srcRect b="1880" l="1410" r="-1410" t="-1880"/>
          <a:stretch/>
        </p:blipFill>
        <p:spPr>
          <a:xfrm>
            <a:off x="5763725" y="1914475"/>
            <a:ext cx="3180551" cy="2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983625" y="1852050"/>
            <a:ext cx="77154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Version Beta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Pratique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seulement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entury Gothic"/>
              <a:buChar char="■"/>
            </a:pPr>
            <a:r>
              <a:rPr b="1" lang="en" sz="17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Pas intégré à l’application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Il faut épingler l’écran pour le verrouiller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Désactiver l’épinglage avec le mot de passe de l’appareil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✓"/>
            </a:pPr>
            <a:r>
              <a:rPr lang="en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Détails pour épingler une application sur Android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1046675" y="530725"/>
            <a:ext cx="35262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Desmos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Mode Examen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Android (Beta)</a:t>
            </a:r>
            <a:endParaRPr sz="2000">
              <a:solidFill>
                <a:schemeClr val="accent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7" name="Google Shape;217;p24"/>
          <p:cNvGrpSpPr/>
          <p:nvPr/>
        </p:nvGrpSpPr>
        <p:grpSpPr>
          <a:xfrm>
            <a:off x="5218614" y="585414"/>
            <a:ext cx="1488108" cy="930916"/>
            <a:chOff x="6527075" y="2033125"/>
            <a:chExt cx="2313600" cy="1205850"/>
          </a:xfrm>
        </p:grpSpPr>
        <p:sp>
          <p:nvSpPr>
            <p:cNvPr id="218" name="Google Shape;218;p24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19" name="Google Shape;219;p24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4"/>
                </a:rPr>
                <a:t>Google Play</a:t>
              </a: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5"/>
                </a:rPr>
                <a:t> Store</a:t>
              </a:r>
              <a:endParaRPr b="1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0" name="Google Shape;22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14343">
            <a:off x="62826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4"/>
          <p:cNvGrpSpPr/>
          <p:nvPr/>
        </p:nvGrpSpPr>
        <p:grpSpPr>
          <a:xfrm>
            <a:off x="7047414" y="584121"/>
            <a:ext cx="1488108" cy="930916"/>
            <a:chOff x="6527075" y="2033125"/>
            <a:chExt cx="2313600" cy="1205850"/>
          </a:xfrm>
        </p:grpSpPr>
        <p:sp>
          <p:nvSpPr>
            <p:cNvPr id="222" name="Google Shape;222;p24"/>
            <p:cNvSpPr/>
            <p:nvPr/>
          </p:nvSpPr>
          <p:spPr>
            <a:xfrm>
              <a:off x="6527075" y="2037175"/>
              <a:ext cx="2313600" cy="1201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Nixie One"/>
                <a:ea typeface="Nixie One"/>
                <a:cs typeface="Nixie One"/>
                <a:sym typeface="Nixie One"/>
              </a:endParaRPr>
            </a:p>
          </p:txBody>
        </p:sp>
        <p:sp>
          <p:nvSpPr>
            <p:cNvPr id="223" name="Google Shape;223;p24"/>
            <p:cNvSpPr txBox="1"/>
            <p:nvPr/>
          </p:nvSpPr>
          <p:spPr>
            <a:xfrm>
              <a:off x="6661850" y="2033125"/>
              <a:ext cx="2003400" cy="120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7"/>
                </a:rPr>
                <a:t>Pour plus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hlink"/>
                  </a:solidFill>
                  <a:uFill>
                    <a:noFill/>
                  </a:uFill>
                  <a:latin typeface="Century Gothic"/>
                  <a:ea typeface="Century Gothic"/>
                  <a:cs typeface="Century Gothic"/>
                  <a:sym typeface="Century Gothic"/>
                  <a:hlinkClick r:id="rId8"/>
                </a:rPr>
                <a:t>de détails</a:t>
              </a:r>
              <a:endParaRPr b="1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24" name="Google Shape;22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514343">
            <a:off x="8111445" y="1276598"/>
            <a:ext cx="375630" cy="429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