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Roboto Slab"/>
      <p:regular r:id="rId26"/>
      <p:bold r:id="rId27"/>
    </p:embeddedFont>
    <p:embeddedFont>
      <p:font typeface="Ubuntu"/>
      <p:regular r:id="rId28"/>
      <p:bold r:id="rId29"/>
      <p:italic r:id="rId30"/>
      <p:boldItalic r:id="rId31"/>
    </p:embeddedFont>
    <p:embeddedFont>
      <p:font typeface="Sniglet"/>
      <p:regular r:id="rId32"/>
    </p:embeddedFont>
    <p:embeddedFont>
      <p:font typeface="Nixie One"/>
      <p:regular r:id="rId33"/>
    </p:embeddedFont>
    <p:embeddedFont>
      <p:font typeface="Montserrat"/>
      <p:regular r:id="rId34"/>
      <p:bold r:id="rId35"/>
      <p:italic r:id="rId36"/>
      <p:boldItalic r:id="rId37"/>
    </p:embeddedFont>
    <p:embeddedFont>
      <p:font typeface="Viga"/>
      <p:regular r:id="rId38"/>
    </p:embeddedFont>
    <p:embeddedFont>
      <p:font typeface="Century Gothic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.fntdata"/><Relationship Id="rId20" Type="http://schemas.openxmlformats.org/officeDocument/2006/relationships/slide" Target="slides/slide16.xml"/><Relationship Id="rId42" Type="http://schemas.openxmlformats.org/officeDocument/2006/relationships/font" Target="fonts/CenturyGothic-boldItalic.fntdata"/><Relationship Id="rId41" Type="http://schemas.openxmlformats.org/officeDocument/2006/relationships/font" Target="fonts/CenturyGothic-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Slab-regular.fntdata"/><Relationship Id="rId25" Type="http://schemas.openxmlformats.org/officeDocument/2006/relationships/slide" Target="slides/slide21.xml"/><Relationship Id="rId28" Type="http://schemas.openxmlformats.org/officeDocument/2006/relationships/font" Target="fonts/Ubuntu-regular.fntdata"/><Relationship Id="rId27" Type="http://schemas.openxmlformats.org/officeDocument/2006/relationships/font" Target="fonts/RobotoSlab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Ubuntu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Ubuntu-boldItalic.fntdata"/><Relationship Id="rId30" Type="http://schemas.openxmlformats.org/officeDocument/2006/relationships/font" Target="fonts/Ubuntu-italic.fntdata"/><Relationship Id="rId11" Type="http://schemas.openxmlformats.org/officeDocument/2006/relationships/slide" Target="slides/slide7.xml"/><Relationship Id="rId33" Type="http://schemas.openxmlformats.org/officeDocument/2006/relationships/font" Target="fonts/NixieOne-regular.fntdata"/><Relationship Id="rId10" Type="http://schemas.openxmlformats.org/officeDocument/2006/relationships/slide" Target="slides/slide6.xml"/><Relationship Id="rId32" Type="http://schemas.openxmlformats.org/officeDocument/2006/relationships/font" Target="fonts/Sniglet-regular.fntdata"/><Relationship Id="rId13" Type="http://schemas.openxmlformats.org/officeDocument/2006/relationships/slide" Target="slides/slide9.xml"/><Relationship Id="rId35" Type="http://schemas.openxmlformats.org/officeDocument/2006/relationships/font" Target="fonts/Montserrat-bold.fntdata"/><Relationship Id="rId12" Type="http://schemas.openxmlformats.org/officeDocument/2006/relationships/slide" Target="slides/slide8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11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10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3.xml"/><Relationship Id="rId39" Type="http://schemas.openxmlformats.org/officeDocument/2006/relationships/font" Target="fonts/CenturyGothic-regular.fntdata"/><Relationship Id="rId16" Type="http://schemas.openxmlformats.org/officeDocument/2006/relationships/slide" Target="slides/slide12.xml"/><Relationship Id="rId38" Type="http://schemas.openxmlformats.org/officeDocument/2006/relationships/font" Target="fonts/Viga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8472af5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8472af5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fc8e86f98d_0_38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fc8e86f98d_0_38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3861f8f34_0_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3861f8f3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3861f8f34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3861f8f3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fc8e86f98d_0_26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fc8e86f98d_0_26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99dc0336a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99dc0336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fc8e86f98d_0_158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fc8e86f98d_0_1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fc8e86f98d_0_21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fc8e86f98d_0_2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c8800865ed_0_16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c8800865ed_0_1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c8800865ed_0_1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c8800865ed_0_1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0433a94e23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0433a94e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fc8e86f98d_0_5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fc8e86f98d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fc8e86f98d_0_31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fc8e86f98d_0_3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fc8e86f98d_0_38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fc8e86f98d_0_38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9becb9bd1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9becb9b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3861f8f34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3861f8f3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fc8e86f98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fc8e86f9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39418c681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39418c68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d781c6a3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9d781c6a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seulement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d9becb9bd1_6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d9becb9bd1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fc8e86f98d_0_10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fc8e86f98d_0_10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A">
  <p:cSld name="BLANK_1_1">
    <p:bg>
      <p:bgPr>
        <a:solidFill>
          <a:schemeClr val="accent4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B">
  <p:cSld name="BLANK_1_1_1">
    <p:bg>
      <p:bgPr>
        <a:solidFill>
          <a:schemeClr val="accen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3" name="Google Shape;103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4" name="Google Shape;10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_2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4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indent="-3556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5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879125" y="1744500"/>
            <a:ext cx="7544400" cy="32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■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❏"/>
              <a:defRPr sz="2800"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❏"/>
              <a:defRPr sz="2800"/>
            </a:lvl3pPr>
            <a:lvl4pPr indent="-4064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4pPr>
            <a:lvl5pPr indent="-4064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5pPr>
            <a:lvl6pPr indent="-4064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6pPr>
            <a:lvl7pPr indent="-4064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7pPr>
            <a:lvl8pPr indent="-4064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8pPr>
            <a:lvl9pPr indent="-4064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Google Shape;49;p6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7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" type="body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2" type="body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3" type="body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8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81" name="Google Shape;81;p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monurl.ca/desmos140223" TargetMode="External"/><Relationship Id="rId4" Type="http://schemas.openxmlformats.org/officeDocument/2006/relationships/hyperlink" Target="https://monurl.ca/desmos140223" TargetMode="External"/><Relationship Id="rId9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hyperlink" Target="https://recitmst.qc.ca/" TargetMode="External"/><Relationship Id="rId7" Type="http://schemas.openxmlformats.org/officeDocument/2006/relationships/hyperlink" Target="https://creativecommons.org/licenses/by-nc-sa/4.0/deed.fr" TargetMode="External"/><Relationship Id="rId8" Type="http://schemas.openxmlformats.org/officeDocument/2006/relationships/hyperlink" Target="https://creativecommons.org/licenses/by-nc-sa/4.0/deed.fr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27.png"/><Relationship Id="rId5" Type="http://schemas.openxmlformats.org/officeDocument/2006/relationships/hyperlink" Target="https://app.wooclap.com/ALFPLY?from=instruction-slide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4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5" Type="http://schemas.openxmlformats.org/officeDocument/2006/relationships/hyperlink" Target="https://view.genial.ly/5d812659369a7d0fc95ca03b/interactive-content-cadre-de-reference-de-la-competence-numerique" TargetMode="External"/><Relationship Id="rId6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teacher.desmos.com/" TargetMode="External"/><Relationship Id="rId4" Type="http://schemas.openxmlformats.org/officeDocument/2006/relationships/hyperlink" Target="http://www.desmosfr.ca" TargetMode="External"/><Relationship Id="rId5" Type="http://schemas.openxmlformats.org/officeDocument/2006/relationships/hyperlink" Target="https://www.facebook.com/groups/pedagoguesdesmos" TargetMode="External"/><Relationship Id="rId6" Type="http://schemas.openxmlformats.org/officeDocument/2006/relationships/hyperlink" Target="https://www.facebook.com/groups/704851039666407" TargetMode="External"/><Relationship Id="rId7" Type="http://schemas.openxmlformats.org/officeDocument/2006/relationships/hyperlink" Target="http://www.lesmathsautrement.ca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campus.recit.qc.ca/math%c3%a9matique-science-et-technologie/desmos101" TargetMode="External"/><Relationship Id="rId4" Type="http://schemas.openxmlformats.org/officeDocument/2006/relationships/hyperlink" Target="https://www.youtube.com/playlist?list=PLbE85KlaADWl9w9d71xFo8AME6LZUfAjR" TargetMode="External"/><Relationship Id="rId9" Type="http://schemas.openxmlformats.org/officeDocument/2006/relationships/hyperlink" Target="https://view.genial.ly/600740a426efd30d1ba0c4ca/horizontal-infographic-review-formation-teacher-desmos-science?fbclid=IwAR2M8aOAMlc1F-6DAq1eZiLuBejHMuwGB_amSIPjU9xd3tb9By9OVThb7IQ" TargetMode="External"/><Relationship Id="rId5" Type="http://schemas.openxmlformats.org/officeDocument/2006/relationships/hyperlink" Target="https://recitmst.qc.ca/Desmos-les-bases-de-la-calculatrice-graphique" TargetMode="External"/><Relationship Id="rId6" Type="http://schemas.openxmlformats.org/officeDocument/2006/relationships/hyperlink" Target="https://recitmst.qc.ca/Desmos-les-mathematiques-en-classe-virtuelle" TargetMode="External"/><Relationship Id="rId7" Type="http://schemas.openxmlformats.org/officeDocument/2006/relationships/hyperlink" Target="https://recitmst.qc.ca/Desmos-creation-d-activites-pour-la-classe-virtuelle" TargetMode="External"/><Relationship Id="rId8" Type="http://schemas.openxmlformats.org/officeDocument/2006/relationships/hyperlink" Target="https://view.genial.ly/5f6b3ba79e22dc0d83e40fcc/horizontal-infographic-lists-dynamiser-lenseignement-apprentissage-des-mathematiques-avec-desmos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campus.recit.qc.ca/login/index.php" TargetMode="External"/><Relationship Id="rId4" Type="http://schemas.openxmlformats.org/officeDocument/2006/relationships/hyperlink" Target="https://campus.recit.qc.ca/enrol/index.php?id=217" TargetMode="External"/><Relationship Id="rId5" Type="http://schemas.openxmlformats.org/officeDocument/2006/relationships/hyperlink" Target="https://campus.recit.qc.ca/enrol/index.php?id=217" TargetMode="External"/><Relationship Id="rId6" Type="http://schemas.openxmlformats.org/officeDocument/2006/relationships/hyperlink" Target="https://campus.recit.qc.ca/mod/page/view.php?id=18102" TargetMode="External"/><Relationship Id="rId7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://www.recit.qc.ca" TargetMode="External"/><Relationship Id="rId5" Type="http://schemas.openxmlformats.org/officeDocument/2006/relationships/hyperlink" Target="https://recitmst.qc.ca/" TargetMode="External"/><Relationship Id="rId6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hyperlink" Target="mailto:equipe@recitmst.qc.ca" TargetMode="External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student.desmos.com/" TargetMode="External"/><Relationship Id="rId4" Type="http://schemas.openxmlformats.org/officeDocument/2006/relationships/hyperlink" Target="https://student.desmos.com/" TargetMode="External"/><Relationship Id="rId5" Type="http://schemas.openxmlformats.org/officeDocument/2006/relationships/hyperlink" Target="https://teacher.desmos.com/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www.desmos.com/" TargetMode="External"/><Relationship Id="rId8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hyperlink" Target="https://student.desmos.com/?prepopulateCode=9j8s5h&amp;lang=fr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5" Type="http://schemas.openxmlformats.org/officeDocument/2006/relationships/hyperlink" Target="https://teacher.desmos.com/activitybuilder/custom/63d92117197529a0b5a754e0?lang=fr" TargetMode="External"/><Relationship Id="rId6" Type="http://schemas.openxmlformats.org/officeDocument/2006/relationships/hyperlink" Target="https://teacher.desmos.com/activitybuilder/custom/63d92394477c58dea77e597b?lang=fr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eacher.desmos.com/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ctrTitle"/>
          </p:nvPr>
        </p:nvSpPr>
        <p:spPr>
          <a:xfrm>
            <a:off x="121125" y="1271875"/>
            <a:ext cx="6977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Desmos pour toutes les disciplines</a:t>
            </a:r>
            <a:endParaRPr sz="2800">
              <a:solidFill>
                <a:srgbClr val="FAA2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50675" y="2507875"/>
            <a:ext cx="59037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 février 2023</a:t>
            </a:r>
            <a:endParaRPr sz="2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13h à 15h </a:t>
            </a:r>
            <a:endParaRPr sz="2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CSS Marie-Victorin</a:t>
            </a:r>
            <a:endParaRPr sz="2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monurl.ca/desmos</a:t>
            </a:r>
            <a:r>
              <a:rPr b="1" lang="en" sz="1900" u="sng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140223</a:t>
            </a:r>
            <a:endParaRPr sz="25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6150" y="3013514"/>
            <a:ext cx="874765" cy="141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607875" y="4800400"/>
            <a:ext cx="7667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Cette présentation est mise à disposition par le </a:t>
            </a:r>
            <a:r>
              <a:rPr b="1" lang="en" sz="10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MST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, sauf exception, selon les termes de la</a:t>
            </a:r>
            <a:r>
              <a:rPr lang="en" sz="10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0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CC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, 2023.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15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73897" y="4633372"/>
            <a:ext cx="1106300" cy="3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61075" y="669150"/>
            <a:ext cx="1619125" cy="1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/>
          <p:nvPr>
            <p:ph type="ctrTitle"/>
          </p:nvPr>
        </p:nvSpPr>
        <p:spPr>
          <a:xfrm>
            <a:off x="298150" y="1633075"/>
            <a:ext cx="2613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L’espace 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enseignant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4" name="Google Shape;20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0175" y="162450"/>
            <a:ext cx="2714625" cy="47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4"/>
          <p:cNvSpPr/>
          <p:nvPr/>
        </p:nvSpPr>
        <p:spPr>
          <a:xfrm>
            <a:off x="4933225" y="3067846"/>
            <a:ext cx="2573700" cy="165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/>
          <p:nvPr>
            <p:ph type="title"/>
          </p:nvPr>
        </p:nvSpPr>
        <p:spPr>
          <a:xfrm>
            <a:off x="1146025" y="749279"/>
            <a:ext cx="32088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Le tableau de bord 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12" name="Google Shape;21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0688" y="1583179"/>
            <a:ext cx="6222622" cy="352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>
            <p:ph type="ctrTitle"/>
          </p:nvPr>
        </p:nvSpPr>
        <p:spPr>
          <a:xfrm>
            <a:off x="221950" y="862000"/>
            <a:ext cx="3079200" cy="309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Wooclap </a:t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quoi Desmos se démarque des autres outils questionnaires?</a:t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19" name="Google Shape;2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2075" y="232038"/>
            <a:ext cx="2867025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400" y="2991152"/>
            <a:ext cx="4832374" cy="138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6"/>
          <p:cNvSpPr txBox="1"/>
          <p:nvPr/>
        </p:nvSpPr>
        <p:spPr>
          <a:xfrm>
            <a:off x="5240787" y="4496550"/>
            <a:ext cx="210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Lien de participation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/>
          <p:nvPr/>
        </p:nvSpPr>
        <p:spPr>
          <a:xfrm>
            <a:off x="0" y="1685250"/>
            <a:ext cx="3407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</a:t>
            </a:r>
            <a:r>
              <a:rPr lang="en" sz="25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 compétence numérique</a:t>
            </a:r>
            <a:endParaRPr sz="4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4210" y="0"/>
            <a:ext cx="548933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 txBox="1"/>
          <p:nvPr>
            <p:ph type="title"/>
          </p:nvPr>
        </p:nvSpPr>
        <p:spPr>
          <a:xfrm>
            <a:off x="1146025" y="530725"/>
            <a:ext cx="33789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Les outils de création polyvalents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2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35" name="Google Shape;23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6862" y="1896600"/>
            <a:ext cx="2461981" cy="183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7213" y="2275425"/>
            <a:ext cx="2387500" cy="224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7563" y="2275425"/>
            <a:ext cx="2387506" cy="22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8"/>
          <p:cNvSpPr/>
          <p:nvPr/>
        </p:nvSpPr>
        <p:spPr>
          <a:xfrm>
            <a:off x="1006838" y="22755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8"/>
          <p:cNvSpPr/>
          <p:nvPr/>
        </p:nvSpPr>
        <p:spPr>
          <a:xfrm>
            <a:off x="2189763" y="22755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8"/>
          <p:cNvSpPr/>
          <p:nvPr/>
        </p:nvSpPr>
        <p:spPr>
          <a:xfrm>
            <a:off x="2189763" y="300632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8"/>
          <p:cNvSpPr/>
          <p:nvPr/>
        </p:nvSpPr>
        <p:spPr>
          <a:xfrm>
            <a:off x="2189763" y="374972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8"/>
          <p:cNvSpPr/>
          <p:nvPr/>
        </p:nvSpPr>
        <p:spPr>
          <a:xfrm>
            <a:off x="1006838" y="373722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8"/>
          <p:cNvSpPr/>
          <p:nvPr/>
        </p:nvSpPr>
        <p:spPr>
          <a:xfrm>
            <a:off x="4581679" y="22755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8"/>
          <p:cNvSpPr/>
          <p:nvPr/>
        </p:nvSpPr>
        <p:spPr>
          <a:xfrm>
            <a:off x="3415863" y="2996279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8"/>
          <p:cNvSpPr/>
          <p:nvPr/>
        </p:nvSpPr>
        <p:spPr>
          <a:xfrm>
            <a:off x="3416804" y="373722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8"/>
          <p:cNvSpPr/>
          <p:nvPr/>
        </p:nvSpPr>
        <p:spPr>
          <a:xfrm>
            <a:off x="4611746" y="3729633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8"/>
          <p:cNvSpPr/>
          <p:nvPr/>
        </p:nvSpPr>
        <p:spPr>
          <a:xfrm>
            <a:off x="5866954" y="298622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"/>
          <p:cNvSpPr txBox="1"/>
          <p:nvPr>
            <p:ph type="title"/>
          </p:nvPr>
        </p:nvSpPr>
        <p:spPr>
          <a:xfrm>
            <a:off x="1265700" y="586675"/>
            <a:ext cx="38751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Les outils de création mathématique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2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54" name="Google Shape;25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4800" y="1832175"/>
            <a:ext cx="2461981" cy="183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5150" y="2211000"/>
            <a:ext cx="2387500" cy="224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5500" y="2211000"/>
            <a:ext cx="2387506" cy="22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9"/>
          <p:cNvSpPr/>
          <p:nvPr/>
        </p:nvSpPr>
        <p:spPr>
          <a:xfrm>
            <a:off x="994800" y="29419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9"/>
          <p:cNvSpPr/>
          <p:nvPr/>
        </p:nvSpPr>
        <p:spPr>
          <a:xfrm>
            <a:off x="5838892" y="218845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9"/>
          <p:cNvSpPr/>
          <p:nvPr/>
        </p:nvSpPr>
        <p:spPr>
          <a:xfrm>
            <a:off x="3414788" y="2211079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4589108" y="2941908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9"/>
          <p:cNvSpPr/>
          <p:nvPr/>
        </p:nvSpPr>
        <p:spPr>
          <a:xfrm>
            <a:off x="7070442" y="218845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 txBox="1"/>
          <p:nvPr>
            <p:ph type="title"/>
          </p:nvPr>
        </p:nvSpPr>
        <p:spPr>
          <a:xfrm>
            <a:off x="1220075" y="556525"/>
            <a:ext cx="37947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Modifier une activité existante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7" name="Google Shape;2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0050" y="2011775"/>
            <a:ext cx="3317450" cy="138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7500" y="1969975"/>
            <a:ext cx="3362300" cy="25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0"/>
          <p:cNvSpPr/>
          <p:nvPr/>
        </p:nvSpPr>
        <p:spPr>
          <a:xfrm>
            <a:off x="4054393" y="2068463"/>
            <a:ext cx="473400" cy="477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0"/>
          <p:cNvSpPr/>
          <p:nvPr/>
        </p:nvSpPr>
        <p:spPr>
          <a:xfrm>
            <a:off x="7468543" y="2068463"/>
            <a:ext cx="473400" cy="477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1"/>
          <p:cNvSpPr txBox="1"/>
          <p:nvPr>
            <p:ph type="title"/>
          </p:nvPr>
        </p:nvSpPr>
        <p:spPr>
          <a:xfrm>
            <a:off x="1052725" y="606025"/>
            <a:ext cx="3774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Idées, activités, support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6" name="Google Shape;276;p3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7" name="Google Shape;277;p31"/>
          <p:cNvSpPr txBox="1"/>
          <p:nvPr>
            <p:ph type="title"/>
          </p:nvPr>
        </p:nvSpPr>
        <p:spPr>
          <a:xfrm>
            <a:off x="880225" y="1795975"/>
            <a:ext cx="6814500" cy="22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■"/>
            </a:pPr>
            <a:r>
              <a:rPr lang="en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(FR)</a:t>
            </a:r>
            <a:endParaRPr b="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■"/>
            </a:pPr>
            <a:r>
              <a:rPr lang="en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desmosfr.ca</a:t>
            </a:r>
            <a:endParaRPr b="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■"/>
            </a:pP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Groupe FB «</a:t>
            </a:r>
            <a:r>
              <a:rPr lang="en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Pédagogues Desmos</a:t>
            </a: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»</a:t>
            </a:r>
            <a:endParaRPr b="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■"/>
            </a:pP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Groupe FB «</a:t>
            </a:r>
            <a:r>
              <a:rPr lang="en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Les maths autrement</a:t>
            </a: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»</a:t>
            </a:r>
            <a:endParaRPr b="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■"/>
            </a:pPr>
            <a:r>
              <a:rPr lang="en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lesmathsautrement.ca</a:t>
            </a:r>
            <a:endParaRPr b="0"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2"/>
          <p:cNvSpPr/>
          <p:nvPr/>
        </p:nvSpPr>
        <p:spPr>
          <a:xfrm>
            <a:off x="896092" y="1875042"/>
            <a:ext cx="7680900" cy="393600"/>
          </a:xfrm>
          <a:prstGeom prst="roundRect">
            <a:avLst>
              <a:gd fmla="val 16667" name="adj"/>
            </a:avLst>
          </a:prstGeom>
          <a:solidFill>
            <a:srgbClr val="94BF6E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2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entury Gothic"/>
                <a:ea typeface="Century Gothic"/>
                <a:cs typeface="Century Gothic"/>
                <a:sym typeface="Century Gothic"/>
              </a:rPr>
              <a:t>Ressources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3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85" name="Google Shape;285;p32"/>
          <p:cNvSpPr txBox="1"/>
          <p:nvPr>
            <p:ph idx="1" type="body"/>
          </p:nvPr>
        </p:nvSpPr>
        <p:spPr>
          <a:xfrm>
            <a:off x="879125" y="1744500"/>
            <a:ext cx="8124000" cy="32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00"/>
              <a:buChar char="■"/>
            </a:pPr>
            <a:r>
              <a:rPr lang="en" sz="1800">
                <a:solidFill>
                  <a:schemeClr val="dk1"/>
                </a:solidFill>
              </a:rPr>
              <a:t>Autoformation « </a:t>
            </a:r>
            <a:r>
              <a:rPr b="1" lang="en" sz="1800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Premiers pas avec Desmos</a:t>
            </a:r>
            <a:r>
              <a:rPr lang="en" sz="1800">
                <a:solidFill>
                  <a:schemeClr val="accent2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» du Campus RÉCIT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Tutoriels</a:t>
            </a:r>
            <a:r>
              <a:rPr lang="en" sz="1800">
                <a:solidFill>
                  <a:schemeClr val="dk1"/>
                </a:solidFill>
              </a:rPr>
              <a:t> du RÉCIT MST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lang="en" sz="1800">
                <a:solidFill>
                  <a:schemeClr val="dk1"/>
                </a:solidFill>
              </a:rPr>
              <a:t> sur la calculatrice graphique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lang="en" sz="1800">
                <a:solidFill>
                  <a:schemeClr val="dk1"/>
                </a:solidFill>
              </a:rPr>
              <a:t> sur la classe virtuelle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lang="en" sz="1800">
                <a:solidFill>
                  <a:schemeClr val="dk1"/>
                </a:solidFill>
              </a:rPr>
              <a:t> sur la création d’activités pour la classe virtuelle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lang="en" sz="1800">
                <a:solidFill>
                  <a:schemeClr val="dk1"/>
                </a:solidFill>
              </a:rPr>
              <a:t> : Tout sur Desmos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lang="en" sz="1800">
                <a:solidFill>
                  <a:schemeClr val="dk1"/>
                </a:solidFill>
              </a:rPr>
              <a:t> : Desmos en sciences et technologies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1" name="Google Shape;291;p33"/>
          <p:cNvSpPr txBox="1"/>
          <p:nvPr/>
        </p:nvSpPr>
        <p:spPr>
          <a:xfrm>
            <a:off x="688225" y="2379975"/>
            <a:ext cx="7649700" cy="23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Char char="■"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Se créer un compte gratuit sur </a:t>
            </a:r>
            <a:r>
              <a:rPr b="1"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Campus RÉCIT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;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Char char="✓"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Valider le courriel, se connecter;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Char char="■"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S’inscrire à l’autoformation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Char char="✓"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«</a:t>
            </a:r>
            <a:r>
              <a:rPr b="1" lang="en" sz="20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Premiers pas avec </a:t>
            </a:r>
            <a:r>
              <a:rPr b="1" lang="en" sz="20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Desmos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»;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Char char="■"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Consulter </a:t>
            </a:r>
            <a:r>
              <a:rPr b="1" lang="en" sz="20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cette page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entury Gothic"/>
                <a:ea typeface="Century Gothic"/>
                <a:cs typeface="Century Gothic"/>
                <a:sym typeface="Century Gothic"/>
              </a:rPr>
              <a:t>Note : le lien sera disponible que quelques heures.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3"/>
          <p:cNvSpPr txBox="1"/>
          <p:nvPr>
            <p:ph type="title"/>
          </p:nvPr>
        </p:nvSpPr>
        <p:spPr>
          <a:xfrm>
            <a:off x="1069825" y="530725"/>
            <a:ext cx="35202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Badge « Appropriation »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3" name="Google Shape;293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92900" y="232750"/>
            <a:ext cx="2329875" cy="202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220600" y="1149475"/>
            <a:ext cx="3044400" cy="13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Stéphanie Rioux</a:t>
            </a:r>
            <a:endParaRPr sz="3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stephanie.rioux@recitmst.qc.ca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1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3" name="Google Shape;12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2955" y="3638075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>
            <a:hlinkClick r:id="rId4"/>
          </p:cNvPr>
          <p:cNvSpPr txBox="1"/>
          <p:nvPr/>
        </p:nvSpPr>
        <p:spPr>
          <a:xfrm>
            <a:off x="220600" y="36772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</a:t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1555" y="1415025"/>
            <a:ext cx="3044250" cy="78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16"/>
          <p:cNvGrpSpPr/>
          <p:nvPr/>
        </p:nvGrpSpPr>
        <p:grpSpPr>
          <a:xfrm>
            <a:off x="4166969" y="761155"/>
            <a:ext cx="4193422" cy="2131004"/>
            <a:chOff x="1177450" y="241631"/>
            <a:chExt cx="6173152" cy="3616776"/>
          </a:xfrm>
        </p:grpSpPr>
        <p:sp>
          <p:nvSpPr>
            <p:cNvPr id="127" name="Google Shape;127;p1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4BF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4"/>
          <p:cNvSpPr txBox="1"/>
          <p:nvPr>
            <p:ph type="ctrTitle"/>
          </p:nvPr>
        </p:nvSpPr>
        <p:spPr>
          <a:xfrm>
            <a:off x="0" y="1733500"/>
            <a:ext cx="3496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MERCI !</a:t>
            </a:r>
            <a:endParaRPr sz="6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9" name="Google Shape;29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913" y="640575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4"/>
          <p:cNvSpPr txBox="1"/>
          <p:nvPr/>
        </p:nvSpPr>
        <p:spPr>
          <a:xfrm>
            <a:off x="4175500" y="2432450"/>
            <a:ext cx="43755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stephanie.rioux@recitmst.qc.ca</a:t>
            </a:r>
            <a:endParaRPr b="1"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equipe</a:t>
            </a:r>
            <a:r>
              <a:rPr b="1" lang="en" sz="2100">
                <a:solidFill>
                  <a:schemeClr val="dk1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b="1"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■"/>
            </a:pPr>
            <a:r>
              <a:rPr b="1" lang="en" sz="18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■"/>
            </a:pPr>
            <a:r>
              <a:rPr b="1" lang="en" sz="18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■"/>
            </a:pPr>
            <a:r>
              <a:rPr b="1" lang="en" sz="18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5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08" name="Google Shape;308;p35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309" name="Google Shape;309;p35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310" name="Google Shape;310;p35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11" name="Google Shape;311;p35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12" name="Google Shape;312;p35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313" name="Google Shape;313;p35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14" name="Google Shape;314;p35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15" name="Google Shape;315;p35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316" name="Google Shape;316;p35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17" name="Google Shape;317;p35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18" name="Google Shape;318;p35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319" name="Google Shape;319;p35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20" name="Google Shape;320;p35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Plan de l’atelier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17"/>
          <p:cNvSpPr txBox="1"/>
          <p:nvPr>
            <p:ph idx="4294967295" type="body"/>
          </p:nvPr>
        </p:nvSpPr>
        <p:spPr>
          <a:xfrm>
            <a:off x="1149750" y="1683825"/>
            <a:ext cx="6431700" cy="30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C’est quoi Desmos?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Expériences-élève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Espace enseignant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En quoi Desmos se démarque?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Création/modification d’activités 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Ressources</a:t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7" name="Google Shape;137;p1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>
            <p:ph type="title"/>
          </p:nvPr>
        </p:nvSpPr>
        <p:spPr>
          <a:xfrm>
            <a:off x="1029641" y="743400"/>
            <a:ext cx="3989400" cy="6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entury Gothic"/>
                <a:ea typeface="Century Gothic"/>
                <a:cs typeface="Century Gothic"/>
                <a:sym typeface="Century Gothic"/>
              </a:rPr>
              <a:t>C’est quoi Desmos?</a:t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43" name="Google Shape;143;p1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504300" y="2859600"/>
            <a:ext cx="8597100" cy="1922100"/>
          </a:xfrm>
          <a:prstGeom prst="roundRect">
            <a:avLst>
              <a:gd fmla="val 16667" name="adj"/>
            </a:avLst>
          </a:prstGeom>
          <a:solidFill>
            <a:srgbClr val="94BF6E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8"/>
          <p:cNvSpPr txBox="1"/>
          <p:nvPr/>
        </p:nvSpPr>
        <p:spPr>
          <a:xfrm>
            <a:off x="3461550" y="4379525"/>
            <a:ext cx="2220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student.desmos.com</a:t>
            </a:r>
            <a:r>
              <a:rPr b="1" lang="en" sz="1600" u="sng">
                <a:latin typeface="Ubuntu"/>
                <a:ea typeface="Ubuntu"/>
                <a:cs typeface="Ubuntu"/>
                <a:sym typeface="Ubuntu"/>
                <a:hlinkClick r:id="rId4"/>
              </a:rPr>
              <a:t> </a:t>
            </a: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	</a:t>
            </a:r>
            <a:endParaRPr sz="2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6539400" y="4359575"/>
            <a:ext cx="22209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endParaRPr sz="1200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430300" y="3464850"/>
            <a:ext cx="3356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■"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Classe virtuelle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rPr>
              <a:t>‹#›</a:t>
            </a:fld>
            <a:endParaRPr sz="1200">
              <a:solidFill>
                <a:srgbClr val="3C78D8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149" name="Google Shape;14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7847" y="3029075"/>
            <a:ext cx="5875553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/>
          <p:nvPr/>
        </p:nvSpPr>
        <p:spPr>
          <a:xfrm>
            <a:off x="430300" y="1744775"/>
            <a:ext cx="6077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■"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Calculatrice graphique (</a:t>
            </a:r>
            <a:r>
              <a:rPr b="1" lang="en" sz="22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desmos.com</a:t>
            </a: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) ou application pour appareils mobiles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1" name="Google Shape;15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72850" y="1387800"/>
            <a:ext cx="1428750" cy="14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19"/>
          <p:cNvSpPr txBox="1"/>
          <p:nvPr>
            <p:ph type="title"/>
          </p:nvPr>
        </p:nvSpPr>
        <p:spPr>
          <a:xfrm>
            <a:off x="1146025" y="530725"/>
            <a:ext cx="33564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Expérience élève 1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Pour toutes les disciplines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4325" y="1661600"/>
            <a:ext cx="6131924" cy="348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/>
          <p:nvPr>
            <p:ph type="title"/>
          </p:nvPr>
        </p:nvSpPr>
        <p:spPr>
          <a:xfrm>
            <a:off x="1114175" y="540775"/>
            <a:ext cx="3607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Century Gothic"/>
                <a:ea typeface="Century Gothic"/>
                <a:cs typeface="Century Gothic"/>
                <a:sym typeface="Century Gothic"/>
              </a:rPr>
              <a:t>Rejoindre la classe</a:t>
            </a:r>
            <a:endParaRPr sz="2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2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65" name="Google Shape;16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175" y="1638950"/>
            <a:ext cx="5036524" cy="28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0"/>
          <p:cNvSpPr txBox="1"/>
          <p:nvPr/>
        </p:nvSpPr>
        <p:spPr>
          <a:xfrm>
            <a:off x="1939138" y="4607050"/>
            <a:ext cx="539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Vous pouvez également cliquer sur ce </a:t>
            </a:r>
            <a:r>
              <a:rPr b="1"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lien d’invitation</a:t>
            </a: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Expérience élève 2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Polygraph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2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73" name="Google Shape;17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0988" y="1701775"/>
            <a:ext cx="5982026" cy="3252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4700" y="155928"/>
            <a:ext cx="2260350" cy="187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/>
          <p:nvPr>
            <p:ph type="title"/>
          </p:nvPr>
        </p:nvSpPr>
        <p:spPr>
          <a:xfrm>
            <a:off x="1146025" y="530725"/>
            <a:ext cx="3376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Activités présentées</a:t>
            </a:r>
            <a:r>
              <a:rPr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80" name="Google Shape;180;p2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825" y="1814850"/>
            <a:ext cx="2464176" cy="242821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2" name="Google Shape;18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4551" y="1814850"/>
            <a:ext cx="2464175" cy="249851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83" name="Google Shape;183;p22"/>
          <p:cNvSpPr txBox="1"/>
          <p:nvPr/>
        </p:nvSpPr>
        <p:spPr>
          <a:xfrm>
            <a:off x="1573463" y="4345763"/>
            <a:ext cx="22209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Toutes disciplines</a:t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8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l’activité</a:t>
            </a:r>
            <a:endParaRPr b="1" sz="16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5284550" y="4345775"/>
            <a:ext cx="27186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Polygraph</a:t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8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l’activité</a:t>
            </a:r>
            <a:r>
              <a:rPr b="1" lang="en" sz="16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b="1" sz="16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L’espace enseignant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91" name="Google Shape;191;p23"/>
          <p:cNvSpPr txBox="1"/>
          <p:nvPr>
            <p:ph type="title"/>
          </p:nvPr>
        </p:nvSpPr>
        <p:spPr>
          <a:xfrm>
            <a:off x="2211862" y="2784244"/>
            <a:ext cx="5030100" cy="5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teacher.desmos.com</a:t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92" name="Google Shape;192;p23"/>
          <p:cNvGrpSpPr/>
          <p:nvPr/>
        </p:nvGrpSpPr>
        <p:grpSpPr>
          <a:xfrm>
            <a:off x="2241293" y="1756649"/>
            <a:ext cx="4971239" cy="2912590"/>
            <a:chOff x="1177450" y="241631"/>
            <a:chExt cx="6173152" cy="3616776"/>
          </a:xfrm>
        </p:grpSpPr>
        <p:sp>
          <p:nvSpPr>
            <p:cNvPr id="193" name="Google Shape;193;p2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4BF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7" name="Google Shape;19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9825" y="3436200"/>
            <a:ext cx="794175" cy="7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309AA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