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Sniglet"/>
      <p:regular r:id="rId19"/>
    </p:embeddedFont>
    <p:embeddedFont>
      <p:font typeface="Dosis"/>
      <p:regular r:id="rId20"/>
      <p:bold r:id="rId21"/>
    </p:embeddedFont>
    <p:embeddedFont>
      <p:font typeface="Ubuntu"/>
      <p:regular r:id="rId22"/>
      <p:bold r:id="rId23"/>
      <p:italic r:id="rId24"/>
      <p:boldItalic r:id="rId25"/>
    </p:embeddedFont>
    <p:embeddedFont>
      <p:font typeface="Viga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osis-regular.fntdata"/><Relationship Id="rId22" Type="http://schemas.openxmlformats.org/officeDocument/2006/relationships/font" Target="fonts/Ubuntu-regular.fntdata"/><Relationship Id="rId21" Type="http://schemas.openxmlformats.org/officeDocument/2006/relationships/font" Target="fonts/Dosis-bold.fntdata"/><Relationship Id="rId24" Type="http://schemas.openxmlformats.org/officeDocument/2006/relationships/font" Target="fonts/Ubuntu-italic.fntdata"/><Relationship Id="rId23" Type="http://schemas.openxmlformats.org/officeDocument/2006/relationships/font" Target="fonts/Ubuntu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Viga-regular.fntdata"/><Relationship Id="rId25" Type="http://schemas.openxmlformats.org/officeDocument/2006/relationships/font" Target="fonts/Ubuntu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Sniglet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d061219f5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d061219f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99dc0336a0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99dc0336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c8800865ed_0_11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c8800865ed_0_1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SR</a:t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c8800865ed_0_16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c8800865ed_0_16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c8800865ed_0_22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c8800865ed_0_2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SR-FO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53861f8f34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53861f8f3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Calculatrice graphique seulement pour les maths/sciences, surtout au secondaire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"/>
              <a:t>Classe virtuelle pour toutes les disciplines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539418c681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539418c68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53861f8f34_0_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53861f8f3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cbe248bcc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cbe248bc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discussion, rétroaction, pacing, pause, collaboration, captures, tableau de bord, gestion des classes, n’est pas autocorrectif et c’est voulu!, nombre de participants, communauté de partage, etc.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 - FO - Les participants répondent dans le wooclap, ils peuvent liker les affirmations des autres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Wooclap: https://www.wooclap.com/ALFPLY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cbe248bccc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cbe248bcc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discussion, rétroaction, pacing, pause, collaboration, captures, tableau de bord, gestion des classes, n’est pas autocorrectif et c’est voulu!, nombre de participants, communauté de partage, etc.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 - FO - Les participants répondent dans le wooclap, ils peuvent liker les affirmations des autres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Wooclap: https://www.wooclap.com/ALFPLY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a00eb76124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a00eb761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300">
                <a:latin typeface="Ubuntu"/>
                <a:ea typeface="Ubuntu"/>
                <a:cs typeface="Ubuntu"/>
                <a:sym typeface="Ubuntu"/>
              </a:rPr>
              <a:t>SR</a:t>
            </a:r>
            <a:endParaRPr sz="1300"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rect b="b" l="l" r="r" t="t"/>
            <a:pathLst>
              <a:path extrusionOk="0" h="4880" w="5504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rect b="b" l="l" r="r" t="t"/>
            <a:pathLst>
              <a:path extrusionOk="0" h="9281" w="10748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3" name="Google Shape;523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4" name="Google Shape;5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 1">
  <p:cSld name="TITLE_4"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7" name="Google Shape;527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8" name="Google Shape;52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 2">
  <p:cSld name="TITLE_5"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31" name="Google Shape;53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32" name="Google Shape;53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3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35" name="Google Shape;535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36" name="Google Shape;53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9pPr>
          </a:lstStyle>
          <a:p/>
        </p:txBody>
      </p:sp>
      <p:sp>
        <p:nvSpPr>
          <p:cNvPr id="194" name="Google Shape;194;p3"/>
          <p:cNvSpPr txBox="1"/>
          <p:nvPr>
            <p:ph idx="1" type="subTitle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 rtl="0" algn="ctr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b="1" sz="2500">
                <a:solidFill>
                  <a:srgbClr val="1C4587"/>
                </a:solidFill>
              </a:defRPr>
            </a:lvl1pPr>
            <a:lvl2pPr indent="-387350" lvl="1" marL="914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2" name="Google Shape;292;p5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4" name="Google Shape;324;p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7" name="Google Shape;327;p6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28" name="Google Shape;328;p6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0" name="Google Shape;360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3" name="Google Shape;363;p7"/>
          <p:cNvSpPr txBox="1"/>
          <p:nvPr>
            <p:ph idx="1" type="body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4" name="Google Shape;364;p7"/>
          <p:cNvSpPr txBox="1"/>
          <p:nvPr>
            <p:ph idx="2" type="body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5" name="Google Shape;365;p7"/>
          <p:cNvSpPr txBox="1"/>
          <p:nvPr>
            <p:ph idx="3" type="body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97" name="Google Shape;397;p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31" name="Google Shape;431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rect b="b" l="l" r="r" t="t"/>
              <a:pathLst>
                <a:path extrusionOk="0" fill="none" h="158465" w="281716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rect b="b" l="l" r="r" t="t"/>
              <a:pathLst>
                <a:path extrusionOk="0" fill="none" h="0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59" name="Google Shape;159;p1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60" name="Google Shape;160;p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5" Type="http://schemas.openxmlformats.org/officeDocument/2006/relationships/hyperlink" Target="https://campus.recit.qc.ca/" TargetMode="External"/><Relationship Id="rId6" Type="http://schemas.openxmlformats.org/officeDocument/2006/relationships/hyperlink" Target="http://recitmst.qc.ca" TargetMode="External"/><Relationship Id="rId7" Type="http://schemas.openxmlformats.org/officeDocument/2006/relationships/hyperlink" Target="https://2021.sommetnumerique.ca/fr/papers/search?Search%5B0%5D%5Bfield%5D=&amp;Search%5B0%5D%5Bq%5D=j305" TargetMode="External"/><Relationship Id="rId8" Type="http://schemas.openxmlformats.org/officeDocument/2006/relationships/hyperlink" Target="https://monurl.ca/desmos29042021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campus.recit.qc.ca/math%c3%a9matique-science-et-technologie/desmos101" TargetMode="External"/><Relationship Id="rId4" Type="http://schemas.openxmlformats.org/officeDocument/2006/relationships/hyperlink" Target="https://www.youtube.com/playlist?list=PLbE85KlaADWl9w9d71xFo8AME6LZUfAjR" TargetMode="External"/><Relationship Id="rId9" Type="http://schemas.openxmlformats.org/officeDocument/2006/relationships/hyperlink" Target="https://view.genial.ly/600740a426efd30d1ba0c4ca/horizontal-infographic-review-formation-teacher-desmos-science?fbclid=IwAR2M8aOAMlc1F-6DAq1eZiLuBejHMuwGB_amSIPjU9xd3tb9By9OVThb7IQ" TargetMode="External"/><Relationship Id="rId5" Type="http://schemas.openxmlformats.org/officeDocument/2006/relationships/hyperlink" Target="https://recitmst.qc.ca/Desmos-les-bases-de-la-calculatrice-graphique" TargetMode="External"/><Relationship Id="rId6" Type="http://schemas.openxmlformats.org/officeDocument/2006/relationships/hyperlink" Target="https://recitmst.qc.ca/Desmos-les-mathematiques-en-classe-virtuelle" TargetMode="External"/><Relationship Id="rId7" Type="http://schemas.openxmlformats.org/officeDocument/2006/relationships/hyperlink" Target="https://recitmst.qc.ca/Desmos-creation-d-activites-pour-la-classe-virtuelle" TargetMode="External"/><Relationship Id="rId8" Type="http://schemas.openxmlformats.org/officeDocument/2006/relationships/hyperlink" Target="https://view.genial.ly/5f6b3ba79e22dc0d83e40fcc/horizontal-infographic-lists-dynamiser-lenseignement-apprentissage-des-mathematiques-avec-desmos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teacher.desmos.com/" TargetMode="External"/><Relationship Id="rId4" Type="http://schemas.openxmlformats.org/officeDocument/2006/relationships/hyperlink" Target="http://www.desmosfr.ca" TargetMode="External"/><Relationship Id="rId5" Type="http://schemas.openxmlformats.org/officeDocument/2006/relationships/hyperlink" Target="https://www.facebook.com/groups/pedagoguesdesmos" TargetMode="External"/><Relationship Id="rId6" Type="http://schemas.openxmlformats.org/officeDocument/2006/relationships/hyperlink" Target="https://www.facebook.com/groups/704851039666407" TargetMode="External"/><Relationship Id="rId7" Type="http://schemas.openxmlformats.org/officeDocument/2006/relationships/hyperlink" Target="http://www.lesmathsautrement.ca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campus.recit.qc.ca/login/index.php" TargetMode="External"/><Relationship Id="rId4" Type="http://schemas.openxmlformats.org/officeDocument/2006/relationships/hyperlink" Target="https://campus.recit.qc.ca/enrol/index.php?id=284" TargetMode="External"/><Relationship Id="rId5" Type="http://schemas.openxmlformats.org/officeDocument/2006/relationships/hyperlink" Target="https://campus.recit.qc.ca/mod/assign/view.php?id=10166" TargetMode="External"/><Relationship Id="rId6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stephanie.rioux@recitmst.qc.ca" TargetMode="External"/><Relationship Id="rId4" Type="http://schemas.openxmlformats.org/officeDocument/2006/relationships/hyperlink" Target="mailto:ouelletf@cskamloup.qc.ca" TargetMode="External"/><Relationship Id="rId5" Type="http://schemas.openxmlformats.org/officeDocument/2006/relationships/hyperlink" Target="http://creativecommons.org/licenses/by-nc-sa/4.0/" TargetMode="External"/><Relationship Id="rId6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9.png"/><Relationship Id="rId5" Type="http://schemas.openxmlformats.org/officeDocument/2006/relationships/hyperlink" Target="https://creativecommons.org/licenses/by-nc-sa/4.0/deed.fr" TargetMode="External"/><Relationship Id="rId6" Type="http://schemas.openxmlformats.org/officeDocument/2006/relationships/image" Target="../media/image11.png"/><Relationship Id="rId7" Type="http://schemas.openxmlformats.org/officeDocument/2006/relationships/hyperlink" Target="mailto:equipe@recitmst.qc.ca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student.desmos.com/" TargetMode="External"/><Relationship Id="rId4" Type="http://schemas.openxmlformats.org/officeDocument/2006/relationships/hyperlink" Target="https://student.desmos.com/" TargetMode="External"/><Relationship Id="rId5" Type="http://schemas.openxmlformats.org/officeDocument/2006/relationships/hyperlink" Target="https://teacher.desmos.com/" TargetMode="External"/><Relationship Id="rId6" Type="http://schemas.openxmlformats.org/officeDocument/2006/relationships/image" Target="../media/image12.png"/><Relationship Id="rId7" Type="http://schemas.openxmlformats.org/officeDocument/2006/relationships/hyperlink" Target="https://www.desmos.com/" TargetMode="External"/><Relationship Id="rId8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student.desmos.com/join/vr5emk?lang=fr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8.png"/><Relationship Id="rId5" Type="http://schemas.openxmlformats.org/officeDocument/2006/relationships/hyperlink" Target="https://teacher.desmos.com/activitybuilder/custom/60253e1e5151560d67f24c3b?lang=fr" TargetMode="External"/><Relationship Id="rId6" Type="http://schemas.openxmlformats.org/officeDocument/2006/relationships/hyperlink" Target="https://teacher.desmos.com/polygraph/custom/6053a682bdca9d3d2433fcc3?lang=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16"/>
          <p:cNvPicPr preferRelativeResize="0"/>
          <p:nvPr/>
        </p:nvPicPr>
        <p:blipFill rotWithShape="1">
          <a:blip r:embed="rId3">
            <a:alphaModFix/>
          </a:blip>
          <a:srcRect b="0" l="0" r="0" t="18166"/>
          <a:stretch/>
        </p:blipFill>
        <p:spPr>
          <a:xfrm>
            <a:off x="0" y="0"/>
            <a:ext cx="8858251" cy="478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525" y="-18500"/>
            <a:ext cx="9169025" cy="5180499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16">
            <a:hlinkClick r:id="rId5"/>
          </p:cNvPr>
          <p:cNvSpPr txBox="1"/>
          <p:nvPr/>
        </p:nvSpPr>
        <p:spPr>
          <a:xfrm>
            <a:off x="4501425" y="4719300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Pour plus de détails : </a:t>
            </a:r>
            <a:r>
              <a:rPr b="1" lang="en" sz="16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</a:t>
            </a:r>
            <a:endParaRPr b="1" sz="16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4" name="Google Shape;544;p16"/>
          <p:cNvSpPr txBox="1"/>
          <p:nvPr>
            <p:ph type="ctrTitle"/>
          </p:nvPr>
        </p:nvSpPr>
        <p:spPr>
          <a:xfrm>
            <a:off x="20225" y="2342675"/>
            <a:ext cx="8082300" cy="1143000"/>
          </a:xfrm>
          <a:prstGeom prst="rect">
            <a:avLst/>
          </a:prstGeom>
          <a:solidFill>
            <a:srgbClr val="202D36">
              <a:alpha val="48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FFF"/>
                </a:solidFill>
              </a:rPr>
              <a:t>Desmos</a:t>
            </a:r>
            <a:r>
              <a:rPr lang="en" sz="3800">
                <a:solidFill>
                  <a:srgbClr val="FFFFFF"/>
                </a:solidFill>
              </a:rPr>
              <a:t> : pour toutes les disciplines</a:t>
            </a:r>
            <a:endParaRPr sz="3800">
              <a:solidFill>
                <a:srgbClr val="FFFFFF"/>
              </a:solidFill>
            </a:endParaRPr>
          </a:p>
          <a:p>
            <a:pPr indent="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u="sng">
                <a:solidFill>
                  <a:srgbClr val="FAA22A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Séance J305</a:t>
            </a:r>
            <a:endParaRPr sz="2800">
              <a:solidFill>
                <a:srgbClr val="FAA22A"/>
              </a:solidFill>
            </a:endParaRPr>
          </a:p>
        </p:txBody>
      </p:sp>
      <p:sp>
        <p:nvSpPr>
          <p:cNvPr id="545" name="Google Shape;545;p16"/>
          <p:cNvSpPr txBox="1"/>
          <p:nvPr/>
        </p:nvSpPr>
        <p:spPr>
          <a:xfrm>
            <a:off x="20225" y="3626400"/>
            <a:ext cx="5903700" cy="13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29 avril 2021 - </a:t>
            </a: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10h45 à 11h45 (30 minutes)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Sommet du numérique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" sz="1800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monurl.ca/desmos29042021</a:t>
            </a:r>
            <a:endParaRPr sz="24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46" name="Google Shape;546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83000" y="70839"/>
            <a:ext cx="874765" cy="141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25"/>
          <p:cNvSpPr txBox="1"/>
          <p:nvPr>
            <p:ph idx="4294967295" type="title"/>
          </p:nvPr>
        </p:nvSpPr>
        <p:spPr>
          <a:xfrm>
            <a:off x="747925" y="225025"/>
            <a:ext cx="7550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Les outils de création polyvalents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21" name="Google Shape;621;p25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22" name="Google Shape;62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0662" y="1439400"/>
            <a:ext cx="2461981" cy="183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1013" y="1818225"/>
            <a:ext cx="2387500" cy="224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1363" y="1818225"/>
            <a:ext cx="2387506" cy="22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25"/>
          <p:cNvSpPr/>
          <p:nvPr/>
        </p:nvSpPr>
        <p:spPr>
          <a:xfrm>
            <a:off x="930638" y="18183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25"/>
          <p:cNvSpPr/>
          <p:nvPr/>
        </p:nvSpPr>
        <p:spPr>
          <a:xfrm>
            <a:off x="2113563" y="18183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25"/>
          <p:cNvSpPr/>
          <p:nvPr/>
        </p:nvSpPr>
        <p:spPr>
          <a:xfrm>
            <a:off x="2113563" y="254912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25"/>
          <p:cNvSpPr/>
          <p:nvPr/>
        </p:nvSpPr>
        <p:spPr>
          <a:xfrm>
            <a:off x="2113563" y="329252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25"/>
          <p:cNvSpPr/>
          <p:nvPr/>
        </p:nvSpPr>
        <p:spPr>
          <a:xfrm>
            <a:off x="930638" y="328002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25"/>
          <p:cNvSpPr/>
          <p:nvPr/>
        </p:nvSpPr>
        <p:spPr>
          <a:xfrm>
            <a:off x="4505479" y="18183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25"/>
          <p:cNvSpPr/>
          <p:nvPr/>
        </p:nvSpPr>
        <p:spPr>
          <a:xfrm>
            <a:off x="3339663" y="2539079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25"/>
          <p:cNvSpPr/>
          <p:nvPr/>
        </p:nvSpPr>
        <p:spPr>
          <a:xfrm>
            <a:off x="3340604" y="328002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25"/>
          <p:cNvSpPr/>
          <p:nvPr/>
        </p:nvSpPr>
        <p:spPr>
          <a:xfrm>
            <a:off x="4535546" y="3272433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25"/>
          <p:cNvSpPr/>
          <p:nvPr/>
        </p:nvSpPr>
        <p:spPr>
          <a:xfrm>
            <a:off x="5790754" y="252902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6"/>
          <p:cNvSpPr/>
          <p:nvPr/>
        </p:nvSpPr>
        <p:spPr>
          <a:xfrm>
            <a:off x="367400" y="1272300"/>
            <a:ext cx="7544400" cy="3936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2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Ressources supplémentaires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41" name="Google Shape;641;p2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2" name="Google Shape;642;p26"/>
          <p:cNvSpPr txBox="1"/>
          <p:nvPr>
            <p:ph idx="1" type="body"/>
          </p:nvPr>
        </p:nvSpPr>
        <p:spPr>
          <a:xfrm>
            <a:off x="411875" y="1165025"/>
            <a:ext cx="7544400" cy="30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■"/>
            </a:pP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Autoformation « </a:t>
            </a: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Premiers pas avec Desmos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» du Campus RÉCIT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■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Tutoriels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du RÉCIT MST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■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Webinaire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sur la calculatrice graphique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■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Webinaire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sur la classe virtuelle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■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Webinaire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sur la création d’activités pour la classe virtuelle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■"/>
            </a:pPr>
            <a:r>
              <a:rPr lang="en" sz="19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Genially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: Tout sur Desmos 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■"/>
            </a:pPr>
            <a:r>
              <a:rPr lang="en" sz="19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Genially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: Desmos en sciences et technologies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27"/>
          <p:cNvSpPr txBox="1"/>
          <p:nvPr>
            <p:ph type="title"/>
          </p:nvPr>
        </p:nvSpPr>
        <p:spPr>
          <a:xfrm>
            <a:off x="747925" y="225025"/>
            <a:ext cx="57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Où trouver des idées, des activités ou du support ?</a:t>
            </a:r>
            <a:endParaRPr sz="27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48" name="Google Shape;648;p2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9" name="Google Shape;649;p27"/>
          <p:cNvSpPr txBox="1"/>
          <p:nvPr>
            <p:ph type="title"/>
          </p:nvPr>
        </p:nvSpPr>
        <p:spPr>
          <a:xfrm>
            <a:off x="880225" y="1338775"/>
            <a:ext cx="6814500" cy="33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</a:pPr>
            <a:r>
              <a:rPr lang="en" sz="2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teacher.desmos.com</a:t>
            </a:r>
            <a:r>
              <a:rPr lang="en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(FR)</a:t>
            </a:r>
            <a:endParaRPr sz="2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</a:pPr>
            <a:r>
              <a:rPr lang="en" sz="2200" u="sng">
                <a:latin typeface="Ubuntu"/>
                <a:ea typeface="Ubuntu"/>
                <a:cs typeface="Ubuntu"/>
                <a:sym typeface="Ubuntu"/>
                <a:hlinkClick r:id="rId4"/>
              </a:rPr>
              <a:t>desmosfr.ca</a:t>
            </a:r>
            <a:endParaRPr sz="2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</a:pPr>
            <a:r>
              <a:rPr lang="en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Groupe FB «</a:t>
            </a:r>
            <a:r>
              <a:rPr lang="en" sz="2200" u="sng">
                <a:latin typeface="Ubuntu"/>
                <a:ea typeface="Ubuntu"/>
                <a:cs typeface="Ubuntu"/>
                <a:sym typeface="Ubuntu"/>
                <a:hlinkClick r:id="rId5"/>
              </a:rPr>
              <a:t>Pédagogues Desmos</a:t>
            </a:r>
            <a:r>
              <a:rPr lang="en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»</a:t>
            </a:r>
            <a:endParaRPr sz="2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</a:pPr>
            <a:r>
              <a:rPr lang="en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Groupe FB «</a:t>
            </a:r>
            <a:r>
              <a:rPr lang="en" sz="2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Les maths autrement</a:t>
            </a:r>
            <a:r>
              <a:rPr lang="en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»</a:t>
            </a:r>
            <a:endParaRPr sz="2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</a:pPr>
            <a:r>
              <a:rPr lang="en" sz="2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Lesmathsautrement.ca</a:t>
            </a:r>
            <a:endParaRPr sz="2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28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5" name="Google Shape;655;p28"/>
          <p:cNvSpPr txBox="1"/>
          <p:nvPr/>
        </p:nvSpPr>
        <p:spPr>
          <a:xfrm>
            <a:off x="252625" y="559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Obtenez votre badge de participation</a:t>
            </a:r>
            <a:endParaRPr b="1" sz="28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56" name="Google Shape;656;p28"/>
          <p:cNvSpPr txBox="1"/>
          <p:nvPr/>
        </p:nvSpPr>
        <p:spPr>
          <a:xfrm>
            <a:off x="1502900" y="3203675"/>
            <a:ext cx="6945600" cy="1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282204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Ubuntu"/>
              <a:buAutoNum type="arabicPeriod"/>
            </a:pPr>
            <a:r>
              <a:rPr b="1" lang="en" sz="17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Créer son compte sur le Campus RÉCIT</a:t>
            </a:r>
            <a:r>
              <a:rPr b="1"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et se connecter;</a:t>
            </a:r>
            <a:endParaRPr b="1" sz="17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marR="28220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Ubuntu"/>
              <a:buAutoNum type="arabicPeriod"/>
            </a:pPr>
            <a:r>
              <a:rPr b="1" lang="en" sz="17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S’inscrire à cette formation</a:t>
            </a:r>
            <a:r>
              <a:rPr b="1"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;</a:t>
            </a:r>
            <a:endParaRPr b="1" sz="17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6550" lvl="0" marL="457200" marR="28220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Ubuntu"/>
              <a:buAutoNum type="arabicPeriod"/>
            </a:pPr>
            <a:r>
              <a:rPr b="1" lang="en" sz="17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Demander votre badge ici</a:t>
            </a:r>
            <a:r>
              <a:rPr b="1" lang="en" sz="17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b="1" sz="17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3D4965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b="1" sz="2800">
              <a:solidFill>
                <a:srgbClr val="3D4965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3D4965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57" name="Google Shape;657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96775" y="1284500"/>
            <a:ext cx="1810310" cy="17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29"/>
          <p:cNvSpPr txBox="1"/>
          <p:nvPr>
            <p:ph idx="4294967295" type="ctrTitle"/>
          </p:nvPr>
        </p:nvSpPr>
        <p:spPr>
          <a:xfrm>
            <a:off x="1761750" y="684575"/>
            <a:ext cx="5620500" cy="7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latin typeface="Viga"/>
                <a:ea typeface="Viga"/>
                <a:cs typeface="Viga"/>
                <a:sym typeface="Viga"/>
              </a:rPr>
              <a:t>MERCI !</a:t>
            </a:r>
            <a:endParaRPr b="1" sz="10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63" name="Google Shape;663;p29"/>
          <p:cNvSpPr txBox="1"/>
          <p:nvPr/>
        </p:nvSpPr>
        <p:spPr>
          <a:xfrm>
            <a:off x="2007600" y="2641171"/>
            <a:ext cx="5128800" cy="11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rgbClr val="1A73E8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stephanie.rioux@recitmst.qc.ca</a:t>
            </a:r>
            <a:endParaRPr sz="2500">
              <a:solidFill>
                <a:srgbClr val="1A73E8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ouelletf@cskamloup.qc.ca</a:t>
            </a:r>
            <a:endParaRPr sz="2500">
              <a:solidFill>
                <a:srgbClr val="1A73E8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664" name="Google Shape;664;p29"/>
          <p:cNvSpPr txBox="1"/>
          <p:nvPr/>
        </p:nvSpPr>
        <p:spPr>
          <a:xfrm>
            <a:off x="2911350" y="175920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65" name="Google Shape;665;p29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, selon les termes de la licence</a:t>
            </a:r>
            <a:r>
              <a:rPr lang="en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chemeClr val="accent1"/>
                </a:solidFill>
              </a:rPr>
              <a:t>.</a:t>
            </a:r>
            <a:r>
              <a:rPr lang="en" sz="800">
                <a:solidFill>
                  <a:schemeClr val="accen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chemeClr val="accent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66" name="Google Shape;666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2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7"/>
          <p:cNvSpPr txBox="1"/>
          <p:nvPr>
            <p:ph idx="4294967295" type="body"/>
          </p:nvPr>
        </p:nvSpPr>
        <p:spPr>
          <a:xfrm>
            <a:off x="4113550" y="1154375"/>
            <a:ext cx="4641300" cy="36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Stéphanie Rioux</a:t>
            </a:r>
            <a:endParaRPr b="1" sz="3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RÉCIT MST</a:t>
            </a:r>
            <a:endParaRPr sz="14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Frédéric Ouellet</a:t>
            </a:r>
            <a:endParaRPr b="1" sz="3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Conseiller pédagogique du RÉCIT</a:t>
            </a:r>
            <a:endParaRPr sz="14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CSS Kamouraska-Rivière-du-Loup</a:t>
            </a:r>
            <a:endParaRPr sz="14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52" name="Google Shape;552;p17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3" name="Google Shape;55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620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2400" y="3769100"/>
            <a:ext cx="1153085" cy="114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17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7113" y="4547790"/>
            <a:ext cx="1077165" cy="376875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17"/>
          <p:cNvSpPr txBox="1"/>
          <p:nvPr/>
        </p:nvSpPr>
        <p:spPr>
          <a:xfrm>
            <a:off x="1353925" y="4599438"/>
            <a:ext cx="15879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384F5C"/>
                </a:solidFill>
                <a:latin typeface="Viga"/>
                <a:ea typeface="Viga"/>
                <a:cs typeface="Viga"/>
                <a:sym typeface="Vig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 MST 2021</a:t>
            </a:r>
            <a:endParaRPr>
              <a:solidFill>
                <a:srgbClr val="384F5C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8"/>
          <p:cNvSpPr txBox="1"/>
          <p:nvPr>
            <p:ph idx="4294967295"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Plan de l’atelier</a:t>
            </a:r>
            <a:endParaRPr sz="32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62" name="Google Shape;562;p18"/>
          <p:cNvSpPr txBox="1"/>
          <p:nvPr>
            <p:ph idx="4294967295" type="body"/>
          </p:nvPr>
        </p:nvSpPr>
        <p:spPr>
          <a:xfrm>
            <a:off x="1149750" y="921825"/>
            <a:ext cx="6431700" cy="36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Char char="■"/>
            </a:pPr>
            <a:r>
              <a:rPr lang="en" sz="2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C’est quoi Desmos?</a:t>
            </a:r>
            <a:endParaRPr sz="2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Char char="■"/>
            </a:pPr>
            <a:r>
              <a:rPr lang="en" sz="2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Expérience-élève</a:t>
            </a:r>
            <a:endParaRPr sz="2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Char char="■"/>
            </a:pPr>
            <a:r>
              <a:rPr lang="en" sz="2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Tableau de bord</a:t>
            </a:r>
            <a:endParaRPr sz="2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Char char="■"/>
            </a:pPr>
            <a:r>
              <a:rPr lang="en" sz="2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En quoi Desmos se démarque?</a:t>
            </a:r>
            <a:endParaRPr sz="2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Ubuntu"/>
              <a:buChar char="■"/>
            </a:pPr>
            <a:r>
              <a:rPr lang="en" sz="28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Ressources</a:t>
            </a:r>
            <a:endParaRPr sz="2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63" name="Google Shape;563;p18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9"/>
          <p:cNvSpPr txBox="1"/>
          <p:nvPr>
            <p:ph idx="4294967295" type="title"/>
          </p:nvPr>
        </p:nvSpPr>
        <p:spPr>
          <a:xfrm>
            <a:off x="418525" y="291350"/>
            <a:ext cx="7550100" cy="168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C’est quoi Desmos?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69" name="Google Shape;569;p1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0" name="Google Shape;570;p19"/>
          <p:cNvSpPr/>
          <p:nvPr/>
        </p:nvSpPr>
        <p:spPr>
          <a:xfrm>
            <a:off x="277900" y="2859600"/>
            <a:ext cx="8823600" cy="19221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2857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19"/>
          <p:cNvSpPr txBox="1"/>
          <p:nvPr/>
        </p:nvSpPr>
        <p:spPr>
          <a:xfrm>
            <a:off x="3461550" y="4379525"/>
            <a:ext cx="22209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student.desmos.com</a:t>
            </a:r>
            <a:r>
              <a:rPr b="1" lang="en" sz="1600" u="sng">
                <a:latin typeface="Ubuntu"/>
                <a:ea typeface="Ubuntu"/>
                <a:cs typeface="Ubuntu"/>
                <a:sym typeface="Ubuntu"/>
                <a:hlinkClick r:id="rId4"/>
              </a:rPr>
              <a:t> </a:t>
            </a: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	</a:t>
            </a:r>
            <a:endParaRPr sz="2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72" name="Google Shape;572;p19"/>
          <p:cNvSpPr txBox="1"/>
          <p:nvPr/>
        </p:nvSpPr>
        <p:spPr>
          <a:xfrm>
            <a:off x="6539400" y="4359575"/>
            <a:ext cx="22209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teacher.desmos.com</a:t>
            </a:r>
            <a:endParaRPr sz="12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73" name="Google Shape;573;p19"/>
          <p:cNvSpPr txBox="1"/>
          <p:nvPr/>
        </p:nvSpPr>
        <p:spPr>
          <a:xfrm>
            <a:off x="0" y="3464850"/>
            <a:ext cx="33564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2. Classe virtuelle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74" name="Google Shape;574;p19"/>
          <p:cNvSpPr txBox="1"/>
          <p:nvPr/>
        </p:nvSpPr>
        <p:spPr>
          <a:xfrm>
            <a:off x="4297650" y="4853299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rPr>
              <a:t>‹#›</a:t>
            </a:fld>
            <a:endParaRPr sz="1200">
              <a:solidFill>
                <a:srgbClr val="3C78D8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575" name="Google Shape;57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37847" y="3029075"/>
            <a:ext cx="5875553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19"/>
          <p:cNvSpPr txBox="1"/>
          <p:nvPr/>
        </p:nvSpPr>
        <p:spPr>
          <a:xfrm>
            <a:off x="277900" y="1592375"/>
            <a:ext cx="60774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1. Calculatrice graphique (</a:t>
            </a:r>
            <a:r>
              <a:rPr b="1" lang="en" sz="24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desmos.com</a:t>
            </a: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) 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    ou application pour appareils mobiles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77" name="Google Shape;577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72850" y="1387800"/>
            <a:ext cx="1428750" cy="14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20"/>
          <p:cNvSpPr txBox="1"/>
          <p:nvPr>
            <p:ph idx="4294967295" type="title"/>
          </p:nvPr>
        </p:nvSpPr>
        <p:spPr>
          <a:xfrm>
            <a:off x="630650" y="324775"/>
            <a:ext cx="75501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Activité - Desmos pour toutes disciplines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83" name="Google Shape;583;p2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4" name="Google Shape;584;p2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0" y="1291163"/>
            <a:ext cx="6096000" cy="3324225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1"/>
          <p:cNvSpPr txBox="1"/>
          <p:nvPr>
            <p:ph idx="4294967295" type="title"/>
          </p:nvPr>
        </p:nvSpPr>
        <p:spPr>
          <a:xfrm>
            <a:off x="630650" y="96175"/>
            <a:ext cx="75501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Activité - 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Desmos pour toutes disciplines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90" name="Google Shape;590;p2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1" name="Google Shape;59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2238" y="953575"/>
            <a:ext cx="6979525" cy="3949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2"/>
          <p:cNvSpPr txBox="1"/>
          <p:nvPr>
            <p:ph idx="4294967295" type="title"/>
          </p:nvPr>
        </p:nvSpPr>
        <p:spPr>
          <a:xfrm>
            <a:off x="719350" y="499700"/>
            <a:ext cx="7550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En quoi Desmos se démarque des autres outils questionnaires?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97" name="Google Shape;597;p22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8" name="Google Shape;59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350" y="1261525"/>
            <a:ext cx="8342802" cy="374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23"/>
          <p:cNvSpPr txBox="1"/>
          <p:nvPr>
            <p:ph idx="4294967295" type="title"/>
          </p:nvPr>
        </p:nvSpPr>
        <p:spPr>
          <a:xfrm>
            <a:off x="719350" y="499700"/>
            <a:ext cx="7550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En quoi Desmos se démarque des autres outils questionnaires?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04" name="Google Shape;604;p2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5" name="Google Shape;60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375" y="1397500"/>
            <a:ext cx="8078801" cy="36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4"/>
          <p:cNvSpPr txBox="1"/>
          <p:nvPr>
            <p:ph idx="4294967295" type="title"/>
          </p:nvPr>
        </p:nvSpPr>
        <p:spPr>
          <a:xfrm>
            <a:off x="747925" y="225025"/>
            <a:ext cx="76158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Activités présentées</a:t>
            </a:r>
            <a:r>
              <a:rPr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 durant l’atelier… utilisez-les!</a:t>
            </a:r>
            <a:endParaRPr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11" name="Google Shape;611;p2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2" name="Google Shape;61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825" y="1357650"/>
            <a:ext cx="2464176" cy="242821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613" name="Google Shape;61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4551" y="1357650"/>
            <a:ext cx="2464175" cy="249851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614" name="Google Shape;614;p24"/>
          <p:cNvSpPr txBox="1"/>
          <p:nvPr/>
        </p:nvSpPr>
        <p:spPr>
          <a:xfrm>
            <a:off x="1573450" y="3888563"/>
            <a:ext cx="22209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Lien vers l’activité</a:t>
            </a:r>
            <a:endParaRPr b="1" sz="16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Toutes disciplines</a:t>
            </a:r>
            <a:endParaRPr b="1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15" name="Google Shape;615;p24"/>
          <p:cNvSpPr txBox="1"/>
          <p:nvPr/>
        </p:nvSpPr>
        <p:spPr>
          <a:xfrm>
            <a:off x="5284550" y="3888575"/>
            <a:ext cx="27186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Lien vers une activité</a:t>
            </a:r>
            <a:r>
              <a:rPr b="1" lang="en" sz="16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 à découvrir : </a:t>
            </a:r>
            <a:r>
              <a:rPr b="1" lang="en" sz="1500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</a:rPr>
              <a:t>Polygraph</a:t>
            </a:r>
            <a:endParaRPr b="1" sz="15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