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81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embeddedFontLst>
    <p:embeddedFont>
      <p:font typeface="Dosis" panose="020B0604020202020204" charset="0"/>
      <p:regular r:id="rId29"/>
      <p:bold r:id="rId30"/>
    </p:embeddedFont>
    <p:embeddedFont>
      <p:font typeface="Oswald" panose="020B0604020202020204" charset="0"/>
      <p:regular r:id="rId31"/>
      <p:bold r:id="rId32"/>
    </p:embeddedFont>
    <p:embeddedFont>
      <p:font typeface="Sniglet" panose="020B0604020202020204" charset="0"/>
      <p:regular r:id="rId33"/>
    </p:embeddedFont>
    <p:embeddedFont>
      <p:font typeface="Ubuntu" panose="020B0604020202020204" charset="0"/>
      <p:regular r:id="rId34"/>
      <p:bold r:id="rId35"/>
      <p:italic r:id="rId36"/>
      <p:boldItalic r:id="rId37"/>
    </p:embeddedFont>
    <p:embeddedFont>
      <p:font typeface="Viga" panose="020B0604020202020204" charset="0"/>
      <p:regular r:id="rId38"/>
    </p:embeddedFont>
    <p:embeddedFont>
      <p:font typeface="Walter Turncoat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686F07-765B-4CD0-B14E-F0C2CFA9B8CC}">
  <a:tblStyle styleId="{A6686F07-765B-4CD0-B14E-F0C2CFA9B8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7octobre2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5z0q2-r2cMpJ7trO0dQX9AKAqVEpKbs8UTZLrqIv-k/edi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q9iqnDGsz344AGEMWWHUEvM68H-4T-7Bw-8NkcSEjQ/copy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44PK07TzxS-qpNSZLPCKyr70DESOzEapFXfrdVKjG0I/edit#bookmark=id.a0sspm6aox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citmst.qc.c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cTITJEOEYwia_Mr_3dCj_rF5h_jbyPCo?usp=sharin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iovi3MuLgGxP2DvmRedR87K-dPotVwkrcUzooCSmNGM/edit?usp=sharin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docs.co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ebranchee.com/enseigner-a-distance-force-majeure-idees-et-ressourc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ue.uqtr.ca/2020/08/27/un-clin-doeil-humoristique-du-prof-martin-caouette-sur-la-rentree-a-distance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docs.co/blog/posts/samples-of-hyperdocs-for-every-subjec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atom.com/blog/what-is-the-5e-instructional-model#:~:text=The%205Es%20are%20an%20instructional,to%20move%20through%20in%20phas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docs.c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9b25057838_1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9b25057838_1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Lien de la présentation : </a:t>
            </a:r>
            <a:r>
              <a:rPr lang="en" sz="3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http://bit.ly/mst7octobre20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7" name="Google Shape;7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2" name="Google Shape;7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HyperDoc created by Sarah Landis, Lisa Highfill, and Kelly Hilton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95d9b0649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g95d9b0649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4" name="Google Shape;7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Différents outils numériques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https://docs.google.com/document/d/1V5z0q2-r2cMpJ7trO0dQX9AKAqVEpKbs8UTZLrqIv-k/edit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https://docs.google.com/document/d/1Hq9iqnDGsz344AGEMWWHUEvM68H-4T-7Bw-8NkcSEjQ/copy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Avantages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https://docs.google.com/document/d/144PK07TzxS-qpNSZLPCKyr70DESOzEapFXfrdVKjG0I/edit#bookmark=id.a0sspm6aoxs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5d9b0649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5" name="Google Shape;825;g95d9b0649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975015161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3" name="Google Shape;833;g975015161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Site pour voir l’article et les ressources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https://recitmst.qc.ca/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975015161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g975015161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https://drive.google.com/drive/folders/1cTITJEOEYwia_Mr_3dCj_rF5h_jbyPCo?usp=sharing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9dacf8be6a_1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9dacf8be6a_1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Exemples HyperDocs : </a:t>
            </a:r>
            <a:r>
              <a:rPr lang="en" sz="1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https://docs.google.com/presentation/d/1iovi3MuLgGxP2DvmRedR87K-dPotVwkrcUzooCSmNGM/edit?usp=sharing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8" name="Google Shape;8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9dc73241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9dc73241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d6710ae4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g9d6710ae4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Site HypreDocs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https://hyperdocs.co/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71f71870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g971f71870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Texte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https://ecolebranchee.com/enseigner-a-distance-force-majeure-idees-et-ressources/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Vidéo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https://blogue.uqtr.ca/2020/08/27/un-clin-doeil-humoristique-du-prof-martin-caouette-sur-la-rentree-a-distance/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Quelques HyperDocs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https://hyperdocs.co/blog/posts/samples-of-hyperdocs-for-every-subject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Document collaboratif :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95d9b0649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g95d9b0649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 pédagogique 5E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https://www.knowatom.com/blog/what-is-the-5e-instructional-model#:~:text=The%205Es%20are%20an%20instructional,to%20move%20through%20in%20phases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97501516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97501516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95d9b0649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g95d9b0649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971f71870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g971f71870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Definition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hyperdocs.co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24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24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24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0" name="Google Shape;290;p25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1" name="Google Shape;291;p25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2" name="Google Shape;292;p25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3" name="Google Shape;293;p25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4" name="Google Shape;294;p25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7" name="Google Shape;297;p25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9" name="Google Shape;299;p25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8" name="Google Shape;308;p25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3" name="Google Shape;313;p25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4" name="Google Shape;314;p25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5" name="Google Shape;315;p25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6" name="Google Shape;316;p25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7" name="Google Shape;317;p25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8" name="Google Shape;318;p25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9" name="Google Shape;319;p25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5" name="Google Shape;325;p26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6" name="Google Shape;326;p26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7" name="Google Shape;327;p26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8" name="Google Shape;328;p26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9" name="Google Shape;329;p26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5" name="Google Shape;335;p26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7" name="Google Shape;337;p26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0" name="Google Shape;340;p26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1" name="Google Shape;341;p2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2" name="Google Shape;342;p26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3" name="Google Shape;343;p26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4" name="Google Shape;344;p26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5" name="Google Shape;345;p26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6" name="Google Shape;346;p26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7" name="Google Shape;347;p26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8" name="Google Shape;348;p26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9" name="Google Shape;349;p26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0" name="Google Shape;350;p26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1" name="Google Shape;351;p2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2" name="Google Shape;352;p26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3" name="Google Shape;353;p26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4" name="Google Shape;354;p26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5" name="Google Shape;355;p26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6" name="Google Shape;356;p26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7" name="Google Shape;357;p26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9" name="Google Shape;359;p26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0" name="Google Shape;360;p26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1" name="Google Shape;361;p26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2" name="Google Shape;362;p26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3" name="Google Shape;363;p2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7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2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8" name="Google Shape;368;p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97" name="Google Shape;397;p2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8" name="Google Shape;398;p2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8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403" name="Google Shape;403;p2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4" name="Google Shape;404;p2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3" name="Google Shape;433;p2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4" name="Google Shape;434;p2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9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8" name="Google Shape;438;p29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29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40" name="Google Shape;440;p29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41" name="Google Shape;441;p29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0" name="Google Shape;470;p2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1" name="Google Shape;471;p2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30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75" name="Google Shape;475;p30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04" name="Google Shape;504;p3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5" name="Google Shape;505;p3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08" name="Google Shape;508;p31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31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31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31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31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31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31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9" name="Google Shape;519;p31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0" name="Google Shape;520;p31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1" name="Google Shape;521;p31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2" name="Google Shape;522;p31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4" name="Google Shape;524;p31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5" name="Google Shape;525;p31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7" name="Google Shape;527;p31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8" name="Google Shape;528;p31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9" name="Google Shape;529;p31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4" name="Google Shape;534;p31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6" name="Google Shape;536;p31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7" name="Google Shape;537;p31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8" name="Google Shape;538;p31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9" name="Google Shape;539;p31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1" name="Google Shape;541;p31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2" name="Google Shape;542;p31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3" name="Google Shape;543;p31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4" name="Google Shape;544;p31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5" name="Google Shape;545;p31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6" name="Google Shape;546;p31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7" name="Google Shape;547;p31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8" name="Google Shape;548;p31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9" name="Google Shape;549;p3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2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2" name="Google Shape;552;p32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5" name="Google Shape;555;p32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6" name="Google Shape;556;p32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7" name="Google Shape;557;p32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8" name="Google Shape;558;p32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9" name="Google Shape;559;p32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0" name="Google Shape;560;p32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1" name="Google Shape;561;p32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2" name="Google Shape;562;p32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3" name="Google Shape;563;p32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4" name="Google Shape;564;p32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5" name="Google Shape;565;p32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6" name="Google Shape;566;p32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7" name="Google Shape;567;p32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8" name="Google Shape;568;p32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9" name="Google Shape;569;p32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0" name="Google Shape;570;p32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1" name="Google Shape;571;p32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2" name="Google Shape;572;p32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3" name="Google Shape;573;p32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4" name="Google Shape;574;p32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5" name="Google Shape;575;p32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6" name="Google Shape;576;p32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7" name="Google Shape;577;p32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8" name="Google Shape;578;p32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9" name="Google Shape;579;p32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0" name="Google Shape;580;p32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1" name="Google Shape;581;p32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2" name="Google Shape;582;p32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3" name="Google Shape;583;p32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4" name="Google Shape;584;p32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5" name="Google Shape;585;p32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6" name="Google Shape;586;p32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7" name="Google Shape;587;p32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8" name="Google Shape;588;p32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9" name="Google Shape;589;p32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0" name="Google Shape;590;p32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1" name="Google Shape;591;p32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2" name="Google Shape;592;p32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3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4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34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98" name="Google Shape;598;p34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4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4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4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4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4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4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4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4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25" name="Google Shape;25;p8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26" name="Google Shape;26;p8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3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81" name="Google Shape;81;p23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3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3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3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3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3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3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3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3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3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3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3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3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3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3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3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3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bit.ly/mst7oct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_lkRNYblXpmDkLJnZsyLip-PntTx9q0KGmmCzuUnUk/edit#slide=id.g35f391192_02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hyperlink" Target="https://www.slidescarnival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ZTIofsV_UEaxm6VbdpQzm6YH2RuttCNQWvNu5FhkbQ/ed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F-vEwU8qA98uV_nSaNk8_d_22GkoaooF1GyzAWNyko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5z0q2-r2cMpJ7trO0dQX9AKAqVEpKbs8UTZLrqIv-k/ed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q9iqnDGsz344AGEMWWHUEvM68H-4T-7Bw-8NkcSEjQ/cop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nya.fiset@recitms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beardsleyteach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JjoPtuH34o6G-_-OE8dyl92-jjUoUj4XRAP-pmD_kO0/edit#slide=id.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drive.google.com/drive/folders/1cTITJEOEYwia_Mr_3dCj_rF5h_jbyPCo?usp=sharin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docs.google.com/document/d/1U2Mb9Zt2ss9nfPTZfgRd7QRZ8XKDJ5OsG7EsBJ5-gsA/edit?usp=sharing" TargetMode="External"/><Relationship Id="rId18" Type="http://schemas.openxmlformats.org/officeDocument/2006/relationships/hyperlink" Target="https://docs.google.com/document/d/1YAagBkmtW7ZMG21rWjeHyg3dgzOXA6Tlrz6fWGozJHQ/edit?usp=sharing" TargetMode="External"/><Relationship Id="rId26" Type="http://schemas.openxmlformats.org/officeDocument/2006/relationships/hyperlink" Target="https://drive.google.com/drive/u/0/folders/1v2dI2w2yv6Q44cYW8OyeKD22Fsxb1PZ5" TargetMode="External"/><Relationship Id="rId3" Type="http://schemas.openxmlformats.org/officeDocument/2006/relationships/image" Target="../media/image13.png"/><Relationship Id="rId21" Type="http://schemas.openxmlformats.org/officeDocument/2006/relationships/hyperlink" Target="https://drive.google.com/drive/folders/0ByoSuP_saQTGLVltNFdpNUk4WTA" TargetMode="External"/><Relationship Id="rId7" Type="http://schemas.openxmlformats.org/officeDocument/2006/relationships/image" Target="../media/image14.png"/><Relationship Id="rId12" Type="http://schemas.openxmlformats.org/officeDocument/2006/relationships/hyperlink" Target="https://docs.google.com/document/d/14MR46Rcemn-JPQJ-l1DnOh6h7yj3qILuqrXGdU8AYP4/edit?usp=sharing" TargetMode="External"/><Relationship Id="rId17" Type="http://schemas.openxmlformats.org/officeDocument/2006/relationships/hyperlink" Target="https://docs.google.com/document/d/1MsUy30I645p5frkDE5dtso7PN7vRYI-MhOA9aNFqzdk/edit?usp=sharing" TargetMode="External"/><Relationship Id="rId25" Type="http://schemas.openxmlformats.org/officeDocument/2006/relationships/hyperlink" Target="https://drive.google.com/drive/folders/0B55ThVSrFpyMTHROd3FqalJScG8?usp=sharing" TargetMode="External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docs.google.com/document/d/199tp-j_fWuvXX6-vcY2Ta-bUDuMti57Oo2uBiINSkvU/edit?usp=sharing" TargetMode="External"/><Relationship Id="rId20" Type="http://schemas.openxmlformats.org/officeDocument/2006/relationships/hyperlink" Target="https://docs.google.com/document/d/1zpQtL10Bha0udE4gfTVRQRdsSEylk-UF0I8TCDMLE_0/edit?usp=sharing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creativecommons.org/licenses/by-nc-sa/4.0/" TargetMode="External"/><Relationship Id="rId11" Type="http://schemas.openxmlformats.org/officeDocument/2006/relationships/hyperlink" Target="https://drive.google.com/drive/folders/0ByoSuP_saQTGcEdyU0RSbVF6Y0U" TargetMode="External"/><Relationship Id="rId24" Type="http://schemas.openxmlformats.org/officeDocument/2006/relationships/hyperlink" Target="https://sites.google.com/view/peterson-web-page/literaturelang-arts-hyperdocs?authuser=0" TargetMode="External"/><Relationship Id="rId5" Type="http://schemas.openxmlformats.org/officeDocument/2006/relationships/hyperlink" Target="https://recitmst.qc.ca/" TargetMode="External"/><Relationship Id="rId15" Type="http://schemas.openxmlformats.org/officeDocument/2006/relationships/hyperlink" Target="https://docs.google.com/document/d/1EPIM3uoZbZwnruA3SsfeftJdW5qVvrtDOdPjafF5hko/edit?usp=sharing" TargetMode="External"/><Relationship Id="rId23" Type="http://schemas.openxmlformats.org/officeDocument/2006/relationships/hyperlink" Target="https://docs.google.com/document/d/12XyJRC--V-nJr4fy5e_PO7FDcRvp400T4W2l-b70baM/edit?usp=sharing" TargetMode="External"/><Relationship Id="rId28" Type="http://schemas.openxmlformats.org/officeDocument/2006/relationships/hyperlink" Target="https://docs.google.com/document/d/12TzLoPkNP6A-am-AJ7-XMFUDm_QenyOrlb42jXNAjLg/edit" TargetMode="External"/><Relationship Id="rId10" Type="http://schemas.openxmlformats.org/officeDocument/2006/relationships/hyperlink" Target="https://sites.google.com/view/peterson-web-page/math-hyperdocs?authuser=0" TargetMode="External"/><Relationship Id="rId19" Type="http://schemas.openxmlformats.org/officeDocument/2006/relationships/hyperlink" Target="https://docs.google.com/document/d/1fbVEm9tLKas2Y5qSTMD--Q5WwmYp-tOxROknVaMTrsg/edit?usp=sharing" TargetMode="External"/><Relationship Id="rId4" Type="http://schemas.openxmlformats.org/officeDocument/2006/relationships/hyperlink" Target="http://www.recit.qc.ca" TargetMode="External"/><Relationship Id="rId9" Type="http://schemas.openxmlformats.org/officeDocument/2006/relationships/hyperlink" Target="https://docs.google.com/document/d/1xmyoS4uUmaQYCXy5qFyNeVf9l2oD-lJBgxg-BB5ZL5M/edit?usp=sharing" TargetMode="External"/><Relationship Id="rId14" Type="http://schemas.openxmlformats.org/officeDocument/2006/relationships/hyperlink" Target="https://docs.google.com/document/d/1XiVb3ry4JQgKDJdQOqINrb1v7kGlk7KldSe6G3AJYKs/edit?usp=sharing" TargetMode="External"/><Relationship Id="rId22" Type="http://schemas.openxmlformats.org/officeDocument/2006/relationships/hyperlink" Target="https://docs.google.com/document/d/19F-s8tJ8fIgAgLxy5FWA0q5RJDVoeqY4oz7xQ-nfxb8/edit?usp=sharing" TargetMode="External"/><Relationship Id="rId27" Type="http://schemas.openxmlformats.org/officeDocument/2006/relationships/hyperlink" Target="https://docs.google.com/document/d/1FWf8Hwjz_aVDAkRocA3ZAuBVgir-BW3QEZKHexvG3GI/ed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edtechclassroom.com/how-to-teach-remotely-with-a-google-slides-hyperdoc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unsplash.com/" TargetMode="External"/><Relationship Id="rId4" Type="http://schemas.openxmlformats.org/officeDocument/2006/relationships/hyperlink" Target="https://sites.google.com/view/Peterson-web-page/hyperdocs?fbclid=IwAR27cWf9X0rnIM5_f3u1_nxBYSAjWxJDKstCdsaqBWFQVTyWG3qJqIm-3c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creativecommons.org/licenses/by-nc-sa/4.0/" TargetMode="External"/><Relationship Id="rId11" Type="http://schemas.openxmlformats.org/officeDocument/2006/relationships/hyperlink" Target="https://www.facebook.com/RECITMST2020/" TargetMode="External"/><Relationship Id="rId5" Type="http://schemas.openxmlformats.org/officeDocument/2006/relationships/hyperlink" Target="https://recitmst.qc.ca/" TargetMode="External"/><Relationship Id="rId10" Type="http://schemas.openxmlformats.org/officeDocument/2006/relationships/hyperlink" Target="mailto:equipe@recitmst.qc.ca" TargetMode="External"/><Relationship Id="rId4" Type="http://schemas.openxmlformats.org/officeDocument/2006/relationships/hyperlink" Target="http://www.recit.qc.ca" TargetMode="External"/><Relationship Id="rId9" Type="http://schemas.openxmlformats.org/officeDocument/2006/relationships/hyperlink" Target="mailto:Sonya.Fiset@recitmst.qc.ca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arahlandis?lang=en" TargetMode="External"/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https://twitter.com/kellyihilton?lang=e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lhighfill?lang=en" TargetMode="External"/><Relationship Id="rId5" Type="http://schemas.openxmlformats.org/officeDocument/2006/relationships/hyperlink" Target="https://hyperdocs.co/" TargetMode="External"/><Relationship Id="rId10" Type="http://schemas.openxmlformats.org/officeDocument/2006/relationships/hyperlink" Target="http://unsplash.com/" TargetMode="External"/><Relationship Id="rId4" Type="http://schemas.openxmlformats.org/officeDocument/2006/relationships/hyperlink" Target="https://twitter.com/beardsleyteach" TargetMode="External"/><Relationship Id="rId9" Type="http://schemas.openxmlformats.org/officeDocument/2006/relationships/hyperlink" Target="http://www.slidescarnival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eardsleytea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ebranchee.com/enseigner-a-distance-force-majeure-idees-et-ressourc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blogue.uqtr.ca/2020/08/27/un-clin-doeil-humoristique-du-prof-martin-caouette-sur-la-rentree-a-distan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docs.co/blog/posts/samples-of-hyperdocs-for-every-subjec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docs.google.com/document/d/144PK07TzxS-qpNSZLPCKyr70DESOzEapFXfrdVKjG0I/edit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atom.com/blog/what-is-the-5e-instructional-model#:~:text=The%205Es%20are%20an%20instructional,to%20move%20through%20in%20phas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docs.google.com/document/d/1Hq9iqnDGsz344AGEMWWHUEvM68H-4T-7Bw-8NkcSEjQ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ceahyperdocs.weebly.com/what-is-a-hyperdoc.htm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s://www.edtechteam.com/blog/2018/08/hyperdoc-not-webques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35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1019851" y="-1219200"/>
            <a:ext cx="8124149" cy="957184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5"/>
          <p:cNvSpPr txBox="1">
            <a:spLocks noGrp="1"/>
          </p:cNvSpPr>
          <p:nvPr>
            <p:ph type="ctrTitle"/>
          </p:nvPr>
        </p:nvSpPr>
        <p:spPr>
          <a:xfrm>
            <a:off x="623400" y="1744400"/>
            <a:ext cx="8520600" cy="3261600"/>
          </a:xfrm>
          <a:prstGeom prst="rect">
            <a:avLst/>
          </a:prstGeom>
          <a:solidFill>
            <a:srgbClr val="F3F3F3">
              <a:alpha val="6368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,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un outil pour soutenir l’engagement des apprenants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Lien de la présentation : </a:t>
            </a:r>
            <a:r>
              <a:rPr lang="en" sz="3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http://bit.ly/mst7octobre20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13" name="Google Shape;613;p35"/>
          <p:cNvSpPr/>
          <p:nvPr/>
        </p:nvSpPr>
        <p:spPr>
          <a:xfrm>
            <a:off x="-628650" y="-19050"/>
            <a:ext cx="1648500" cy="5429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" name="Google Shape;614;p35"/>
          <p:cNvPicPr preferRelativeResize="0"/>
          <p:nvPr/>
        </p:nvPicPr>
        <p:blipFill rotWithShape="1">
          <a:blip r:embed="rId5">
            <a:alphaModFix/>
          </a:blip>
          <a:srcRect l="4967" t="7495" r="58957" b="26169"/>
          <a:stretch/>
        </p:blipFill>
        <p:spPr>
          <a:xfrm>
            <a:off x="-254025" y="3749700"/>
            <a:ext cx="1038150" cy="100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5"/>
          <p:cNvSpPr/>
          <p:nvPr/>
        </p:nvSpPr>
        <p:spPr>
          <a:xfrm>
            <a:off x="5595450" y="694300"/>
            <a:ext cx="3314100" cy="1409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6" name="Google Shape;61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2050" y="751075"/>
            <a:ext cx="3343825" cy="135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4"/>
          <p:cNvSpPr txBox="1">
            <a:spLocks noGrp="1"/>
          </p:cNvSpPr>
          <p:nvPr>
            <p:ph type="ctrTitle" idx="4294967295"/>
          </p:nvPr>
        </p:nvSpPr>
        <p:spPr>
          <a:xfrm>
            <a:off x="2360050" y="1550450"/>
            <a:ext cx="57825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4800" i="0" u="none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Google </a:t>
            </a:r>
            <a:r>
              <a:rPr lang="en" sz="48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en" sz="4800" i="0" u="none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lides ou autre présentation</a:t>
            </a:r>
            <a:r>
              <a:rPr lang="en" sz="60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6000" b="0" i="0" u="none" strike="noStrike" cap="none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30" name="Google Shape;730;p44"/>
          <p:cNvSpPr txBox="1">
            <a:spLocks noGrp="1"/>
          </p:cNvSpPr>
          <p:nvPr>
            <p:ph type="subTitle" idx="4294967295"/>
          </p:nvPr>
        </p:nvSpPr>
        <p:spPr>
          <a:xfrm>
            <a:off x="2827325" y="383450"/>
            <a:ext cx="562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Un</a:t>
            </a:r>
            <a:r>
              <a:rPr lang="en" sz="2400" b="1" i="0" u="none" strike="noStrike" cap="none">
                <a:solidFill>
                  <a:srgbClr val="00FF00"/>
                </a:solidFill>
                <a:latin typeface="Viga"/>
                <a:ea typeface="Viga"/>
                <a:cs typeface="Viga"/>
                <a:sym typeface="Viga"/>
              </a:rPr>
              <a:t> HyperDocs</a:t>
            </a: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peut être une présent</a:t>
            </a:r>
            <a:r>
              <a:rPr lang="en" sz="2400" b="1">
                <a:latin typeface="Viga"/>
                <a:ea typeface="Viga"/>
                <a:cs typeface="Viga"/>
                <a:sym typeface="Viga"/>
              </a:rPr>
              <a:t>ation</a:t>
            </a: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sous la forme de diapositives.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31" name="Google Shape;731;p44"/>
          <p:cNvSpPr/>
          <p:nvPr/>
        </p:nvSpPr>
        <p:spPr>
          <a:xfrm>
            <a:off x="3918022" y="2577975"/>
            <a:ext cx="193655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2" name="Google Shape;732;p44"/>
          <p:cNvGrpSpPr/>
          <p:nvPr/>
        </p:nvGrpSpPr>
        <p:grpSpPr>
          <a:xfrm rot="3350842">
            <a:off x="1149332" y="2031063"/>
            <a:ext cx="1354923" cy="933473"/>
            <a:chOff x="753604" y="1523324"/>
            <a:chExt cx="1027077" cy="707603"/>
          </a:xfrm>
        </p:grpSpPr>
        <p:sp>
          <p:nvSpPr>
            <p:cNvPr id="733" name="Google Shape;733;p44"/>
            <p:cNvSpPr/>
            <p:nvPr/>
          </p:nvSpPr>
          <p:spPr>
            <a:xfrm>
              <a:off x="753604" y="1570528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591981" y="1523324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5" name="Google Shape;735;p44"/>
          <p:cNvSpPr txBox="1">
            <a:spLocks noGrp="1"/>
          </p:cNvSpPr>
          <p:nvPr>
            <p:ph type="subTitle" idx="4294967295"/>
          </p:nvPr>
        </p:nvSpPr>
        <p:spPr>
          <a:xfrm>
            <a:off x="1736975" y="3573301"/>
            <a:ext cx="65937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sng" strike="noStrike" cap="none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Clique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z</a:t>
            </a:r>
            <a:r>
              <a:rPr lang="en" sz="2400" b="1" i="0" u="sng" strike="noStrike" cap="none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 ici</a:t>
            </a:r>
            <a:r>
              <a:rPr lang="en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 pour voir un exemple.</a:t>
            </a:r>
            <a:endParaRPr sz="2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Différents 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modèles Google Slides</a:t>
            </a:r>
            <a:r>
              <a:rPr lang="en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endParaRPr sz="2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6" name="Google Shape;736;p44"/>
          <p:cNvSpPr/>
          <p:nvPr/>
        </p:nvSpPr>
        <p:spPr>
          <a:xfrm>
            <a:off x="1217925" y="66150"/>
            <a:ext cx="1353851" cy="14321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44"/>
          <p:cNvSpPr txBox="1"/>
          <p:nvPr/>
        </p:nvSpPr>
        <p:spPr>
          <a:xfrm>
            <a:off x="1375175" y="282947"/>
            <a:ext cx="1101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672" y="3004145"/>
            <a:ext cx="1353850" cy="186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5"/>
          <p:cNvSpPr txBox="1">
            <a:spLocks noGrp="1"/>
          </p:cNvSpPr>
          <p:nvPr>
            <p:ph type="ctrTitle" idx="4294967295"/>
          </p:nvPr>
        </p:nvSpPr>
        <p:spPr>
          <a:xfrm>
            <a:off x="2360050" y="1779075"/>
            <a:ext cx="5457000" cy="1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4800" i="0" u="none" strike="noStrike" cap="none">
                <a:solidFill>
                  <a:srgbClr val="38761D"/>
                </a:solidFill>
                <a:latin typeface="Ubuntu"/>
                <a:ea typeface="Ubuntu"/>
                <a:cs typeface="Ubuntu"/>
                <a:sym typeface="Ubuntu"/>
              </a:rPr>
              <a:t>Google Docs ou autre document</a:t>
            </a:r>
            <a:endParaRPr sz="4800" i="0" u="none" strike="noStrike" cap="none">
              <a:solidFill>
                <a:srgbClr val="38761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5" name="Google Shape;745;p45"/>
          <p:cNvSpPr txBox="1">
            <a:spLocks noGrp="1"/>
          </p:cNvSpPr>
          <p:nvPr>
            <p:ph type="subTitle" idx="4294967295"/>
          </p:nvPr>
        </p:nvSpPr>
        <p:spPr>
          <a:xfrm>
            <a:off x="2827325" y="383450"/>
            <a:ext cx="5621400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Un </a:t>
            </a:r>
            <a:r>
              <a:rPr lang="en" sz="2400" b="1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HyperDocs</a:t>
            </a: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peut être présenté </a:t>
            </a:r>
            <a:endParaRPr sz="2400" b="1" i="0" u="none" strike="noStrike" cap="none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sous la forme d’un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46" name="Google Shape;746;p45"/>
          <p:cNvSpPr/>
          <p:nvPr/>
        </p:nvSpPr>
        <p:spPr>
          <a:xfrm>
            <a:off x="3918022" y="2577975"/>
            <a:ext cx="193655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5"/>
          <p:cNvSpPr txBox="1">
            <a:spLocks noGrp="1"/>
          </p:cNvSpPr>
          <p:nvPr>
            <p:ph type="subTitle" idx="4294967295"/>
          </p:nvPr>
        </p:nvSpPr>
        <p:spPr>
          <a:xfrm>
            <a:off x="2145375" y="3573273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sng" strike="noStrike" cap="none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Clique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z</a:t>
            </a:r>
            <a:r>
              <a:rPr lang="en" sz="2400" b="1" i="0" u="sng" strike="noStrike" cap="none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 ici</a:t>
            </a:r>
            <a:r>
              <a:rPr lang="en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pour voir un exemple.  </a:t>
            </a:r>
            <a:endParaRPr sz="2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8" name="Google Shape;748;p45"/>
          <p:cNvSpPr/>
          <p:nvPr/>
        </p:nvSpPr>
        <p:spPr>
          <a:xfrm>
            <a:off x="1217925" y="66150"/>
            <a:ext cx="1353851" cy="14321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45"/>
          <p:cNvSpPr txBox="1"/>
          <p:nvPr/>
        </p:nvSpPr>
        <p:spPr>
          <a:xfrm>
            <a:off x="1375175" y="282947"/>
            <a:ext cx="1101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0" name="Google Shape;750;p45" descr="File:Google doc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00" y="1758425"/>
            <a:ext cx="1742075" cy="17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6"/>
          <p:cNvSpPr txBox="1">
            <a:spLocks noGrp="1"/>
          </p:cNvSpPr>
          <p:nvPr>
            <p:ph type="ctrTitle" idx="4294967295"/>
          </p:nvPr>
        </p:nvSpPr>
        <p:spPr>
          <a:xfrm>
            <a:off x="2360050" y="1550450"/>
            <a:ext cx="54570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6000" i="0" u="none" strike="noStrike" cap="none">
                <a:solidFill>
                  <a:srgbClr val="FFFF00"/>
                </a:solidFill>
                <a:latin typeface="Ubuntu"/>
                <a:ea typeface="Ubuntu"/>
                <a:cs typeface="Ubuntu"/>
                <a:sym typeface="Ubuntu"/>
              </a:rPr>
              <a:t>Google Map</a:t>
            </a:r>
            <a:endParaRPr sz="6000" i="0" u="none" strike="noStrike" cap="none">
              <a:solidFill>
                <a:srgbClr val="FFFF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7" name="Google Shape;757;p46"/>
          <p:cNvSpPr txBox="1">
            <a:spLocks noGrp="1"/>
          </p:cNvSpPr>
          <p:nvPr>
            <p:ph type="subTitle" idx="4294967295"/>
          </p:nvPr>
        </p:nvSpPr>
        <p:spPr>
          <a:xfrm>
            <a:off x="2827325" y="383450"/>
            <a:ext cx="562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HyperDocs peut aussi être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sous la forme d’un 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58" name="Google Shape;758;p46"/>
          <p:cNvSpPr/>
          <p:nvPr/>
        </p:nvSpPr>
        <p:spPr>
          <a:xfrm>
            <a:off x="3918022" y="2577975"/>
            <a:ext cx="193655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46"/>
          <p:cNvSpPr txBox="1">
            <a:spLocks noGrp="1"/>
          </p:cNvSpPr>
          <p:nvPr>
            <p:ph type="subTitle" idx="4294967295"/>
          </p:nvPr>
        </p:nvSpPr>
        <p:spPr>
          <a:xfrm>
            <a:off x="975200" y="3573300"/>
            <a:ext cx="7965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2400" b="1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Clique</a:t>
            </a:r>
            <a:r>
              <a:rPr lang="en" sz="2400" b="1" u="sng">
                <a:solidFill>
                  <a:schemeClr val="hlink"/>
                </a:solidFill>
                <a:hlinkClick r:id="rId3"/>
              </a:rPr>
              <a:t>z</a:t>
            </a:r>
            <a:r>
              <a:rPr lang="en" sz="2400" b="1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 ici 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pour voir un exemple. 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60" name="Google Shape;760;p46"/>
          <p:cNvSpPr/>
          <p:nvPr/>
        </p:nvSpPr>
        <p:spPr>
          <a:xfrm>
            <a:off x="1217925" y="66150"/>
            <a:ext cx="1353851" cy="14321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46"/>
          <p:cNvSpPr txBox="1"/>
          <p:nvPr/>
        </p:nvSpPr>
        <p:spPr>
          <a:xfrm>
            <a:off x="1375175" y="282947"/>
            <a:ext cx="1101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2" name="Google Shape;762;p46" descr="Map, Pin, Icon, Map Pin,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350" y="2297850"/>
            <a:ext cx="2374224" cy="135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7"/>
          <p:cNvSpPr/>
          <p:nvPr/>
        </p:nvSpPr>
        <p:spPr>
          <a:xfrm>
            <a:off x="873171" y="1003187"/>
            <a:ext cx="7287152" cy="269261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7"/>
          <p:cNvSpPr txBox="1"/>
          <p:nvPr/>
        </p:nvSpPr>
        <p:spPr>
          <a:xfrm>
            <a:off x="1869650" y="1503219"/>
            <a:ext cx="59166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</a:t>
            </a:r>
            <a:r>
              <a:rPr lang="en" sz="72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</a:t>
            </a:r>
            <a:r>
              <a:rPr lang="en" sz="72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</a:t>
            </a:r>
            <a:r>
              <a:rPr lang="en" sz="7200" b="0" i="0" u="none" strike="noStrike" cap="none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</a:t>
            </a:r>
            <a:r>
              <a:rPr lang="en" sz="72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</a:t>
            </a:r>
            <a:r>
              <a:rPr lang="en" sz="72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</a:t>
            </a:r>
            <a:r>
              <a:rPr lang="en" sz="72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 </a:t>
            </a:r>
            <a:r>
              <a:rPr lang="en" sz="7200" b="0" i="0" u="none" strike="noStrike" cap="none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</a:t>
            </a:r>
            <a:r>
              <a:rPr lang="en" sz="72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</a:t>
            </a:r>
            <a:r>
              <a:rPr lang="en" sz="72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7200" b="0" i="0" u="none" strike="noStrike" cap="none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70" name="Google Shape;770;p47"/>
          <p:cNvSpPr/>
          <p:nvPr/>
        </p:nvSpPr>
        <p:spPr>
          <a:xfrm rot="-10799749">
            <a:off x="5122024" y="1840334"/>
            <a:ext cx="541139" cy="69019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1" name="Google Shape;77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8"/>
          <p:cNvSpPr txBox="1">
            <a:spLocks noGrp="1"/>
          </p:cNvSpPr>
          <p:nvPr>
            <p:ph type="title"/>
          </p:nvPr>
        </p:nvSpPr>
        <p:spPr>
          <a:xfrm>
            <a:off x="110375" y="1682775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1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100">
                <a:latin typeface="Viga"/>
                <a:ea typeface="Viga"/>
                <a:cs typeface="Viga"/>
                <a:sym typeface="Viga"/>
              </a:rPr>
              <a:t>Dans un HyperDocs, il y aura des tâches interactives à compléter.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77" name="Google Shape;777;p48"/>
          <p:cNvSpPr txBox="1">
            <a:spLocks noGrp="1"/>
          </p:cNvSpPr>
          <p:nvPr>
            <p:ph type="body" idx="1"/>
          </p:nvPr>
        </p:nvSpPr>
        <p:spPr>
          <a:xfrm>
            <a:off x="457200" y="2654150"/>
            <a:ext cx="86475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Dans un ENA ;</a:t>
            </a:r>
            <a:br>
              <a:rPr lang="en">
                <a:latin typeface="Ubuntu"/>
                <a:ea typeface="Ubuntu"/>
                <a:cs typeface="Ubuntu"/>
                <a:sym typeface="Ubuntu"/>
              </a:rPr>
            </a:b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Directement dans </a:t>
            </a:r>
            <a:r>
              <a:rPr lang="en">
                <a:solidFill>
                  <a:srgbClr val="FFFF00"/>
                </a:solidFill>
                <a:latin typeface="Ubuntu"/>
                <a:ea typeface="Ubuntu"/>
                <a:cs typeface="Ubuntu"/>
                <a:sym typeface="Ubuntu"/>
              </a:rPr>
              <a:t>l’HyperDocs </a:t>
            </a: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collectif ou un par élève ;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En utilisant des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outils numériques.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8" name="Google Shape;778;p48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48"/>
          <p:cNvSpPr/>
          <p:nvPr/>
        </p:nvSpPr>
        <p:spPr>
          <a:xfrm>
            <a:off x="4328965" y="489745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48"/>
          <p:cNvGrpSpPr/>
          <p:nvPr/>
        </p:nvGrpSpPr>
        <p:grpSpPr>
          <a:xfrm rot="7800692">
            <a:off x="6160850" y="1189225"/>
            <a:ext cx="1365086" cy="292474"/>
            <a:chOff x="271125" y="812725"/>
            <a:chExt cx="766525" cy="221725"/>
          </a:xfrm>
        </p:grpSpPr>
        <p:sp>
          <p:nvSpPr>
            <p:cNvPr id="781" name="Google Shape;781;p4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Google Shape;783;p48"/>
          <p:cNvSpPr/>
          <p:nvPr/>
        </p:nvSpPr>
        <p:spPr>
          <a:xfrm>
            <a:off x="110374" y="1297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84" name="Google Shape;784;p48"/>
          <p:cNvSpPr txBox="1"/>
          <p:nvPr/>
        </p:nvSpPr>
        <p:spPr>
          <a:xfrm>
            <a:off x="396250" y="862425"/>
            <a:ext cx="14841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FFFF"/>
                </a:solidFill>
                <a:latin typeface="Viga"/>
                <a:ea typeface="Viga"/>
                <a:cs typeface="Viga"/>
                <a:sym typeface="Viga"/>
              </a:rPr>
              <a:t>Élabore</a:t>
            </a:r>
            <a:endParaRPr sz="2600">
              <a:solidFill>
                <a:srgbClr val="00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85" name="Google Shape;78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9"/>
          <p:cNvSpPr txBox="1">
            <a:spLocks noGrp="1"/>
          </p:cNvSpPr>
          <p:nvPr>
            <p:ph type="subTitle" idx="4294967295"/>
          </p:nvPr>
        </p:nvSpPr>
        <p:spPr>
          <a:xfrm>
            <a:off x="1208200" y="130650"/>
            <a:ext cx="6602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 nétiquette d’un  </a:t>
            </a:r>
            <a:r>
              <a:rPr lang="en" sz="3000">
                <a:solidFill>
                  <a:srgbClr val="FF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document partagé.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791" name="Google Shape;791;p49"/>
          <p:cNvGrpSpPr/>
          <p:nvPr/>
        </p:nvGrpSpPr>
        <p:grpSpPr>
          <a:xfrm rot="428">
            <a:off x="6068276" y="4174063"/>
            <a:ext cx="1232726" cy="269662"/>
            <a:chOff x="271125" y="812725"/>
            <a:chExt cx="766525" cy="221725"/>
          </a:xfrm>
        </p:grpSpPr>
        <p:sp>
          <p:nvSpPr>
            <p:cNvPr id="792" name="Google Shape;792;p49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4" name="Google Shape;794;p49">
            <a:hlinkClick r:id="rId3"/>
          </p:cNvPr>
          <p:cNvSpPr/>
          <p:nvPr/>
        </p:nvSpPr>
        <p:spPr>
          <a:xfrm>
            <a:off x="7499525" y="3385427"/>
            <a:ext cx="1139138" cy="1265520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E2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9"/>
          <p:cNvSpPr txBox="1">
            <a:spLocks noGrp="1"/>
          </p:cNvSpPr>
          <p:nvPr>
            <p:ph type="subTitle" idx="4294967295"/>
          </p:nvPr>
        </p:nvSpPr>
        <p:spPr>
          <a:xfrm>
            <a:off x="1423800" y="1269950"/>
            <a:ext cx="5716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Ne pas effacer </a:t>
            </a: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 modifier le travail d’un autre</a:t>
            </a:r>
            <a:b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 vous effacez quelque chose par accident, : </a:t>
            </a:r>
            <a:b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la fonction ANNULER est votre amie! </a:t>
            </a:r>
            <a:b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400" b="0" i="0" u="none" strike="noStrike" cap="none"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Ne changez rien à la mise en page (fonds, couleurs, polices, grosseur, etc.) </a:t>
            </a: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à moins que vous ayiez une permission spéciale. </a:t>
            </a:r>
            <a:br>
              <a:rPr lang="en" sz="12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Pour ajouter des lignes, aucune permission n’est requise. </a:t>
            </a:r>
            <a:b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Participez en étant </a:t>
            </a: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professionnel</a:t>
            </a: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b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 vous n’avez rien de positif à écrire,  </a:t>
            </a: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fermez le document. </a:t>
            </a: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96" name="Google Shape;796;p49"/>
          <p:cNvSpPr/>
          <p:nvPr/>
        </p:nvSpPr>
        <p:spPr>
          <a:xfrm>
            <a:off x="345683" y="329879"/>
            <a:ext cx="874162" cy="748880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9"/>
          <p:cNvSpPr/>
          <p:nvPr/>
        </p:nvSpPr>
        <p:spPr>
          <a:xfrm>
            <a:off x="2150149" y="1234100"/>
            <a:ext cx="491861" cy="55230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9"/>
          <p:cNvSpPr/>
          <p:nvPr/>
        </p:nvSpPr>
        <p:spPr>
          <a:xfrm>
            <a:off x="2183550" y="1770662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49"/>
          <p:cNvGrpSpPr/>
          <p:nvPr/>
        </p:nvGrpSpPr>
        <p:grpSpPr>
          <a:xfrm rot="-9288566">
            <a:off x="4487785" y="1985629"/>
            <a:ext cx="278083" cy="222655"/>
            <a:chOff x="1113100" y="2199475"/>
            <a:chExt cx="801900" cy="709925"/>
          </a:xfrm>
        </p:grpSpPr>
        <p:sp>
          <p:nvSpPr>
            <p:cNvPr id="800" name="Google Shape;800;p49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p49"/>
          <p:cNvSpPr/>
          <p:nvPr/>
        </p:nvSpPr>
        <p:spPr>
          <a:xfrm>
            <a:off x="1633825" y="2329075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49"/>
          <p:cNvSpPr/>
          <p:nvPr/>
        </p:nvSpPr>
        <p:spPr>
          <a:xfrm>
            <a:off x="2707400" y="3120450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49"/>
          <p:cNvSpPr/>
          <p:nvPr/>
        </p:nvSpPr>
        <p:spPr>
          <a:xfrm>
            <a:off x="3272613" y="4173975"/>
            <a:ext cx="247327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49"/>
          <p:cNvSpPr/>
          <p:nvPr/>
        </p:nvSpPr>
        <p:spPr>
          <a:xfrm>
            <a:off x="1678287" y="3488250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49"/>
          <p:cNvSpPr txBox="1">
            <a:spLocks noGrp="1"/>
          </p:cNvSpPr>
          <p:nvPr>
            <p:ph type="subTitle" idx="4294967295"/>
          </p:nvPr>
        </p:nvSpPr>
        <p:spPr>
          <a:xfrm>
            <a:off x="899250" y="4051500"/>
            <a:ext cx="6765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Prêt à essayer?  </a:t>
            </a:r>
            <a:endParaRPr sz="2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Cliquer sur le document mauve pour essayer! </a:t>
            </a:r>
            <a:endParaRPr sz="18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807" name="Google Shape;80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0"/>
          <p:cNvSpPr/>
          <p:nvPr/>
        </p:nvSpPr>
        <p:spPr>
          <a:xfrm rot="231374">
            <a:off x="2705298" y="3667934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3" name="Google Shape;813;p50"/>
          <p:cNvGrpSpPr/>
          <p:nvPr/>
        </p:nvGrpSpPr>
        <p:grpSpPr>
          <a:xfrm rot="-9207576">
            <a:off x="6657580" y="1321441"/>
            <a:ext cx="1166700" cy="1032884"/>
            <a:chOff x="1113100" y="2199475"/>
            <a:chExt cx="801900" cy="709925"/>
          </a:xfrm>
        </p:grpSpPr>
        <p:sp>
          <p:nvSpPr>
            <p:cNvPr id="814" name="Google Shape;814;p5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50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50"/>
          <p:cNvGrpSpPr/>
          <p:nvPr/>
        </p:nvGrpSpPr>
        <p:grpSpPr>
          <a:xfrm rot="3489294">
            <a:off x="-67200" y="2481446"/>
            <a:ext cx="1115303" cy="322612"/>
            <a:chOff x="271125" y="812725"/>
            <a:chExt cx="766525" cy="221725"/>
          </a:xfrm>
        </p:grpSpPr>
        <p:sp>
          <p:nvSpPr>
            <p:cNvPr id="817" name="Google Shape;817;p50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9" name="Google Shape;819;p50"/>
          <p:cNvSpPr txBox="1">
            <a:spLocks noGrp="1"/>
          </p:cNvSpPr>
          <p:nvPr>
            <p:ph type="title" idx="4294967295"/>
          </p:nvPr>
        </p:nvSpPr>
        <p:spPr>
          <a:xfrm>
            <a:off x="291300" y="2042025"/>
            <a:ext cx="84420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Maintenant que vous avez vu un </a:t>
            </a:r>
            <a:r>
              <a:rPr lang="en">
                <a:solidFill>
                  <a:srgbClr val="00FFFF"/>
                </a:solidFill>
              </a:rPr>
              <a:t>H</a:t>
            </a:r>
            <a:r>
              <a:rPr lang="en">
                <a:solidFill>
                  <a:srgbClr val="FF0000"/>
                </a:solidFill>
              </a:rPr>
              <a:t>y</a:t>
            </a:r>
            <a:r>
              <a:rPr lang="en">
                <a:solidFill>
                  <a:srgbClr val="FFFF00"/>
                </a:solidFill>
              </a:rPr>
              <a:t>p</a:t>
            </a:r>
            <a:r>
              <a:rPr lang="en">
                <a:solidFill>
                  <a:srgbClr val="00FFFF"/>
                </a:solidFill>
              </a:rPr>
              <a:t>e</a:t>
            </a:r>
            <a:r>
              <a:rPr lang="en">
                <a:solidFill>
                  <a:srgbClr val="38761D"/>
                </a:solidFill>
              </a:rPr>
              <a:t>r</a:t>
            </a:r>
            <a:r>
              <a:rPr lang="en">
                <a:solidFill>
                  <a:srgbClr val="FF0000"/>
                </a:solidFill>
              </a:rPr>
              <a:t>D</a:t>
            </a:r>
            <a:r>
              <a:rPr lang="en">
                <a:solidFill>
                  <a:srgbClr val="FFFF00"/>
                </a:solidFill>
              </a:rPr>
              <a:t>o</a:t>
            </a:r>
            <a:r>
              <a:rPr lang="en">
                <a:solidFill>
                  <a:srgbClr val="00FFFF"/>
                </a:solidFill>
              </a:rPr>
              <a:t>c</a:t>
            </a:r>
            <a:r>
              <a:rPr lang="en">
                <a:solidFill>
                  <a:schemeClr val="accent3"/>
                </a:solidFill>
              </a:rPr>
              <a:t>s</a:t>
            </a:r>
            <a:r>
              <a:rPr lang="en"/>
              <a:t> en  Action, réfléchissez à la question suivante 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>
                <a:solidFill>
                  <a:srgbClr val="00FFFF"/>
                </a:solidFill>
              </a:rPr>
              <a:t>Quels</a:t>
            </a:r>
            <a:r>
              <a:rPr lang="en" sz="3000">
                <a:solidFill>
                  <a:srgbClr val="0000FF"/>
                </a:solidFill>
              </a:rPr>
              <a:t> </a:t>
            </a:r>
            <a:r>
              <a:rPr lang="en" sz="3000">
                <a:solidFill>
                  <a:srgbClr val="FF0000"/>
                </a:solidFill>
              </a:rPr>
              <a:t>sont </a:t>
            </a:r>
            <a:r>
              <a:rPr lang="en" sz="3000">
                <a:solidFill>
                  <a:srgbClr val="FFFF00"/>
                </a:solidFill>
              </a:rPr>
              <a:t>les</a:t>
            </a:r>
            <a:r>
              <a:rPr lang="en" sz="3000">
                <a:solidFill>
                  <a:srgbClr val="FF0000"/>
                </a:solidFill>
              </a:rPr>
              <a:t> </a:t>
            </a:r>
            <a:r>
              <a:rPr lang="en" sz="3000">
                <a:solidFill>
                  <a:srgbClr val="00FFFF"/>
                </a:solidFill>
              </a:rPr>
              <a:t>bénéfices</a:t>
            </a:r>
            <a:r>
              <a:rPr lang="en" sz="3000">
                <a:solidFill>
                  <a:srgbClr val="0000FF"/>
                </a:solidFill>
              </a:rPr>
              <a:t> </a:t>
            </a:r>
            <a:r>
              <a:rPr lang="en" sz="3000">
                <a:solidFill>
                  <a:srgbClr val="38761D"/>
                </a:solidFill>
              </a:rPr>
              <a:t>d’utiliser </a:t>
            </a:r>
            <a:r>
              <a:rPr lang="en" sz="3000">
                <a:solidFill>
                  <a:srgbClr val="00FFFF"/>
                </a:solidFill>
              </a:rPr>
              <a:t>un</a:t>
            </a:r>
            <a:r>
              <a:rPr lang="en" sz="3000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FFFF"/>
                </a:solidFill>
              </a:rPr>
              <a:t>H</a:t>
            </a:r>
            <a:r>
              <a:rPr lang="en">
                <a:solidFill>
                  <a:srgbClr val="FF0000"/>
                </a:solidFill>
              </a:rPr>
              <a:t>y</a:t>
            </a:r>
            <a:r>
              <a:rPr lang="en">
                <a:solidFill>
                  <a:srgbClr val="FFFF00"/>
                </a:solidFill>
              </a:rPr>
              <a:t>p</a:t>
            </a:r>
            <a:r>
              <a:rPr lang="en">
                <a:solidFill>
                  <a:srgbClr val="00FFFF"/>
                </a:solidFill>
              </a:rPr>
              <a:t>e</a:t>
            </a:r>
            <a:r>
              <a:rPr lang="en">
                <a:solidFill>
                  <a:srgbClr val="38761D"/>
                </a:solidFill>
              </a:rPr>
              <a:t>r</a:t>
            </a:r>
            <a:r>
              <a:rPr lang="en">
                <a:solidFill>
                  <a:srgbClr val="FF0000"/>
                </a:solidFill>
              </a:rPr>
              <a:t>D</a:t>
            </a:r>
            <a:r>
              <a:rPr lang="en">
                <a:solidFill>
                  <a:srgbClr val="FFFF00"/>
                </a:solidFill>
              </a:rPr>
              <a:t>o</a:t>
            </a:r>
            <a:r>
              <a:rPr lang="en">
                <a:solidFill>
                  <a:srgbClr val="00FFFF"/>
                </a:solidFill>
              </a:rPr>
              <a:t>c</a:t>
            </a:r>
            <a:r>
              <a:rPr lang="en">
                <a:solidFill>
                  <a:schemeClr val="accent3"/>
                </a:solidFill>
              </a:rPr>
              <a:t>s</a:t>
            </a:r>
            <a:r>
              <a:rPr lang="en" sz="3000">
                <a:solidFill>
                  <a:srgbClr val="FF0000"/>
                </a:solidFill>
              </a:rPr>
              <a:t> pour </a:t>
            </a:r>
            <a:r>
              <a:rPr lang="en" sz="3000">
                <a:solidFill>
                  <a:srgbClr val="FFFF00"/>
                </a:solidFill>
              </a:rPr>
              <a:t>soutenir </a:t>
            </a:r>
            <a:r>
              <a:rPr lang="en" sz="3000">
                <a:solidFill>
                  <a:srgbClr val="00FFFF"/>
                </a:solidFill>
              </a:rPr>
              <a:t>l’apprentissage?</a:t>
            </a:r>
            <a:r>
              <a:rPr lang="en" sz="3000">
                <a:solidFill>
                  <a:srgbClr val="0000FF"/>
                </a:solidFill>
              </a:rPr>
              <a:t> </a:t>
            </a:r>
            <a:endParaRPr sz="30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br>
              <a:rPr lang="en"/>
            </a:br>
            <a:endParaRPr/>
          </a:p>
        </p:txBody>
      </p:sp>
      <p:sp>
        <p:nvSpPr>
          <p:cNvPr id="820" name="Google Shape;820;p50"/>
          <p:cNvSpPr txBox="1"/>
          <p:nvPr/>
        </p:nvSpPr>
        <p:spPr>
          <a:xfrm>
            <a:off x="427325" y="685950"/>
            <a:ext cx="13413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E</a:t>
            </a:r>
            <a:r>
              <a:rPr lang="en" sz="3000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value</a:t>
            </a:r>
            <a:endParaRPr sz="3000" i="0" u="none" strike="noStrike" cap="none">
              <a:solidFill>
                <a:srgbClr val="FFFF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21" name="Google Shape;821;p50"/>
          <p:cNvSpPr/>
          <p:nvPr/>
        </p:nvSpPr>
        <p:spPr>
          <a:xfrm>
            <a:off x="110374" y="1297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822" name="Google Shape;8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1"/>
          <p:cNvSpPr txBox="1">
            <a:spLocks noGrp="1"/>
          </p:cNvSpPr>
          <p:nvPr>
            <p:ph type="title"/>
          </p:nvPr>
        </p:nvSpPr>
        <p:spPr>
          <a:xfrm>
            <a:off x="62450" y="36052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Et si on se lançait dans le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FF00FF"/>
                </a:solidFill>
              </a:rPr>
              <a:t>monde de la francophonie!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828" name="Google Shape;828;p5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60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6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Char char="✘"/>
            </a:pPr>
            <a:r>
              <a:rPr lang="en" sz="2800">
                <a:latin typeface="Ubuntu"/>
                <a:ea typeface="Ubuntu"/>
                <a:cs typeface="Ubuntu"/>
                <a:sym typeface="Ubuntu"/>
              </a:rPr>
              <a:t>Un outil pour un enseignement à distance dynamique!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829" name="Google Shape;829;p51"/>
          <p:cNvSpPr/>
          <p:nvPr/>
        </p:nvSpPr>
        <p:spPr>
          <a:xfrm>
            <a:off x="2024150" y="1068075"/>
            <a:ext cx="5182727" cy="143405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830" name="Google Shape;83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2"/>
          <p:cNvSpPr txBox="1">
            <a:spLocks noGrp="1"/>
          </p:cNvSpPr>
          <p:nvPr>
            <p:ph type="title"/>
          </p:nvPr>
        </p:nvSpPr>
        <p:spPr>
          <a:xfrm>
            <a:off x="-81600" y="8567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200"/>
              <a:t>Par où commencer?</a:t>
            </a:r>
            <a:endParaRPr sz="4200"/>
          </a:p>
        </p:txBody>
      </p:sp>
      <p:sp>
        <p:nvSpPr>
          <p:cNvPr id="836" name="Google Shape;836;p52"/>
          <p:cNvSpPr txBox="1">
            <a:spLocks noGrp="1"/>
          </p:cNvSpPr>
          <p:nvPr>
            <p:ph type="body" idx="1"/>
          </p:nvPr>
        </p:nvSpPr>
        <p:spPr>
          <a:xfrm>
            <a:off x="1540050" y="1972625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900"/>
              <a:buAutoNum type="arabicPeriod"/>
            </a:pPr>
            <a:r>
              <a:rPr lang="en" sz="2900">
                <a:solidFill>
                  <a:srgbClr val="FFFF00"/>
                </a:solidFill>
              </a:rPr>
              <a:t>Identifier nos objectifs</a:t>
            </a:r>
            <a:endParaRPr sz="2900">
              <a:solidFill>
                <a:srgbClr val="FFFF00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900"/>
              <a:buAutoNum type="arabicPeriod"/>
            </a:pPr>
            <a:r>
              <a:rPr lang="en" sz="2900">
                <a:solidFill>
                  <a:srgbClr val="E69138"/>
                </a:solidFill>
              </a:rPr>
              <a:t>Assembler nos ressources</a:t>
            </a:r>
            <a:endParaRPr sz="2900">
              <a:solidFill>
                <a:srgbClr val="E69138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900"/>
              <a:buAutoNum type="arabicPeriod"/>
            </a:pPr>
            <a:r>
              <a:rPr lang="en" sz="2900">
                <a:solidFill>
                  <a:srgbClr val="CC0000"/>
                </a:solidFill>
              </a:rPr>
              <a:t>Choisir nos outils</a:t>
            </a:r>
            <a:endParaRPr sz="2900">
              <a:solidFill>
                <a:srgbClr val="CC0000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900"/>
              <a:buAutoNum type="arabicPeriod"/>
            </a:pPr>
            <a:r>
              <a:rPr lang="en" sz="2900">
                <a:solidFill>
                  <a:srgbClr val="00FF00"/>
                </a:solidFill>
              </a:rPr>
              <a:t>Créer nos activités en suivant les 5E</a:t>
            </a:r>
            <a:endParaRPr sz="2900">
              <a:solidFill>
                <a:srgbClr val="00FF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900">
              <a:solidFill>
                <a:srgbClr val="00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pSp>
        <p:nvGrpSpPr>
          <p:cNvPr id="837" name="Google Shape;837;p52"/>
          <p:cNvGrpSpPr/>
          <p:nvPr/>
        </p:nvGrpSpPr>
        <p:grpSpPr>
          <a:xfrm rot="4636965">
            <a:off x="281096" y="1478544"/>
            <a:ext cx="1375160" cy="871174"/>
            <a:chOff x="238125" y="1918825"/>
            <a:chExt cx="1042450" cy="660400"/>
          </a:xfrm>
        </p:grpSpPr>
        <p:sp>
          <p:nvSpPr>
            <p:cNvPr id="838" name="Google Shape;838;p52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52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0" name="Google Shape;84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3"/>
          <p:cNvSpPr/>
          <p:nvPr/>
        </p:nvSpPr>
        <p:spPr>
          <a:xfrm rot="923">
            <a:off x="3469275" y="2233675"/>
            <a:ext cx="2235300" cy="2133000"/>
          </a:xfrm>
          <a:prstGeom prst="ellipse">
            <a:avLst/>
          </a:prstGeom>
          <a:solidFill>
            <a:srgbClr val="FFFFFF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Interactif</a:t>
            </a:r>
            <a:endParaRPr sz="20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46" name="Google Shape;846;p53"/>
          <p:cNvSpPr/>
          <p:nvPr/>
        </p:nvSpPr>
        <p:spPr>
          <a:xfrm>
            <a:off x="1313477" y="2146500"/>
            <a:ext cx="2514000" cy="2133000"/>
          </a:xfrm>
          <a:prstGeom prst="ellipse">
            <a:avLst/>
          </a:prstGeom>
          <a:solidFill>
            <a:srgbClr val="FFFFFF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Engageant  </a:t>
            </a:r>
            <a:endParaRPr sz="2100" b="0" i="0" u="none" strike="noStrike" cap="none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47" name="Google Shape;847;p53"/>
          <p:cNvSpPr/>
          <p:nvPr/>
        </p:nvSpPr>
        <p:spPr>
          <a:xfrm>
            <a:off x="5338850" y="2222775"/>
            <a:ext cx="2410800" cy="2230200"/>
          </a:xfrm>
          <a:prstGeom prst="ellipse">
            <a:avLst/>
          </a:prstGeom>
          <a:solidFill>
            <a:srgbClr val="FFFFFF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inspirant</a:t>
            </a:r>
            <a:endParaRPr sz="2200" b="0" i="0" u="none" strike="noStrike" cap="none">
              <a:solidFill>
                <a:srgbClr val="38761D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48" name="Google Shape;848;p53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53"/>
          <p:cNvSpPr/>
          <p:nvPr/>
        </p:nvSpPr>
        <p:spPr>
          <a:xfrm>
            <a:off x="4363252" y="476438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53"/>
          <p:cNvSpPr/>
          <p:nvPr/>
        </p:nvSpPr>
        <p:spPr>
          <a:xfrm>
            <a:off x="1379451" y="2146500"/>
            <a:ext cx="2410725" cy="205027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3"/>
          <p:cNvSpPr/>
          <p:nvPr/>
        </p:nvSpPr>
        <p:spPr>
          <a:xfrm>
            <a:off x="3513775" y="2146525"/>
            <a:ext cx="2138892" cy="2158411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53"/>
          <p:cNvSpPr/>
          <p:nvPr/>
        </p:nvSpPr>
        <p:spPr>
          <a:xfrm>
            <a:off x="5338888" y="2271388"/>
            <a:ext cx="2410725" cy="2132967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53"/>
          <p:cNvSpPr txBox="1">
            <a:spLocks noGrp="1"/>
          </p:cNvSpPr>
          <p:nvPr>
            <p:ph type="title"/>
          </p:nvPr>
        </p:nvSpPr>
        <p:spPr>
          <a:xfrm>
            <a:off x="63000" y="1090188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200"/>
              <a:t>Peu importe la façon, l’essentiel d’un </a:t>
            </a:r>
            <a:r>
              <a:rPr lang="en" sz="2200">
                <a:solidFill>
                  <a:srgbClr val="00FFFF"/>
                </a:solidFill>
              </a:rPr>
              <a:t>H</a:t>
            </a:r>
            <a:r>
              <a:rPr lang="en" sz="2200">
                <a:solidFill>
                  <a:srgbClr val="FF0000"/>
                </a:solidFill>
              </a:rPr>
              <a:t>y</a:t>
            </a:r>
            <a:r>
              <a:rPr lang="en" sz="2200">
                <a:solidFill>
                  <a:srgbClr val="FFFF00"/>
                </a:solidFill>
              </a:rPr>
              <a:t>p</a:t>
            </a:r>
            <a:r>
              <a:rPr lang="en" sz="2200">
                <a:solidFill>
                  <a:srgbClr val="00FFFF"/>
                </a:solidFill>
              </a:rPr>
              <a:t>e</a:t>
            </a:r>
            <a:r>
              <a:rPr lang="en" sz="2200">
                <a:solidFill>
                  <a:srgbClr val="6AA84F"/>
                </a:solidFill>
              </a:rPr>
              <a:t>r</a:t>
            </a:r>
            <a:r>
              <a:rPr lang="en" sz="2200">
                <a:solidFill>
                  <a:srgbClr val="FF0000"/>
                </a:solidFill>
              </a:rPr>
              <a:t>D</a:t>
            </a:r>
            <a:r>
              <a:rPr lang="en" sz="2200">
                <a:solidFill>
                  <a:srgbClr val="FFFF00"/>
                </a:solidFill>
              </a:rPr>
              <a:t>o</a:t>
            </a:r>
            <a:r>
              <a:rPr lang="en" sz="2200">
                <a:solidFill>
                  <a:srgbClr val="00FFFF"/>
                </a:solidFill>
              </a:rPr>
              <a:t>c</a:t>
            </a:r>
            <a:r>
              <a:rPr lang="en" sz="2200">
                <a:solidFill>
                  <a:srgbClr val="6AA84F"/>
                </a:solidFill>
              </a:rPr>
              <a:t>s</a:t>
            </a:r>
            <a:r>
              <a:rPr lang="en" sz="2200"/>
              <a:t> est d’apprendre en s’assurant que ce soit</a:t>
            </a:r>
            <a:r>
              <a:rPr lang="en" sz="2200">
                <a:solidFill>
                  <a:srgbClr val="FFFFFF"/>
                </a:solidFill>
              </a:rPr>
              <a:t>:</a:t>
            </a:r>
            <a:r>
              <a:rPr lang="en" sz="2200"/>
              <a:t> </a:t>
            </a:r>
            <a:endParaRPr sz="2200"/>
          </a:p>
        </p:txBody>
      </p:sp>
      <p:pic>
        <p:nvPicPr>
          <p:cNvPr id="854" name="Google Shape;8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6"/>
          <p:cNvSpPr txBox="1">
            <a:spLocks noGrp="1"/>
          </p:cNvSpPr>
          <p:nvPr>
            <p:ph type="ctrTitle"/>
          </p:nvPr>
        </p:nvSpPr>
        <p:spPr>
          <a:xfrm>
            <a:off x="1608925" y="2559832"/>
            <a:ext cx="68874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 b="1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4100" b="1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u="sng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sonya.fiset@recitmst.qc.ca</a:t>
            </a:r>
            <a:endParaRPr sz="4100">
              <a:solidFill>
                <a:srgbClr val="FF9900"/>
              </a:solidFill>
            </a:endParaRPr>
          </a:p>
        </p:txBody>
      </p:sp>
      <p:grpSp>
        <p:nvGrpSpPr>
          <p:cNvPr id="622" name="Google Shape;622;p36"/>
          <p:cNvGrpSpPr/>
          <p:nvPr/>
        </p:nvGrpSpPr>
        <p:grpSpPr>
          <a:xfrm rot="2699744">
            <a:off x="1547183" y="2181970"/>
            <a:ext cx="990915" cy="642649"/>
            <a:chOff x="238125" y="1918825"/>
            <a:chExt cx="1042450" cy="660400"/>
          </a:xfrm>
        </p:grpSpPr>
        <p:sp>
          <p:nvSpPr>
            <p:cNvPr id="623" name="Google Shape;623;p36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36"/>
          <p:cNvGrpSpPr/>
          <p:nvPr/>
        </p:nvGrpSpPr>
        <p:grpSpPr>
          <a:xfrm rot="-9269861">
            <a:off x="6577122" y="453810"/>
            <a:ext cx="750220" cy="664172"/>
            <a:chOff x="1113100" y="2199475"/>
            <a:chExt cx="801900" cy="709925"/>
          </a:xfrm>
        </p:grpSpPr>
        <p:sp>
          <p:nvSpPr>
            <p:cNvPr id="626" name="Google Shape;626;p36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p36"/>
          <p:cNvSpPr/>
          <p:nvPr/>
        </p:nvSpPr>
        <p:spPr>
          <a:xfrm>
            <a:off x="2333649" y="1211375"/>
            <a:ext cx="2266139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2333650" y="1213200"/>
            <a:ext cx="5013034" cy="1155026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4199064" y="171448"/>
            <a:ext cx="1052762" cy="92244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6"/>
          <p:cNvSpPr txBox="1">
            <a:spLocks noGrp="1"/>
          </p:cNvSpPr>
          <p:nvPr>
            <p:ph type="ctrTitle"/>
          </p:nvPr>
        </p:nvSpPr>
        <p:spPr>
          <a:xfrm>
            <a:off x="3925675" y="4660566"/>
            <a:ext cx="51444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/>
              <a:t>Created by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Nicole Beardsley</a:t>
            </a:r>
            <a:r>
              <a:rPr lang="en"/>
              <a:t> </a:t>
            </a:r>
            <a:endParaRPr/>
          </a:p>
        </p:txBody>
      </p:sp>
      <p:sp>
        <p:nvSpPr>
          <p:cNvPr id="632" name="Google Shape;632;p36"/>
          <p:cNvSpPr txBox="1"/>
          <p:nvPr/>
        </p:nvSpPr>
        <p:spPr>
          <a:xfrm>
            <a:off x="6470700" y="4506500"/>
            <a:ext cx="27150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Présenté par Sonya Fiset, RÉCIT MST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Adapté par </a:t>
            </a:r>
            <a: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Valérie Rivard, septembre 2020</a:t>
            </a:r>
            <a:endParaRPr sz="1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33" name="Google Shape;63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3678" y="954425"/>
            <a:ext cx="3622400" cy="14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36"/>
          <p:cNvSpPr/>
          <p:nvPr/>
        </p:nvSpPr>
        <p:spPr>
          <a:xfrm>
            <a:off x="365175" y="4187825"/>
            <a:ext cx="2400900" cy="8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5" name="Google Shape;63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175" y="4181425"/>
            <a:ext cx="2172045" cy="8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4"/>
          <p:cNvSpPr txBox="1">
            <a:spLocks noGrp="1"/>
          </p:cNvSpPr>
          <p:nvPr>
            <p:ph type="title"/>
          </p:nvPr>
        </p:nvSpPr>
        <p:spPr>
          <a:xfrm>
            <a:off x="296150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000">
                <a:solidFill>
                  <a:srgbClr val="FFFF00"/>
                </a:solidFill>
              </a:rPr>
              <a:t>1</a:t>
            </a:r>
            <a:r>
              <a:rPr lang="en" sz="4000"/>
              <a:t>, </a:t>
            </a:r>
            <a:r>
              <a:rPr lang="en" sz="4000">
                <a:solidFill>
                  <a:srgbClr val="FF0000"/>
                </a:solidFill>
              </a:rPr>
              <a:t>2</a:t>
            </a:r>
            <a:r>
              <a:rPr lang="en" sz="4000"/>
              <a:t>, </a:t>
            </a:r>
            <a:r>
              <a:rPr lang="en" sz="4000">
                <a:solidFill>
                  <a:srgbClr val="00FF00"/>
                </a:solidFill>
              </a:rPr>
              <a:t>3</a:t>
            </a:r>
            <a:r>
              <a:rPr lang="en" sz="4000"/>
              <a:t> </a:t>
            </a:r>
            <a:r>
              <a:rPr lang="en" sz="4300">
                <a:solidFill>
                  <a:srgbClr val="00FFFF"/>
                </a:solidFill>
              </a:rPr>
              <a:t>Partez!</a:t>
            </a:r>
            <a:endParaRPr sz="4300">
              <a:solidFill>
                <a:srgbClr val="00FFFF"/>
              </a:solidFill>
            </a:endParaRPr>
          </a:p>
        </p:txBody>
      </p:sp>
      <p:sp>
        <p:nvSpPr>
          <p:cNvPr id="860" name="Google Shape;860;p54"/>
          <p:cNvSpPr txBox="1"/>
          <p:nvPr/>
        </p:nvSpPr>
        <p:spPr>
          <a:xfrm>
            <a:off x="4572000" y="2055538"/>
            <a:ext cx="4027800" cy="15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+ élaboré, + c</a:t>
            </a:r>
            <a:r>
              <a:rPr lang="en" sz="27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réativité</a:t>
            </a:r>
            <a:endParaRPr sz="2700" b="0" i="0" u="none" strike="noStrike" cap="none"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Underground railroad</a:t>
            </a:r>
            <a:endParaRPr sz="27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61" name="Google Shape;861;p54"/>
          <p:cNvSpPr txBox="1"/>
          <p:nvPr/>
        </p:nvSpPr>
        <p:spPr>
          <a:xfrm>
            <a:off x="296150" y="1999150"/>
            <a:ext cx="40278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Plan de travail virtuel</a:t>
            </a:r>
            <a:endParaRPr sz="2700" b="0" i="0" u="none" strike="noStrike" cap="none"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Modèles</a:t>
            </a:r>
            <a:r>
              <a:rPr lang="en" sz="2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21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62" name="Google Shape;862;p54"/>
          <p:cNvSpPr/>
          <p:nvPr/>
        </p:nvSpPr>
        <p:spPr>
          <a:xfrm>
            <a:off x="168375" y="411350"/>
            <a:ext cx="2406664" cy="118356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63" name="Google Shape;863;p54"/>
          <p:cNvSpPr txBox="1"/>
          <p:nvPr/>
        </p:nvSpPr>
        <p:spPr>
          <a:xfrm>
            <a:off x="522450" y="621550"/>
            <a:ext cx="18276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3600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Évalue</a:t>
            </a:r>
            <a:endParaRPr sz="3600" i="0" u="none" strike="noStrike" cap="none">
              <a:solidFill>
                <a:srgbClr val="FFFF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64" name="Google Shape;86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5"/>
          <p:cNvSpPr/>
          <p:nvPr/>
        </p:nvSpPr>
        <p:spPr>
          <a:xfrm>
            <a:off x="3523325" y="243463"/>
            <a:ext cx="1974300" cy="666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5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871" name="Google Shape;87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5" y="111800"/>
            <a:ext cx="1700125" cy="4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55">
            <a:hlinkClick r:id="rId4"/>
          </p:cNvPr>
          <p:cNvSpPr txBox="1"/>
          <p:nvPr/>
        </p:nvSpPr>
        <p:spPr>
          <a:xfrm>
            <a:off x="2380050" y="4710300"/>
            <a:ext cx="48759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Créé par Sonya Fiset, Service national du </a:t>
            </a:r>
            <a:r>
              <a:rPr lang="en" sz="1000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2020 </a:t>
            </a:r>
            <a:r>
              <a:rPr lang="en" sz="1000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endParaRPr sz="1300"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73" name="Google Shape;873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44230" y="4742775"/>
            <a:ext cx="760495" cy="2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15100" y="133850"/>
            <a:ext cx="219075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5" name="Google Shape;875;p55"/>
          <p:cNvGraphicFramePr/>
          <p:nvPr/>
        </p:nvGraphicFramePr>
        <p:xfrm>
          <a:off x="407700" y="243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{A6686F07-765B-4CD0-B14E-F0C2CFA9B8CC}</a:tableStyleId>
              </a:tblPr>
              <a:tblGrid>
                <a:gridCol w="21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4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9900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Mathématique      </a:t>
                      </a:r>
                      <a:endParaRPr sz="1800">
                        <a:solidFill>
                          <a:srgbClr val="FF9900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Viga"/>
                          <a:ea typeface="Viga"/>
                          <a:cs typeface="Viga"/>
                          <a:sym typeface="Viga"/>
                        </a:rPr>
                        <a:t> </a:t>
                      </a:r>
                      <a:r>
                        <a:rPr lang="en" sz="1800">
                          <a:solidFill>
                            <a:srgbClr val="4A86E8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Science et technologie</a:t>
                      </a:r>
                      <a:endParaRPr sz="1800">
                        <a:solidFill>
                          <a:srgbClr val="4A86E8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Fractions sur la droite numérique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Math HyperDocs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Leçons de math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2"/>
                        </a:rPr>
                        <a:t>Aimants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3"/>
                        </a:rPr>
                        <a:t>Circuits électriques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4"/>
                        </a:rPr>
                        <a:t>Cycle de l’eau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5"/>
                        </a:rPr>
                        <a:t>Électricité statique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6"/>
                        </a:rPr>
                        <a:t>Énergie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7"/>
                        </a:rPr>
                        <a:t>3 États de la matière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8"/>
                        </a:rPr>
                        <a:t>Flottabilité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9"/>
                        </a:rPr>
                        <a:t>Machines simples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0"/>
                        </a:rPr>
                        <a:t>Soleil - Terre - Lune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-Son 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-Lumière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1"/>
                        </a:rPr>
                        <a:t>Leçons de science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2"/>
                        </a:rPr>
                        <a:t>La respiration et la photosynthèse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en anglais qui propose des applications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9900FF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Arts</a:t>
                      </a:r>
                      <a:endParaRPr sz="1800">
                        <a:solidFill>
                          <a:srgbClr val="9900FF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-À la manière de...</a:t>
                      </a:r>
                      <a:endParaRPr sz="1800">
                        <a:solidFill>
                          <a:srgbClr val="9900FF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Langues</a:t>
                      </a:r>
                      <a:endParaRPr sz="1800">
                        <a:solidFill>
                          <a:srgbClr val="FF0000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4"/>
                        </a:rPr>
                        <a:t>Des exemples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Viga"/>
                          <a:ea typeface="Viga"/>
                          <a:cs typeface="Viga"/>
                          <a:sym typeface="Viga"/>
                          <a:hlinkClick r:id="rId25"/>
                        </a:rPr>
                        <a:t>HyperDocs modèles</a:t>
                      </a:r>
                      <a:endParaRPr sz="1800">
                        <a:solidFill>
                          <a:srgbClr val="FF00FF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FF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Autres :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Les HyperDocs de SEANJFAHEY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7"/>
                        </a:rPr>
                        <a:t>HyperDocs 5e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toutes les disciplines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8"/>
                        </a:rPr>
                        <a:t>Pour les élèves du primaire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56"/>
          <p:cNvSpPr txBox="1">
            <a:spLocks noGrp="1"/>
          </p:cNvSpPr>
          <p:nvPr>
            <p:ph type="ctrTitle" idx="4294967295"/>
          </p:nvPr>
        </p:nvSpPr>
        <p:spPr>
          <a:xfrm>
            <a:off x="342300" y="1019825"/>
            <a:ext cx="2909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3000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Enrichissement</a:t>
            </a:r>
            <a:r>
              <a:rPr lang="en" sz="3000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41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  </a:t>
            </a:r>
            <a:endParaRPr sz="4100" b="0" i="0" u="none" strike="noStrike" cap="none">
              <a:solidFill>
                <a:srgbClr val="FF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81" name="Google Shape;881;p56"/>
          <p:cNvSpPr/>
          <p:nvPr/>
        </p:nvSpPr>
        <p:spPr>
          <a:xfrm>
            <a:off x="4207286" y="373200"/>
            <a:ext cx="687464" cy="69159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56"/>
          <p:cNvSpPr/>
          <p:nvPr/>
        </p:nvSpPr>
        <p:spPr>
          <a:xfrm>
            <a:off x="5319364" y="1703613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56"/>
          <p:cNvSpPr txBox="1">
            <a:spLocks noGrp="1"/>
          </p:cNvSpPr>
          <p:nvPr>
            <p:ph type="ctrTitle" idx="4294967295"/>
          </p:nvPr>
        </p:nvSpPr>
        <p:spPr>
          <a:xfrm>
            <a:off x="4024675" y="2076650"/>
            <a:ext cx="48678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>
                <a:solidFill>
                  <a:srgbClr val="00FFFF"/>
                </a:solidFill>
              </a:rPr>
              <a:t>-</a:t>
            </a:r>
            <a:r>
              <a:rPr lang="en" sz="1800" b="0" i="0" u="sng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Tutoriel pour créer un hyperdocs</a:t>
            </a:r>
            <a:endParaRPr sz="18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-</a:t>
            </a:r>
            <a:r>
              <a:rPr lang="en" sz="1800" b="0" i="0" u="sng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Banque de ressources et d’hyperdocs </a:t>
            </a:r>
            <a:endParaRPr sz="18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-</a:t>
            </a:r>
            <a:r>
              <a:rPr lang="en" sz="1800" b="0" i="0" u="sng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 libres de droit d’auteur </a:t>
            </a:r>
            <a:r>
              <a:rPr lang="en" sz="1800" u="sng">
                <a:solidFill>
                  <a:srgbClr val="00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8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endParaRPr sz="18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endParaRPr sz="18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endParaRPr sz="18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84" name="Google Shape;884;p56"/>
          <p:cNvSpPr/>
          <p:nvPr/>
        </p:nvSpPr>
        <p:spPr>
          <a:xfrm>
            <a:off x="132450" y="460825"/>
            <a:ext cx="3371560" cy="1958564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885" name="Google Shape;885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56"/>
          <p:cNvSpPr txBox="1"/>
          <p:nvPr/>
        </p:nvSpPr>
        <p:spPr>
          <a:xfrm>
            <a:off x="4207275" y="1075192"/>
            <a:ext cx="3718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</a:pPr>
            <a:r>
              <a:rPr lang="en" sz="24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Ressources :  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7"/>
          <p:cNvSpPr/>
          <p:nvPr/>
        </p:nvSpPr>
        <p:spPr>
          <a:xfrm>
            <a:off x="606600" y="4154888"/>
            <a:ext cx="1974300" cy="666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57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893" name="Google Shape;89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624" y="121575"/>
            <a:ext cx="3286500" cy="9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57">
            <a:hlinkClick r:id="rId4"/>
          </p:cNvPr>
          <p:cNvSpPr txBox="1"/>
          <p:nvPr/>
        </p:nvSpPr>
        <p:spPr>
          <a:xfrm>
            <a:off x="3014575" y="4710300"/>
            <a:ext cx="45930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Créé par Sonya Fiset, Service national du </a:t>
            </a:r>
            <a:r>
              <a:rPr lang="en" sz="1000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2020 </a:t>
            </a:r>
            <a:r>
              <a:rPr lang="en" sz="1000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endParaRPr sz="1300"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95" name="Google Shape;895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44230" y="4742775"/>
            <a:ext cx="760495" cy="2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375" y="4045275"/>
            <a:ext cx="21907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57"/>
          <p:cNvSpPr txBox="1"/>
          <p:nvPr/>
        </p:nvSpPr>
        <p:spPr>
          <a:xfrm>
            <a:off x="4155850" y="2818050"/>
            <a:ext cx="4788000" cy="18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Sonya.Fiset@recitmst.qc.ca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equipe@recitmst.qc.ca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/>
          </a:p>
        </p:txBody>
      </p:sp>
      <p:sp>
        <p:nvSpPr>
          <p:cNvPr id="898" name="Google Shape;898;p57"/>
          <p:cNvSpPr txBox="1"/>
          <p:nvPr/>
        </p:nvSpPr>
        <p:spPr>
          <a:xfrm>
            <a:off x="592450" y="2733925"/>
            <a:ext cx="3000000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/>
          </a:p>
        </p:txBody>
      </p:sp>
      <p:sp>
        <p:nvSpPr>
          <p:cNvPr id="899" name="Google Shape;899;p57"/>
          <p:cNvSpPr txBox="1"/>
          <p:nvPr/>
        </p:nvSpPr>
        <p:spPr>
          <a:xfrm>
            <a:off x="1771600" y="1116400"/>
            <a:ext cx="5004900" cy="18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MERCI 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8"/>
          <p:cNvSpPr txBox="1">
            <a:spLocks noGrp="1"/>
          </p:cNvSpPr>
          <p:nvPr>
            <p:ph type="title"/>
          </p:nvPr>
        </p:nvSpPr>
        <p:spPr>
          <a:xfrm>
            <a:off x="-6000" y="466675"/>
            <a:ext cx="91560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Credits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2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This template is free to use under </a:t>
            </a:r>
            <a:r>
              <a:rPr lang="en" sz="1200" u="sng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. </a:t>
            </a:r>
            <a:endParaRPr sz="12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2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You can keep this Credits slide or mention Nicole Beardsley and other resources used in a slide footer.</a:t>
            </a:r>
            <a:br>
              <a:rPr lang="en"/>
            </a:br>
            <a:endParaRPr/>
          </a:p>
        </p:txBody>
      </p:sp>
      <p:sp>
        <p:nvSpPr>
          <p:cNvPr id="905" name="Google Shape;905;p58"/>
          <p:cNvSpPr txBox="1">
            <a:spLocks noGrp="1"/>
          </p:cNvSpPr>
          <p:nvPr>
            <p:ph type="body" idx="1"/>
          </p:nvPr>
        </p:nvSpPr>
        <p:spPr>
          <a:xfrm>
            <a:off x="457200" y="1449475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sz="1800"/>
              <a:t>All slides and HyperDocs* created by Nicole Beardsley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@beardsleyteach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sz="1200"/>
              <a:t>*Unless otherwise noted</a:t>
            </a:r>
            <a:br>
              <a:rPr lang="en" sz="1200"/>
            </a:b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 u="sng">
                <a:solidFill>
                  <a:srgbClr val="00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HyperDocs</a:t>
            </a:r>
            <a:r>
              <a:rPr lang="en" sz="1800">
                <a:solidFill>
                  <a:srgbClr val="00FF00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are the creation of </a:t>
            </a:r>
            <a:r>
              <a:rPr lang="en" sz="18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 Highfill,</a:t>
            </a:r>
            <a:r>
              <a:rPr lang="en" sz="1800">
                <a:solidFill>
                  <a:srgbClr val="FFFFFF"/>
                </a:solidFill>
              </a:rPr>
              <a:t> </a:t>
            </a:r>
            <a:r>
              <a:rPr lang="en" sz="1800" u="sng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Kelly, Hilton</a:t>
            </a:r>
            <a:r>
              <a:rPr lang="en" sz="1800">
                <a:solidFill>
                  <a:srgbClr val="FFFFFF"/>
                </a:solidFill>
              </a:rPr>
              <a:t>, and </a:t>
            </a:r>
            <a:r>
              <a:rPr lang="en" sz="1800" u="sng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 Landis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 i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 i="1">
                <a:solidFill>
                  <a:srgbClr val="FFFFFF"/>
                </a:solidFill>
              </a:rPr>
              <a:t>To edit, please go to File &gt; Make a Copy; do not request edit access. </a:t>
            </a:r>
            <a:endParaRPr sz="1800" i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7"/>
          <p:cNvSpPr txBox="1">
            <a:spLocks noGrp="1"/>
          </p:cNvSpPr>
          <p:nvPr>
            <p:ph type="ctrTitle"/>
          </p:nvPr>
        </p:nvSpPr>
        <p:spPr>
          <a:xfrm>
            <a:off x="1608925" y="2228400"/>
            <a:ext cx="6887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600"/>
              <a:t>un outil pour soutenir l’engagement des apprenants</a:t>
            </a:r>
            <a:endParaRPr sz="3600"/>
          </a:p>
        </p:txBody>
      </p:sp>
      <p:grpSp>
        <p:nvGrpSpPr>
          <p:cNvPr id="641" name="Google Shape;641;p37"/>
          <p:cNvGrpSpPr/>
          <p:nvPr/>
        </p:nvGrpSpPr>
        <p:grpSpPr>
          <a:xfrm rot="2699744">
            <a:off x="1547183" y="2181970"/>
            <a:ext cx="990915" cy="642649"/>
            <a:chOff x="238125" y="1918825"/>
            <a:chExt cx="1042450" cy="660400"/>
          </a:xfrm>
        </p:grpSpPr>
        <p:sp>
          <p:nvSpPr>
            <p:cNvPr id="642" name="Google Shape;642;p37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37"/>
          <p:cNvGrpSpPr/>
          <p:nvPr/>
        </p:nvGrpSpPr>
        <p:grpSpPr>
          <a:xfrm rot="-9269861">
            <a:off x="6577122" y="453810"/>
            <a:ext cx="750220" cy="664172"/>
            <a:chOff x="1113100" y="2199475"/>
            <a:chExt cx="801900" cy="709925"/>
          </a:xfrm>
        </p:grpSpPr>
        <p:sp>
          <p:nvSpPr>
            <p:cNvPr id="645" name="Google Shape;645;p37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7" name="Google Shape;647;p37"/>
          <p:cNvSpPr/>
          <p:nvPr/>
        </p:nvSpPr>
        <p:spPr>
          <a:xfrm>
            <a:off x="2333649" y="1211375"/>
            <a:ext cx="2266139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7"/>
          <p:cNvSpPr/>
          <p:nvPr/>
        </p:nvSpPr>
        <p:spPr>
          <a:xfrm>
            <a:off x="2333650" y="1213200"/>
            <a:ext cx="5013034" cy="1155026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7"/>
          <p:cNvSpPr/>
          <p:nvPr/>
        </p:nvSpPr>
        <p:spPr>
          <a:xfrm>
            <a:off x="4199064" y="171448"/>
            <a:ext cx="1052762" cy="92244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7"/>
          <p:cNvSpPr txBox="1">
            <a:spLocks noGrp="1"/>
          </p:cNvSpPr>
          <p:nvPr>
            <p:ph type="ctrTitle"/>
          </p:nvPr>
        </p:nvSpPr>
        <p:spPr>
          <a:xfrm>
            <a:off x="3925675" y="4660566"/>
            <a:ext cx="51444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/>
              <a:t>Created by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Nicole Beardsley</a:t>
            </a:r>
            <a:r>
              <a:rPr lang="en"/>
              <a:t> </a:t>
            </a:r>
            <a:endParaRPr/>
          </a:p>
        </p:txBody>
      </p:sp>
      <p:sp>
        <p:nvSpPr>
          <p:cNvPr id="651" name="Google Shape;651;p37"/>
          <p:cNvSpPr txBox="1"/>
          <p:nvPr/>
        </p:nvSpPr>
        <p:spPr>
          <a:xfrm>
            <a:off x="203600" y="171450"/>
            <a:ext cx="1296600" cy="47685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Welcome! I created this HyperDocs to show my students the ins &amp; outs of how a HyperDocs works, but this can also be used to teach teachers as well!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you’d like to use this HyperDocs yourself, go for it! Please go to </a:t>
            </a: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File&gt;Make a Copy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getting started, then you will have your own version to edit as needed. Always make sure to credit the original creator when “remixing” a HyperDocs!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Also, delete these green Help boxes before you share your final version.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7"/>
          <p:cNvSpPr txBox="1"/>
          <p:nvPr/>
        </p:nvSpPr>
        <p:spPr>
          <a:xfrm>
            <a:off x="6470700" y="4506500"/>
            <a:ext cx="27150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Présenté par Sonya Fiset, RÉCIT MST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Adapté par </a:t>
            </a:r>
            <a: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Valérie Rivard, septembre 2020</a:t>
            </a:r>
            <a:endParaRPr sz="1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3" name="Google Shape;653;p37"/>
          <p:cNvSpPr txBox="1"/>
          <p:nvPr/>
        </p:nvSpPr>
        <p:spPr>
          <a:xfrm rot="-2700000">
            <a:off x="18722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Engage-toi</a:t>
            </a:r>
            <a:endParaRPr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4" name="Google Shape;654;p37"/>
          <p:cNvSpPr txBox="1"/>
          <p:nvPr/>
        </p:nvSpPr>
        <p:spPr>
          <a:xfrm rot="-2700000">
            <a:off x="27104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Explore</a:t>
            </a:r>
            <a:endParaRPr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5" name="Google Shape;655;p37"/>
          <p:cNvSpPr txBox="1"/>
          <p:nvPr/>
        </p:nvSpPr>
        <p:spPr>
          <a:xfrm rot="-2700000">
            <a:off x="35486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Explique</a:t>
            </a:r>
            <a:endParaRPr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6" name="Google Shape;656;p37"/>
          <p:cNvSpPr txBox="1"/>
          <p:nvPr/>
        </p:nvSpPr>
        <p:spPr>
          <a:xfrm rot="-2700000">
            <a:off x="43868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niglet"/>
                <a:ea typeface="Sniglet"/>
                <a:cs typeface="Sniglet"/>
                <a:sym typeface="Sniglet"/>
              </a:rPr>
              <a:t>Élabore</a:t>
            </a:r>
            <a:endParaRPr>
              <a:solidFill>
                <a:srgbClr val="00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7" name="Google Shape;657;p37"/>
          <p:cNvSpPr txBox="1"/>
          <p:nvPr/>
        </p:nvSpPr>
        <p:spPr>
          <a:xfrm rot="-2700000">
            <a:off x="52250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Partage</a:t>
            </a: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8" name="Google Shape;658;p37"/>
          <p:cNvSpPr txBox="1"/>
          <p:nvPr/>
        </p:nvSpPr>
        <p:spPr>
          <a:xfrm rot="-2700000">
            <a:off x="60632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Évalue</a:t>
            </a:r>
            <a:endParaRPr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9" name="Google Shape;659;p37"/>
          <p:cNvSpPr txBox="1"/>
          <p:nvPr/>
        </p:nvSpPr>
        <p:spPr>
          <a:xfrm rot="-2700000">
            <a:off x="69014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Enrichissement</a:t>
            </a:r>
            <a:endParaRPr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60" name="Google Shape;66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3678" y="954425"/>
            <a:ext cx="3622400" cy="14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8"/>
          <p:cNvSpPr txBox="1">
            <a:spLocks noGrp="1"/>
          </p:cNvSpPr>
          <p:nvPr>
            <p:ph type="title"/>
          </p:nvPr>
        </p:nvSpPr>
        <p:spPr>
          <a:xfrm>
            <a:off x="2714275" y="414850"/>
            <a:ext cx="6184200" cy="1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Et si on devait retourner à l’enseignement à distance...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7" name="Google Shape;667;p38"/>
          <p:cNvSpPr txBox="1">
            <a:spLocks noGrp="1"/>
          </p:cNvSpPr>
          <p:nvPr>
            <p:ph type="body" idx="2"/>
          </p:nvPr>
        </p:nvSpPr>
        <p:spPr>
          <a:xfrm>
            <a:off x="2714275" y="2342100"/>
            <a:ext cx="6184200" cy="2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2900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</a:rPr>
              <a:t>-Enseigner en 2020 : </a:t>
            </a: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texte</a:t>
            </a:r>
            <a:r>
              <a:rPr lang="en" sz="2900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</a:rPr>
              <a:t> ou </a:t>
            </a: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2900">
              <a:solidFill>
                <a:srgbClr val="00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2900">
                <a:solidFill>
                  <a:srgbClr val="00FFFF"/>
                </a:solidFill>
                <a:latin typeface="Ubuntu"/>
                <a:ea typeface="Ubuntu"/>
                <a:cs typeface="Ubuntu"/>
                <a:sym typeface="Ubuntu"/>
              </a:rPr>
              <a:t>-Monde virtuel très anglophone…</a:t>
            </a:r>
            <a:endParaRPr sz="2900">
              <a:solidFill>
                <a:srgbClr val="00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29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2200"/>
          </a:p>
        </p:txBody>
      </p:sp>
      <p:sp>
        <p:nvSpPr>
          <p:cNvPr id="668" name="Google Shape;668;p38"/>
          <p:cNvSpPr/>
          <p:nvPr/>
        </p:nvSpPr>
        <p:spPr>
          <a:xfrm>
            <a:off x="62625" y="142350"/>
            <a:ext cx="2229368" cy="2056441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669" name="Google Shape;669;p38"/>
          <p:cNvSpPr txBox="1"/>
          <p:nvPr/>
        </p:nvSpPr>
        <p:spPr>
          <a:xfrm>
            <a:off x="194250" y="815300"/>
            <a:ext cx="19890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E</a:t>
            </a:r>
            <a:r>
              <a:rPr lang="en" sz="2600" i="0" u="none" strike="noStrike" cap="none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ngage-</a:t>
            </a:r>
            <a:r>
              <a:rPr lang="en" sz="2600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toi</a:t>
            </a:r>
            <a:endParaRPr sz="2600" i="0" u="none" strike="noStrike" cap="none">
              <a:solidFill>
                <a:srgbClr val="FF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0" name="Google Shape;67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9200" y="142350"/>
            <a:ext cx="577900" cy="55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9"/>
          <p:cNvSpPr txBox="1">
            <a:spLocks noGrp="1"/>
          </p:cNvSpPr>
          <p:nvPr>
            <p:ph type="title"/>
          </p:nvPr>
        </p:nvSpPr>
        <p:spPr>
          <a:xfrm>
            <a:off x="336150" y="967975"/>
            <a:ext cx="83970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700">
                <a:latin typeface="Ubuntu"/>
                <a:ea typeface="Ubuntu"/>
                <a:cs typeface="Ubuntu"/>
                <a:sym typeface="Ubuntu"/>
              </a:rPr>
              <a:t>Un </a:t>
            </a:r>
            <a:r>
              <a:rPr lang="en" sz="37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hyper</a:t>
            </a:r>
            <a:r>
              <a:rPr lang="en" sz="3700">
                <a:latin typeface="Ubuntu"/>
                <a:ea typeface="Ubuntu"/>
                <a:cs typeface="Ubuntu"/>
                <a:sym typeface="Ubuntu"/>
              </a:rPr>
              <a:t> quoi?</a:t>
            </a:r>
            <a:endParaRPr sz="37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Ubuntu"/>
              <a:buChar char="●"/>
            </a:pPr>
            <a:r>
              <a:rPr lang="en" sz="3200">
                <a:latin typeface="Ubuntu"/>
                <a:ea typeface="Ubuntu"/>
                <a:cs typeface="Ubuntu"/>
                <a:sym typeface="Ubuntu"/>
              </a:rPr>
              <a:t>Parcourez quelques </a:t>
            </a:r>
            <a:r>
              <a:rPr lang="en" sz="3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HyperDocs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Document collaboratif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: noter vos observations</a:t>
            </a:r>
            <a:r>
              <a:rPr lang="en" sz="3200" u="sng">
                <a:solidFill>
                  <a:schemeClr val="hlink"/>
                </a:solidFill>
                <a:hlinkClick r:id="rId3"/>
              </a:rPr>
              <a:t> 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/>
          </a:p>
        </p:txBody>
      </p:sp>
      <p:sp>
        <p:nvSpPr>
          <p:cNvPr id="677" name="Google Shape;677;p39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9"/>
          <p:cNvSpPr/>
          <p:nvPr/>
        </p:nvSpPr>
        <p:spPr>
          <a:xfrm>
            <a:off x="4345990" y="5203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9"/>
          <p:cNvSpPr txBox="1"/>
          <p:nvPr/>
        </p:nvSpPr>
        <p:spPr>
          <a:xfrm>
            <a:off x="596025" y="535050"/>
            <a:ext cx="77850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                       </a:t>
            </a:r>
            <a:endParaRPr sz="2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240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Qu’est-ce qu’un </a:t>
            </a:r>
            <a:endParaRPr sz="2400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0" name="Google Shape;680;p39"/>
          <p:cNvSpPr/>
          <p:nvPr/>
        </p:nvSpPr>
        <p:spPr>
          <a:xfrm>
            <a:off x="110374" y="9679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681" name="Google Shape;681;p39"/>
          <p:cNvSpPr txBox="1"/>
          <p:nvPr/>
        </p:nvSpPr>
        <p:spPr>
          <a:xfrm>
            <a:off x="347175" y="1567588"/>
            <a:ext cx="15783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Explore</a:t>
            </a:r>
            <a:endParaRPr sz="2600" i="0" u="none" strike="noStrike" cap="none">
              <a:solidFill>
                <a:srgbClr val="FFFF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82" name="Google Shape;68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9325" y="623775"/>
            <a:ext cx="3343825" cy="135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0"/>
          <p:cNvSpPr txBox="1">
            <a:spLocks noGrp="1"/>
          </p:cNvSpPr>
          <p:nvPr>
            <p:ph type="title"/>
          </p:nvPr>
        </p:nvSpPr>
        <p:spPr>
          <a:xfrm>
            <a:off x="-83700" y="274675"/>
            <a:ext cx="91560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800">
                <a:latin typeface="Viga"/>
                <a:ea typeface="Viga"/>
                <a:cs typeface="Viga"/>
                <a:sym typeface="Viga"/>
              </a:rPr>
              <a:t>Les 5E et un peu plus </a:t>
            </a:r>
            <a:endParaRPr sz="38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9" name="Google Shape;689;p40"/>
          <p:cNvSpPr txBox="1">
            <a:spLocks noGrp="1"/>
          </p:cNvSpPr>
          <p:nvPr>
            <p:ph type="body" idx="1"/>
          </p:nvPr>
        </p:nvSpPr>
        <p:spPr>
          <a:xfrm>
            <a:off x="925975" y="1064450"/>
            <a:ext cx="3850800" cy="3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u="sng">
                <a:solidFill>
                  <a:srgbClr val="FAA22A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Modèle pédagogique 5E</a:t>
            </a:r>
            <a:endParaRPr sz="1800">
              <a:solidFill>
                <a:srgbClr val="FAA22A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FF99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Engage-toi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Explore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Explique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Élabore (applique)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Évalue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0" name="Google Shape;690;p40"/>
          <p:cNvSpPr txBox="1"/>
          <p:nvPr/>
        </p:nvSpPr>
        <p:spPr>
          <a:xfrm>
            <a:off x="4860800" y="1164475"/>
            <a:ext cx="36936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9900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Modèle HyperDocs  </a:t>
            </a:r>
            <a:endParaRPr sz="3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Char char="✘"/>
            </a:pPr>
            <a:r>
              <a:rPr lang="en" sz="3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Partage</a:t>
            </a:r>
            <a:endParaRPr sz="3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Char char="✘"/>
            </a:pPr>
            <a:r>
              <a:rPr lang="en" sz="3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Enrichissement</a:t>
            </a:r>
            <a:endParaRPr sz="3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1" name="Google Shape;69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1"/>
          <p:cNvSpPr txBox="1">
            <a:spLocks noGrp="1"/>
          </p:cNvSpPr>
          <p:nvPr>
            <p:ph type="title"/>
          </p:nvPr>
        </p:nvSpPr>
        <p:spPr>
          <a:xfrm>
            <a:off x="-6000" y="184300"/>
            <a:ext cx="91560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1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Les 5E de l'apprentissage basé sur la recherche avec un ENA</a:t>
            </a:r>
            <a:endParaRPr sz="21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7" name="Google Shape;697;p41"/>
          <p:cNvSpPr txBox="1"/>
          <p:nvPr/>
        </p:nvSpPr>
        <p:spPr>
          <a:xfrm>
            <a:off x="316950" y="652650"/>
            <a:ext cx="8510100" cy="4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Engage-toi : </a:t>
            </a:r>
            <a:endParaRPr sz="24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Char char="●"/>
            </a:pP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acquis antérieurs, provocation, questionnement</a:t>
            </a:r>
            <a:endParaRPr sz="2800" i="0" u="none" strike="noStrike" cap="none">
              <a:solidFill>
                <a:srgbClr val="6FA8D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Explore, Expl</a:t>
            </a: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ique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É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labore : </a:t>
            </a: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ctivités, questionnement</a:t>
            </a: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, lecture, visionnement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application de leurs habiletés ou connaissances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démonstration de la compréhension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Partage :</a:t>
            </a:r>
            <a:r>
              <a:rPr lang="en"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rgbClr val="F3F3F3"/>
                </a:solidFill>
                <a:latin typeface="Ubuntu"/>
                <a:ea typeface="Ubuntu"/>
                <a:cs typeface="Ubuntu"/>
                <a:sym typeface="Ubuntu"/>
              </a:rPr>
              <a:t>Communiquer, production du contenu, public authentique</a:t>
            </a:r>
            <a:endParaRPr sz="1800">
              <a:solidFill>
                <a:srgbClr val="F3F3F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É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value :</a:t>
            </a:r>
            <a:r>
              <a:rPr lang="en" sz="24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Char char="●"/>
            </a:pP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auto-évaluation et évaluation, se fixer de</a:t>
            </a: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nouveaux </a:t>
            </a: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objectifs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E</a:t>
            </a: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nrichissement 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lang="en" sz="24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endParaRPr sz="2400" i="0" u="none" strike="noStrike" cap="none">
              <a:solidFill>
                <a:srgbClr val="CC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Char char="●"/>
            </a:pP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Réflexion des enseignants et des élèves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</a:pP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Suggestions pour aller plus loin</a:t>
            </a:r>
            <a:r>
              <a:rPr lang="en" sz="19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900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6FA8DC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698" name="Google Shape;698;p41"/>
          <p:cNvGrpSpPr/>
          <p:nvPr/>
        </p:nvGrpSpPr>
        <p:grpSpPr>
          <a:xfrm rot="-6197354">
            <a:off x="7796044" y="1403349"/>
            <a:ext cx="1166568" cy="1032767"/>
            <a:chOff x="1113100" y="2199475"/>
            <a:chExt cx="801900" cy="709925"/>
          </a:xfrm>
        </p:grpSpPr>
        <p:sp>
          <p:nvSpPr>
            <p:cNvPr id="699" name="Google Shape;699;p4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41"/>
          <p:cNvSpPr/>
          <p:nvPr/>
        </p:nvSpPr>
        <p:spPr>
          <a:xfrm rot="-233671">
            <a:off x="6839877" y="1402089"/>
            <a:ext cx="927436" cy="927322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2" name="Google Shape;7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00" y="107525"/>
            <a:ext cx="3502150" cy="30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42"/>
          <p:cNvSpPr txBox="1"/>
          <p:nvPr/>
        </p:nvSpPr>
        <p:spPr>
          <a:xfrm>
            <a:off x="375275" y="4602650"/>
            <a:ext cx="6081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Qu’est-ce qu’un HyperDocs?</a:t>
            </a: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09" name="Google Shape;70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5600" y="107525"/>
            <a:ext cx="4039801" cy="25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8350" y="2571750"/>
            <a:ext cx="3397575" cy="23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2"/>
          <p:cNvSpPr txBox="1"/>
          <p:nvPr/>
        </p:nvSpPr>
        <p:spPr>
          <a:xfrm>
            <a:off x="7299200" y="4528450"/>
            <a:ext cx="1231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8"/>
              </a:rPr>
              <a:t>Avant-après</a:t>
            </a: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3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3"/>
          <p:cNvSpPr/>
          <p:nvPr/>
        </p:nvSpPr>
        <p:spPr>
          <a:xfrm>
            <a:off x="4345990" y="5203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3"/>
          <p:cNvSpPr txBox="1"/>
          <p:nvPr/>
        </p:nvSpPr>
        <p:spPr>
          <a:xfrm>
            <a:off x="1872225" y="1101350"/>
            <a:ext cx="64365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En résumé, </a:t>
            </a:r>
            <a:r>
              <a:rPr lang="en" sz="24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VOICI</a:t>
            </a: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ce qu’est un HyperDocs!</a:t>
            </a:r>
            <a:endParaRPr sz="2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20" name="Google Shape;720;p43"/>
          <p:cNvSpPr txBox="1"/>
          <p:nvPr/>
        </p:nvSpPr>
        <p:spPr>
          <a:xfrm>
            <a:off x="2951563" y="2181825"/>
            <a:ext cx="38817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</a:t>
            </a: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</a:t>
            </a:r>
            <a:r>
              <a:rPr lang="en" sz="18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</a:t>
            </a:r>
            <a:r>
              <a:rPr lang="en" sz="18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</a:t>
            </a: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</a:t>
            </a:r>
            <a:r>
              <a:rPr lang="en" sz="18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</a:t>
            </a:r>
            <a:r>
              <a:rPr lang="en" sz="18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</a:t>
            </a:r>
            <a:r>
              <a:rPr lang="en" sz="18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</a:t>
            </a: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</a:t>
            </a:r>
            <a:r>
              <a:rPr lang="en" sz="18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</a:t>
            </a:r>
            <a:r>
              <a:rPr lang="en" sz="1800" b="0" i="0" u="none" strike="noStrike" cap="none">
                <a:solidFill>
                  <a:srgbClr val="00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est un document </a:t>
            </a:r>
            <a:r>
              <a:rPr lang="en" sz="18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interactif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qui permet aux élèves d’apprendre à leur </a:t>
            </a:r>
            <a:r>
              <a:rPr lang="en" sz="18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propre rythme,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de</a:t>
            </a:r>
            <a:r>
              <a:rPr lang="en" sz="1800" b="0" i="0" u="none" strike="noStrike" cap="none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 s’engager 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et de s’</a:t>
            </a:r>
            <a:r>
              <a:rPr lang="en" sz="18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émerveiller.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Il met la </a:t>
            </a:r>
            <a:r>
              <a:rPr lang="en" sz="1800" b="0" i="0" u="none" strike="noStrike" cap="none">
                <a:solidFill>
                  <a:srgbClr val="00FFFF"/>
                </a:solidFill>
                <a:latin typeface="Sniglet"/>
                <a:ea typeface="Sniglet"/>
                <a:cs typeface="Sniglet"/>
                <a:sym typeface="Sniglet"/>
              </a:rPr>
              <a:t>technologie</a:t>
            </a:r>
            <a:r>
              <a:rPr lang="en" sz="1800" b="0" i="0" u="none" strike="noStrike" cap="none">
                <a:solidFill>
                  <a:srgbClr val="0000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au service de l’apprentissage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8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21" name="Google Shape;721;p43"/>
          <p:cNvSpPr/>
          <p:nvPr/>
        </p:nvSpPr>
        <p:spPr>
          <a:xfrm>
            <a:off x="2329425" y="1886825"/>
            <a:ext cx="5125973" cy="317044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0588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22" name="Google Shape;722;p43"/>
          <p:cNvSpPr/>
          <p:nvPr/>
        </p:nvSpPr>
        <p:spPr>
          <a:xfrm>
            <a:off x="110374" y="1297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23" name="Google Shape;723;p43"/>
          <p:cNvSpPr txBox="1"/>
          <p:nvPr/>
        </p:nvSpPr>
        <p:spPr>
          <a:xfrm>
            <a:off x="404025" y="753650"/>
            <a:ext cx="15228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FF00"/>
                </a:solidFill>
                <a:latin typeface="Viga"/>
                <a:ea typeface="Viga"/>
                <a:cs typeface="Viga"/>
                <a:sym typeface="Viga"/>
              </a:rPr>
              <a:t>Explique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724" name="Google Shape;7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Affichage à l'écran (16:9)</PresentationFormat>
  <Paragraphs>207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Ubuntu</vt:lpstr>
      <vt:lpstr>Sniglet</vt:lpstr>
      <vt:lpstr>Oswald</vt:lpstr>
      <vt:lpstr>Walter Turncoat</vt:lpstr>
      <vt:lpstr>Dosis</vt:lpstr>
      <vt:lpstr>Viga</vt:lpstr>
      <vt:lpstr>Arial</vt:lpstr>
      <vt:lpstr>Ursula template</vt:lpstr>
      <vt:lpstr>Simple Light</vt:lpstr>
      <vt:lpstr>Friar template</vt:lpstr>
      <vt:lpstr>,  un outil pour soutenir l’engagement des apprenants  Lien de la présentation : http://bit.ly/mst7octobre20</vt:lpstr>
      <vt:lpstr>Sonya Fiset sonya.fiset@recitmst.qc.ca</vt:lpstr>
      <vt:lpstr>un outil pour soutenir l’engagement des apprenants</vt:lpstr>
      <vt:lpstr>Et si on devait retourner à l’enseignement à distance...  </vt:lpstr>
      <vt:lpstr>  Un hyper quoi?  Parcourez quelques HyperDocs Document collaboratif : noter vos observations    </vt:lpstr>
      <vt:lpstr>Les 5E et un peu plus </vt:lpstr>
      <vt:lpstr>Les 5E de l'apprentissage basé sur la recherche avec un ENA </vt:lpstr>
      <vt:lpstr>Présentation PowerPoint</vt:lpstr>
      <vt:lpstr>Présentation PowerPoint</vt:lpstr>
      <vt:lpstr>Google Slides ou autre présentation </vt:lpstr>
      <vt:lpstr>Google Docs ou autre document</vt:lpstr>
      <vt:lpstr>Google Map</vt:lpstr>
      <vt:lpstr>Présentation PowerPoint</vt:lpstr>
      <vt:lpstr> Dans un HyperDocs, il y aura des tâches interactives à compléter.</vt:lpstr>
      <vt:lpstr>Présentation PowerPoint</vt:lpstr>
      <vt:lpstr>Maintenant que vous avez vu un HyperDocs en  Action, réfléchissez à la question suivante :   Quels sont les bénéfices d’utiliser un HyperDocs pour soutenir l’apprentissage?    </vt:lpstr>
      <vt:lpstr>Et si on se lançait dans le    monde de la francophonie!</vt:lpstr>
      <vt:lpstr>Par où commencer?</vt:lpstr>
      <vt:lpstr>Peu importe la façon, l’essentiel d’un HyperDocs est d’apprendre en s’assurant que ce soit: </vt:lpstr>
      <vt:lpstr>1, 2, 3 Partez!</vt:lpstr>
      <vt:lpstr>Présentation PowerPoint</vt:lpstr>
      <vt:lpstr>Enrichissement    </vt:lpstr>
      <vt:lpstr>Présentation PowerPoint</vt:lpstr>
      <vt:lpstr>Credits This template is free to use under Creative Commons Attribution license.  You can keep this Credits slide or mention Nicole Beardsley and other resources used in a slide footer.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  un outil pour soutenir l’engagement des apprenants  Lien de la présentation : http://bit.ly/mst7octobre20</dc:title>
  <dc:creator>Sonya Fiset</dc:creator>
  <cp:lastModifiedBy>Sonya Fiset</cp:lastModifiedBy>
  <cp:revision>1</cp:revision>
  <dcterms:modified xsi:type="dcterms:W3CDTF">2020-10-06T18:09:50Z</dcterms:modified>
</cp:coreProperties>
</file>