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Ubuntu"/>
      <p:regular r:id="rId18"/>
      <p:bold r:id="rId19"/>
      <p:italic r:id="rId20"/>
      <p:boldItalic r:id="rId21"/>
    </p:embeddedFont>
    <p:embeddedFont>
      <p:font typeface="Viga"/>
      <p:regular r:id="rId22"/>
    </p:embeddedFont>
    <p:embeddedFont>
      <p:font typeface="IBM Plex Sans Condense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italic.fntdata"/><Relationship Id="rId22" Type="http://schemas.openxmlformats.org/officeDocument/2006/relationships/font" Target="fonts/Viga-regular.fntdata"/><Relationship Id="rId21" Type="http://schemas.openxmlformats.org/officeDocument/2006/relationships/font" Target="fonts/Ubuntu-boldItalic.fntdata"/><Relationship Id="rId24" Type="http://schemas.openxmlformats.org/officeDocument/2006/relationships/font" Target="fonts/IBMPlexSansCondensed-bold.fntdata"/><Relationship Id="rId23" Type="http://schemas.openxmlformats.org/officeDocument/2006/relationships/font" Target="fonts/IBMPlexSansCondense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Condensed-boldItalic.fntdata"/><Relationship Id="rId25" Type="http://schemas.openxmlformats.org/officeDocument/2006/relationships/font" Target="fonts/IBMPlexSans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Ubuntu-bold.fntdata"/><Relationship Id="rId18" Type="http://schemas.openxmlformats.org/officeDocument/2006/relationships/font" Target="fonts/Ubunt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04a2f00f_29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204a2f00f_29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3a64555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3a64555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204a2f00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204a2f00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204a2f0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204a2f0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127f1dd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2127f1dd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04a2f00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04a2f00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04a2f0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04a2f0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04a2f00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04a2f00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04a2f00f_2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04a2f00f_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04a2f00f_29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04a2f00f_29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04a2f00f_29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204a2f00f_29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KMwjokV8Wpk" TargetMode="External"/><Relationship Id="rId10" Type="http://schemas.openxmlformats.org/officeDocument/2006/relationships/hyperlink" Target="https://youtu.be/JHc4ijQm1lA" TargetMode="External"/><Relationship Id="rId13" Type="http://schemas.openxmlformats.org/officeDocument/2006/relationships/hyperlink" Target="https://youtu.be/vxdB-g7iqLw" TargetMode="External"/><Relationship Id="rId12" Type="http://schemas.openxmlformats.org/officeDocument/2006/relationships/hyperlink" Target="https://youtu.be/hFnMEaXe71w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ive.google.com/open?id=1C0FrB628AMwsY69bgHLi8-bjdnFBk7DI" TargetMode="External"/><Relationship Id="rId4" Type="http://schemas.openxmlformats.org/officeDocument/2006/relationships/hyperlink" Target="https://docs.google.com/document/d/1Mb39P_uEfsFXWRT4ZQv8_j4LrIC61I9hS28XMXY_ntc/edit?usp=sharing" TargetMode="External"/><Relationship Id="rId9" Type="http://schemas.openxmlformats.org/officeDocument/2006/relationships/hyperlink" Target="https://youtu.be/3fWdYjQ8ODE" TargetMode="External"/><Relationship Id="rId15" Type="http://schemas.openxmlformats.org/officeDocument/2006/relationships/hyperlink" Target="https://youtu.be/QVIAlqPTDW0" TargetMode="External"/><Relationship Id="rId14" Type="http://schemas.openxmlformats.org/officeDocument/2006/relationships/hyperlink" Target="https://youtu.be/DncZKJbb_wo" TargetMode="External"/><Relationship Id="rId17" Type="http://schemas.openxmlformats.org/officeDocument/2006/relationships/hyperlink" Target="https://youtu.be/jYy0BUJi-YI" TargetMode="External"/><Relationship Id="rId16" Type="http://schemas.openxmlformats.org/officeDocument/2006/relationships/hyperlink" Target="https://youtu.be/9zjjzIB8T14" TargetMode="External"/><Relationship Id="rId5" Type="http://schemas.openxmlformats.org/officeDocument/2006/relationships/hyperlink" Target="https://docs.google.com/document/d/1nkZG6vDKkuCRkAiJ_4b_wGjHrls7qyRgS9j12TdRW48/edit?usp=sharing" TargetMode="External"/><Relationship Id="rId6" Type="http://schemas.openxmlformats.org/officeDocument/2006/relationships/hyperlink" Target="https://www.youtube.com/channel/UC2CbxEWzJ3p1h71Erdp69qA/videos" TargetMode="External"/><Relationship Id="rId18" Type="http://schemas.openxmlformats.org/officeDocument/2006/relationships/hyperlink" Target="https://youtu.be/jYy0BUJi-YI" TargetMode="External"/><Relationship Id="rId7" Type="http://schemas.openxmlformats.org/officeDocument/2006/relationships/hyperlink" Target="https://docs.google.com/document/d/1gnp2m_V0UQ8gm8iypEZbym3kULaACQ0tUdmEcCiIOMk/edit?usp=sharing" TargetMode="External"/><Relationship Id="rId8" Type="http://schemas.openxmlformats.org/officeDocument/2006/relationships/hyperlink" Target="https://youtu.be/5Isx0Dj57n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ampus.recit.qc.ca/pan-flotte-dappareils/jeux-us" TargetMode="External"/><Relationship Id="rId4" Type="http://schemas.openxmlformats.org/officeDocument/2006/relationships/hyperlink" Target="https://sites.google.com/ggl.csmb.qc.ca/minecraft-en-education/accueil?authuser=0" TargetMode="External"/><Relationship Id="rId5" Type="http://schemas.openxmlformats.org/officeDocument/2006/relationships/hyperlink" Target="https://education.minecraft.net/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jnNvgq1MqzI" TargetMode="External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450" y="358300"/>
            <a:ext cx="5279099" cy="17127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 txBox="1"/>
          <p:nvPr/>
        </p:nvSpPr>
        <p:spPr>
          <a:xfrm>
            <a:off x="4994175" y="3476500"/>
            <a:ext cx="4668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</a:t>
            </a:r>
            <a:r>
              <a:rPr lang="fr" sz="18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ervice national</a:t>
            </a:r>
            <a:endParaRPr sz="18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 </a:t>
            </a:r>
            <a:endParaRPr sz="15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sz="15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500" y="3287200"/>
            <a:ext cx="123825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40050" y="3710050"/>
            <a:ext cx="35193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sz="25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282725" y="638825"/>
            <a:ext cx="8520600" cy="17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Exemple de projet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Mathématique </a:t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2e secondaire</a:t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282725" y="1473825"/>
            <a:ext cx="6672600" cy="3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Contenus travaillés:</a:t>
            </a:r>
            <a:endParaRPr b="1" sz="1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BM Plex Sans Condensed"/>
              <a:buChar char="■"/>
            </a:pPr>
            <a:r>
              <a:rPr b="1" lang="fr" sz="1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Algèbre et résolution d’équation</a:t>
            </a:r>
            <a:endParaRPr b="1" sz="1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BM Plex Sans Condensed"/>
              <a:buChar char="■"/>
            </a:pPr>
            <a:r>
              <a:rPr b="1" lang="fr" sz="1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Figures planes (périmètre, aire et mesures manquantes)</a:t>
            </a:r>
            <a:endParaRPr b="1" sz="1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BM Plex Sans Condensed"/>
              <a:buChar char="■"/>
            </a:pPr>
            <a:r>
              <a:rPr b="1" lang="fr" sz="1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Rapports, taux et proportions</a:t>
            </a:r>
            <a:endParaRPr b="1" sz="1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BM Plex Sans Condensed"/>
              <a:buChar char="■"/>
            </a:pPr>
            <a:r>
              <a:rPr b="1" lang="fr" sz="1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Fractions, pourcentages et calcul du 100%</a:t>
            </a:r>
            <a:endParaRPr b="1" sz="1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BM Plex Sans Condensed"/>
              <a:buChar char="■"/>
            </a:pPr>
            <a:r>
              <a:rPr b="1" lang="fr" sz="1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Figures semblables</a:t>
            </a:r>
            <a:endParaRPr b="1" sz="1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BM Plex Sans Condensed"/>
              <a:buChar char="■"/>
            </a:pPr>
            <a:r>
              <a:rPr b="1" lang="fr" sz="1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Aire latérale d’un prisme</a:t>
            </a:r>
            <a:endParaRPr b="1" sz="1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750" y="194350"/>
            <a:ext cx="4898573" cy="326487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554950" y="445025"/>
            <a:ext cx="3541800" cy="945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Ressources utiles</a:t>
            </a:r>
            <a:endParaRPr b="1" sz="2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(au besoin)</a:t>
            </a:r>
            <a:endParaRPr b="1" sz="25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554950" y="1876675"/>
            <a:ext cx="3541800" cy="2884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■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Carte à télécharger</a:t>
            </a:r>
            <a:r>
              <a:rPr lang="fr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■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Document de questions</a:t>
            </a:r>
            <a:endParaRPr sz="1800">
              <a:solidFill>
                <a:srgbClr val="6FA8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■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Cahier de traces</a:t>
            </a:r>
            <a:endParaRPr sz="1800">
              <a:solidFill>
                <a:srgbClr val="6FA8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■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Tutoriels Minecraft</a:t>
            </a:r>
            <a:endParaRPr sz="1800">
              <a:solidFill>
                <a:srgbClr val="6FA8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■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7"/>
              </a:rPr>
              <a:t>Solutions</a:t>
            </a:r>
            <a:endParaRPr sz="1800">
              <a:solidFill>
                <a:srgbClr val="6FA8D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4572000" y="445025"/>
            <a:ext cx="4251300" cy="431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Vidéos YouTube:</a:t>
            </a:r>
            <a:endParaRPr b="1" sz="18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8"/>
              </a:rPr>
              <a:t>Aperçu de la carte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9"/>
              </a:rPr>
              <a:t>Enclos des moutons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0"/>
              </a:rPr>
              <a:t>Enclos des cochons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1"/>
              </a:rPr>
              <a:t>Enclos des chevaux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2"/>
              </a:rPr>
              <a:t>Enclos des vaches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3"/>
              </a:rPr>
              <a:t>Enclos des poulets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4"/>
              </a:rPr>
              <a:t>Enclos des lapins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5"/>
              </a:rPr>
              <a:t>Dimensions du jardin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6"/>
              </a:rPr>
              <a:t>Nombre de fleurs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7"/>
              </a:rPr>
              <a:t>La grange</a:t>
            </a:r>
            <a:endParaRPr sz="1800">
              <a:solidFill>
                <a:srgbClr val="6FA8DC"/>
              </a:solidFill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AutoNum type="arabicPeriod"/>
            </a:pPr>
            <a:r>
              <a:rPr lang="fr" sz="1800" u="sng">
                <a:solidFill>
                  <a:srgbClr val="6FA8DC"/>
                </a:solidFill>
                <a:latin typeface="Courier New"/>
                <a:ea typeface="Courier New"/>
                <a:cs typeface="Courier New"/>
                <a:sym typeface="Courier New"/>
                <a:hlinkClick r:id="rId18"/>
              </a:rPr>
              <a:t>Coûts de rénovation</a:t>
            </a:r>
            <a:endParaRPr sz="1800">
              <a:solidFill>
                <a:srgbClr val="6FA8D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Ressources utiles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1932450" y="2932575"/>
            <a:ext cx="438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u="sng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  <a:hlinkClick r:id="rId3"/>
              </a:rPr>
              <a:t>Autoformation du Campus RÉCIT</a:t>
            </a:r>
            <a:endParaRPr sz="2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200" u="sng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  <a:hlinkClick r:id="rId4"/>
              </a:rPr>
              <a:t>Site de la CSMB</a:t>
            </a:r>
            <a:endParaRPr sz="2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2200" u="sng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  <a:hlinkClick r:id="rId5"/>
              </a:rPr>
              <a:t>Site Minecraft Education Edition</a:t>
            </a:r>
            <a:endParaRPr sz="2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450" y="229375"/>
            <a:ext cx="5279099" cy="17127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13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Plan de l’atelier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35675" y="843675"/>
            <a:ext cx="4782300" cy="19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IBM Plex Sans Condensed"/>
              <a:buChar char="■"/>
            </a:pPr>
            <a:r>
              <a:rPr b="1" lang="fr" sz="20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Les base de Minecraft</a:t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IBM Plex Sans Condensed"/>
              <a:buChar char="■"/>
            </a:pPr>
            <a:r>
              <a:rPr b="1" lang="fr" sz="20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 mode multijoueur</a:t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IBM Plex Sans Condensed"/>
              <a:buChar char="■"/>
            </a:pPr>
            <a:r>
              <a:rPr b="1" lang="fr" sz="20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Les avantages de la version Éducation</a:t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IBM Plex Sans Condensed"/>
              <a:buChar char="■"/>
            </a:pPr>
            <a:r>
              <a:rPr b="1" lang="fr" sz="20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Exemple en mathématique</a:t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IBM Plex Sans Condensed"/>
              <a:buChar char="■"/>
            </a:pPr>
            <a:r>
              <a:rPr b="1" lang="fr" sz="20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Des ressources</a:t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975" y="2004200"/>
            <a:ext cx="1609725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113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Paramètres pour débuter simplement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363" y="686675"/>
            <a:ext cx="6245267" cy="41934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19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Se familiariser avec les mouvements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88" y="762875"/>
            <a:ext cx="7792016" cy="40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9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Choisir son inventaire et construire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026" y="843950"/>
            <a:ext cx="6841950" cy="40527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19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Mode multijoueur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050" y="1675036"/>
            <a:ext cx="3578176" cy="27996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8"/>
          <p:cNvSpPr txBox="1"/>
          <p:nvPr/>
        </p:nvSpPr>
        <p:spPr>
          <a:xfrm>
            <a:off x="652250" y="1208175"/>
            <a:ext cx="331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Inviter des joueurs dans un monde</a:t>
            </a:r>
            <a:endParaRPr b="1" sz="16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591388" y="1208175"/>
            <a:ext cx="2761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Rejoindre un monde</a:t>
            </a:r>
            <a:endParaRPr b="1" sz="16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5025"/>
            <a:ext cx="4315001" cy="2580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19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L’ardoise et le tableau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25" y="1279300"/>
            <a:ext cx="3816650" cy="22655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650" y="1052500"/>
            <a:ext cx="3162300" cy="30384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19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 personnage non-joueur (PNJ)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900" y="767738"/>
            <a:ext cx="7558626" cy="8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 title="Personnage non-joueur (PNJ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4450" y="1742187"/>
            <a:ext cx="4535100" cy="34013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19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Les blocs de permission</a:t>
            </a:r>
            <a:endParaRPr b="1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Autorisation - Refus - Bordure</a:t>
            </a:r>
            <a:endParaRPr b="1" sz="2000"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9550"/>
            <a:ext cx="8839200" cy="7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82375"/>
            <a:ext cx="8839200" cy="16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325" y="3398350"/>
            <a:ext cx="3657600" cy="150495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