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Nixie One" panose="020B0604020202020204" charset="0"/>
      <p:regular r:id="rId22"/>
    </p:embeddedFont>
    <p:embeddedFont>
      <p:font typeface="Source Code Pro" panose="020B0604020202020204" charset="0"/>
      <p:regular r:id="rId23"/>
      <p:bold r:id="rId24"/>
      <p:italic r:id="rId25"/>
      <p:boldItalic r:id="rId26"/>
    </p:embeddedFont>
    <p:embeddedFont>
      <p:font typeface="Ubuntu" panose="020B0604020202020204" charset="0"/>
      <p:regular r:id="rId27"/>
      <p:bold r:id="rId28"/>
      <p:italic r:id="rId29"/>
      <p:boldItalic r:id="rId30"/>
    </p:embeddedFont>
    <p:embeddedFont>
      <p:font typeface="Varela Round" panose="020B0604020202020204" charset="-79"/>
      <p:regular r:id="rId31"/>
    </p:embeddedFont>
    <p:embeddedFont>
      <p:font typeface="Viga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zoblockly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e2a75e2cf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e2a75e2cf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Démo : suivre une ligne, code sur le site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https://ozoblockly.com/</a:t>
            </a:r>
            <a:r>
              <a:rPr lang="en"/>
              <a:t> Défi couleurs et avancer puis téléchargement du fichier. Exécution du programme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3d92a47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3d92a47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579368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5793685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b1a0a153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b1a0a153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12c84f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12c84f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a297c64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a297c64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420b375d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420b375d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4c840e8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4c840e8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4c840e8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4c840e8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a297c642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a297c642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90abd194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90abd194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2a75e2c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2a75e2c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4c840e896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4c840e896_0_1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3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 rot="10800000" flipH="1">
            <a:off x="0" y="3093235"/>
            <a:ext cx="8458200" cy="7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2"/>
          </p:nvPr>
        </p:nvSpPr>
        <p:spPr>
          <a:xfrm>
            <a:off x="4656667" y="1461909"/>
            <a:ext cx="40302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4406309"/>
            <a:ext cx="8686800" cy="51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1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48" name="Google Shape;148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ceeePuUiFwlx8cuA8FD4nbHSSfb3EIANbAC1IKH34Q/edit?usp=sharing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docs.google.com/document/d/13d9IFjIsoYu2AmNepouQKo6kS7xb0oQSBTn5JNz_O_g/edit?usp=sharing" TargetMode="External"/><Relationship Id="rId4" Type="http://schemas.openxmlformats.org/officeDocument/2006/relationships/hyperlink" Target="https://docs.google.com/document/d/11XUGRgFrifqsXOCQ1obHpVsWPGGMT4kr6tngk1UbRds/edit?usp=shari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obot-tic.qc.ca/" TargetMode="External"/><Relationship Id="rId7" Type="http://schemas.openxmlformats.org/officeDocument/2006/relationships/hyperlink" Target="https://campus.recit.qc.ca/course/view.php?id=1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mpus.recit.qc.ca/course/view.php?id=58" TargetMode="External"/><Relationship Id="rId5" Type="http://schemas.openxmlformats.org/officeDocument/2006/relationships/hyperlink" Target="https://docs.google.com/document/d/108UqqlzNy4EPOa4cqk6MxGhkaQ0ZDi3ktIeBD4DJ6c8/edit?usp=sharing" TargetMode="External"/><Relationship Id="rId4" Type="http://schemas.openxmlformats.org/officeDocument/2006/relationships/hyperlink" Target="http://bit.ly/progCS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cit.qc.ca/parcours-de-formation-combos-numeriques-robotique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campus.recit.qc.ca/course/view.php?id=1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pan-robotique/ozobo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hyperlink" Target="mailto:equipe@recitmst.q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bit.ly/mst28nov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FIq4Ysb4pDoZKv33_6h1em0NSzb_nXScQyc6-2rySM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document/d/1QZ2WyIRuBkD-zHZs6giQUkvQONkSfWVZhTVG3qqJ2Tk/edit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png"/><Relationship Id="rId4" Type="http://schemas.openxmlformats.org/officeDocument/2006/relationships/hyperlink" Target="https://view.genial.ly/5d812659369a7d0fc95ca03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citmst.qc.ca/blockly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itunes.apple.com/us/app/scratchjr/id895485086?mt=8" TargetMode="External"/><Relationship Id="rId5" Type="http://schemas.openxmlformats.org/officeDocument/2006/relationships/hyperlink" Target="https://scratch.mit.edu/" TargetMode="External"/><Relationship Id="rId4" Type="http://schemas.openxmlformats.org/officeDocument/2006/relationships/hyperlink" Target="http://cod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pan-robotique/ozobo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/>
          </p:nvPr>
        </p:nvSpPr>
        <p:spPr>
          <a:xfrm>
            <a:off x="1680375" y="1419825"/>
            <a:ext cx="5668800" cy="24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AA22A"/>
                </a:solidFill>
              </a:rPr>
              <a:t>Ozobot</a:t>
            </a:r>
            <a:endParaRPr b="1">
              <a:solidFill>
                <a:srgbClr val="FAA22A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Commission scolaire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Portages-de-l’Outaouais 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Sonya.Fiset@recitmst.qc.ca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825" y="2697863"/>
            <a:ext cx="1664075" cy="17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6038925" y="4548200"/>
            <a:ext cx="30300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CC by-nc-sa RÉCIT MST</a:t>
            </a:r>
            <a:endParaRPr sz="18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64" name="Google Shape;264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988" y="4548212"/>
            <a:ext cx="1387975" cy="4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574" y="1322849"/>
            <a:ext cx="1976525" cy="19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>
            <a:spLocks noGrp="1"/>
          </p:cNvSpPr>
          <p:nvPr>
            <p:ph type="body" idx="1"/>
          </p:nvPr>
        </p:nvSpPr>
        <p:spPr>
          <a:xfrm>
            <a:off x="4196300" y="-112350"/>
            <a:ext cx="4835100" cy="52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Des robots : </a:t>
            </a:r>
            <a:r>
              <a:rPr lang="en" sz="3600" b="1" u="sng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Ozobot</a:t>
            </a:r>
            <a:endParaRPr sz="3600" b="1" u="sng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2 modèles : Bit et EVO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Ressources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Avantages :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-petit et précis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-ne nécessite pas d’ordinateur ou de tablette pour le dessin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-progressif, du préscolaire au secondaire 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Nixie One"/>
                <a:ea typeface="Nixie One"/>
                <a:cs typeface="Nixie One"/>
                <a:sym typeface="Nixie One"/>
              </a:rPr>
              <a:t>Inconvénient : 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autonomie de batterie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Capteurs : couleurs, suivre une ligne, objets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1"/>
          <p:cNvSpPr txBox="1"/>
          <p:nvPr/>
        </p:nvSpPr>
        <p:spPr>
          <a:xfrm>
            <a:off x="1545350" y="3330600"/>
            <a:ext cx="18774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Ateliers D4</a:t>
            </a: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5"/>
              </a:rPr>
              <a:t>Défis maths</a:t>
            </a:r>
            <a:endParaRPr sz="1800" b="1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45" name="Google Shape;34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4999" y="1031975"/>
            <a:ext cx="1142974" cy="11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4700" y="741250"/>
            <a:ext cx="3025802" cy="302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body" idx="1"/>
          </p:nvPr>
        </p:nvSpPr>
        <p:spPr>
          <a:xfrm>
            <a:off x="731125" y="1377550"/>
            <a:ext cx="8094600" cy="3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Documentation et ressources</a:t>
            </a:r>
            <a:endParaRPr sz="1800">
              <a:solidFill>
                <a:srgbClr val="000000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888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http://robot-tic.qc.ca/</a:t>
            </a: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 (site RÉCIT pour la programmation et la robotique)</a:t>
            </a:r>
            <a:endParaRPr>
              <a:solidFill>
                <a:srgbClr val="7F888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>
                <a:solidFill>
                  <a:srgbClr val="7F888F"/>
                </a:solidFill>
                <a:latin typeface="Ubuntu"/>
                <a:ea typeface="Ubuntu"/>
                <a:cs typeface="Ubuntu"/>
                <a:sym typeface="Ubuntu"/>
              </a:rPr>
              <a:t>Padlet de Sonya Fiset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http:bit.ly/progCSC</a:t>
            </a:r>
            <a:endParaRPr sz="2600">
              <a:solidFill>
                <a:srgbClr val="2C3E5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6731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Font typeface="Ubuntu"/>
              <a:buAutoNum type="arabicPeriod"/>
            </a:pPr>
            <a:r>
              <a:rPr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Exemples de la PDA en mathématique</a:t>
            </a:r>
            <a:endParaRPr sz="1800">
              <a:solidFill>
                <a:srgbClr val="7F888F"/>
              </a:solidFill>
              <a:uFill>
                <a:noFill/>
              </a:uFill>
              <a:latin typeface="Nixie One"/>
              <a:ea typeface="Nixie One"/>
              <a:cs typeface="Nixie One"/>
              <a:sym typeface="Nixie One"/>
              <a:hlinkClick r:id="rId6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7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  <p:pic>
        <p:nvPicPr>
          <p:cNvPr id="352" name="Google Shape;352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14674" y="3781775"/>
            <a:ext cx="1142974" cy="1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5" y="221600"/>
            <a:ext cx="8093676" cy="47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3"/>
          <p:cNvSpPr txBox="1"/>
          <p:nvPr/>
        </p:nvSpPr>
        <p:spPr>
          <a:xfrm>
            <a:off x="4601475" y="288325"/>
            <a:ext cx="3298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Ressource complète sous le pico :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Aide-mémoire technologique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body" idx="1"/>
          </p:nvPr>
        </p:nvSpPr>
        <p:spPr>
          <a:xfrm>
            <a:off x="731125" y="282175"/>
            <a:ext cx="7785900" cy="44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u="sng"/>
              <a:t>Retour</a:t>
            </a:r>
            <a:endParaRPr sz="3600" u="sng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Le robot et le sol ! Les roues sont sensibles à la poussière. 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Tâche : introduction, ouvert, création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Pédagogie de la NON réponse... pendant un certain temps.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ixie One"/>
              <a:buAutoNum type="alphaLcPeriod"/>
            </a:pPr>
            <a:r>
              <a:rPr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Prendre votre temps, un pas à la fois</a:t>
            </a:r>
            <a:endParaRPr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 </a:t>
            </a:r>
            <a:r>
              <a:rPr lang="en">
                <a:solidFill>
                  <a:srgbClr val="7F888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u="sng">
              <a:solidFill>
                <a:srgbClr val="FAA22A"/>
              </a:solidFill>
              <a:latin typeface="Nixie One"/>
              <a:ea typeface="Nixie One"/>
              <a:cs typeface="Nixie One"/>
              <a:sym typeface="Nixie One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u="sng">
              <a:solidFill>
                <a:srgbClr val="FAA22A"/>
              </a:solidFill>
              <a:latin typeface="Ubuntu"/>
              <a:ea typeface="Ubuntu"/>
              <a:cs typeface="Ubuntu"/>
              <a:sym typeface="Ubuntu"/>
              <a:hlinkClick r:id="rId4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sz="3600" u="sng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3600" u="sng"/>
          </a:p>
        </p:txBody>
      </p:sp>
      <p:pic>
        <p:nvPicPr>
          <p:cNvPr id="366" name="Google Shape;36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674" y="3781775"/>
            <a:ext cx="1142974" cy="1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18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et technologie 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au </a:t>
            </a:r>
            <a:r>
              <a:rPr lang="en" u="sng">
                <a:solidFill>
                  <a:schemeClr val="hlink"/>
                </a:solidFill>
                <a:hlinkClick r:id="rId3"/>
              </a:rPr>
              <a:t>cours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Remplir la demande au bas de la page avec le nom CSPO et la date 28 novembre 2019</a:t>
            </a:r>
            <a:endParaRPr/>
          </a:p>
        </p:txBody>
      </p:sp>
      <p:pic>
        <p:nvPicPr>
          <p:cNvPr id="373" name="Google Shape;37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825" y="298500"/>
            <a:ext cx="2099442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775" y="393750"/>
            <a:ext cx="19050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>
            <a:spLocks noGrp="1"/>
          </p:cNvSpPr>
          <p:nvPr>
            <p:ph type="subTitle" idx="4294967295"/>
          </p:nvPr>
        </p:nvSpPr>
        <p:spPr>
          <a:xfrm>
            <a:off x="1300850" y="757450"/>
            <a:ext cx="6593700" cy="32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8004C"/>
                </a:solidFill>
              </a:rPr>
              <a:t>Merci !</a:t>
            </a:r>
            <a:endParaRPr sz="3600" b="1">
              <a:solidFill>
                <a:srgbClr val="E8004C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AA22A"/>
                </a:solidFill>
              </a:rPr>
              <a:t>Bonne expérimentation avec vos élèves!</a:t>
            </a:r>
            <a:endParaRPr sz="3600" b="1">
              <a:solidFill>
                <a:srgbClr val="FAA22A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ACC3"/>
                </a:solidFill>
              </a:rPr>
              <a:t>Des questions?</a:t>
            </a:r>
            <a:endParaRPr sz="3600" b="1">
              <a:solidFill>
                <a:srgbClr val="00ACC3"/>
              </a:solidFill>
            </a:endParaRPr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4294967295"/>
          </p:nvPr>
        </p:nvSpPr>
        <p:spPr>
          <a:xfrm>
            <a:off x="1275150" y="3241300"/>
            <a:ext cx="6593700" cy="14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Vous pouvez nous rejoindre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Sonya.Fiset@recitmst.qc.ca</a:t>
            </a:r>
            <a:r>
              <a:rPr lang="en" sz="1800"/>
              <a:t>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equipe@recitmst.qc.ca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381" name="Google Shape;38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365" y="2771563"/>
            <a:ext cx="1644025" cy="16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4396" y="3411475"/>
            <a:ext cx="1523950" cy="14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title"/>
          </p:nvPr>
        </p:nvSpPr>
        <p:spPr>
          <a:xfrm>
            <a:off x="2984375" y="192750"/>
            <a:ext cx="4051200" cy="264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28 novembre 2019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Lien de la présentation 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http://recitmst.qc.ca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Ou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http://bit.ly/mst26nov19</a:t>
            </a:r>
            <a:r>
              <a:rPr lang="en" sz="2400"/>
              <a:t> </a:t>
            </a:r>
            <a:endParaRPr sz="2400"/>
          </a:p>
        </p:txBody>
      </p:sp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4056975" y="3610100"/>
            <a:ext cx="46965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latin typeface="Nixie One"/>
                <a:ea typeface="Nixie One"/>
                <a:cs typeface="Nixie One"/>
                <a:sym typeface="Nixie One"/>
              </a:rPr>
              <a:t>Sonya Fiset</a:t>
            </a: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, 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Service national Récit MST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850" y="3347225"/>
            <a:ext cx="1213850" cy="16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5625" y="2270699"/>
            <a:ext cx="2007400" cy="20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"/>
          <p:cNvSpPr txBox="1">
            <a:spLocks noGrp="1"/>
          </p:cNvSpPr>
          <p:nvPr>
            <p:ph type="title" idx="4294967295"/>
          </p:nvPr>
        </p:nvSpPr>
        <p:spPr>
          <a:xfrm>
            <a:off x="1045075" y="0"/>
            <a:ext cx="7130100" cy="45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Plan de la formation :</a:t>
            </a:r>
            <a:endParaRPr sz="36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Bienvenue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Intentions de la rencontre PAN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Outils pour s’initier à la programmation</a:t>
            </a:r>
            <a:endParaRPr sz="2400" u="sng">
              <a:solidFill>
                <a:srgbClr val="FAA22A"/>
              </a:solidFill>
              <a:hlinkClick r:id="rId3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Campus Récit Ozobot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Temps d’expérimentation</a:t>
            </a:r>
            <a:endParaRPr sz="2400">
              <a:solidFill>
                <a:srgbClr val="7F888F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>
                <a:solidFill>
                  <a:srgbClr val="7F888F"/>
                </a:solidFill>
              </a:rPr>
              <a:t>Documentation et ressources </a:t>
            </a:r>
            <a:endParaRPr sz="2400">
              <a:solidFill>
                <a:srgbClr val="7F888F"/>
              </a:solidFill>
              <a:uFill>
                <a:noFill/>
              </a:uFill>
              <a:hlinkClick r:id="rId4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88F"/>
              </a:buClr>
              <a:buSzPts val="2400"/>
              <a:buAutoNum type="arabicPeriod"/>
            </a:pPr>
            <a:r>
              <a:rPr lang="en" sz="2400"/>
              <a:t>Badges de participation et technologie</a:t>
            </a:r>
            <a:endParaRPr sz="2400"/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674" y="3781775"/>
            <a:ext cx="1142974" cy="1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228600" y="1060856"/>
            <a:ext cx="879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PAN: Plan d’action numérique du MEES</a:t>
            </a:r>
            <a:r>
              <a:rPr lang="en" sz="3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(Orientation 1, mesure 02, pages 27-28)</a:t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200" y="2078608"/>
            <a:ext cx="6858001" cy="122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/>
          <p:nvPr/>
        </p:nvSpPr>
        <p:spPr>
          <a:xfrm>
            <a:off x="2657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6566475" y="3203981"/>
            <a:ext cx="314400" cy="550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86" y="3744121"/>
            <a:ext cx="2922438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24" y="3744112"/>
            <a:ext cx="2922450" cy="51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2559450" y="4699125"/>
            <a:ext cx="41304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tableau synoptique du  PAN, p.2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title"/>
          </p:nvPr>
        </p:nvSpPr>
        <p:spPr>
          <a:xfrm>
            <a:off x="311700" y="102356"/>
            <a:ext cx="85206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8" name="Google Shape;298;p36"/>
          <p:cNvSpPr/>
          <p:nvPr/>
        </p:nvSpPr>
        <p:spPr>
          <a:xfrm>
            <a:off x="0" y="868031"/>
            <a:ext cx="9144000" cy="42753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065281"/>
            <a:ext cx="6001032" cy="35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6"/>
          <p:cNvSpPr txBox="1"/>
          <p:nvPr/>
        </p:nvSpPr>
        <p:spPr>
          <a:xfrm>
            <a:off x="3328950" y="4697081"/>
            <a:ext cx="2486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PAN, p.28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01" name="Google Shape;30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4674" y="3781775"/>
            <a:ext cx="1142974" cy="1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00" y="266300"/>
            <a:ext cx="8373376" cy="47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7"/>
          <p:cNvSpPr txBox="1"/>
          <p:nvPr/>
        </p:nvSpPr>
        <p:spPr>
          <a:xfrm>
            <a:off x="2024100" y="1752475"/>
            <a:ext cx="5047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3706650" y="822550"/>
            <a:ext cx="104100" cy="218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/>
        </p:nvSpPr>
        <p:spPr>
          <a:xfrm>
            <a:off x="177275" y="504200"/>
            <a:ext cx="2665200" cy="4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4. Pourquoi ?</a:t>
            </a: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0000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2800" b="1">
              <a:solidFill>
                <a:srgbClr val="0000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Viga"/>
                <a:ea typeface="Viga"/>
                <a:cs typeface="Viga"/>
                <a:sym typeface="Viga"/>
              </a:rPr>
              <a:t>12 dimensions</a:t>
            </a:r>
            <a:endParaRPr sz="2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version interactive</a:t>
            </a:r>
            <a:endParaRPr sz="18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MEES - Avril 2019</a:t>
            </a:r>
            <a:endParaRPr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349" y="76200"/>
            <a:ext cx="5250820" cy="49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/>
          <p:nvPr/>
        </p:nvSpPr>
        <p:spPr>
          <a:xfrm>
            <a:off x="6241975" y="213225"/>
            <a:ext cx="939000" cy="3411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6165775" y="649325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18" name="Google Shape;318;p38"/>
          <p:cNvSpPr/>
          <p:nvPr/>
        </p:nvSpPr>
        <p:spPr>
          <a:xfrm>
            <a:off x="7564175" y="2635150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7253500" y="3788500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/>
          <p:nvPr/>
        </p:nvSpPr>
        <p:spPr>
          <a:xfrm>
            <a:off x="6165775" y="4505800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8"/>
          <p:cNvSpPr/>
          <p:nvPr/>
        </p:nvSpPr>
        <p:spPr>
          <a:xfrm>
            <a:off x="3564400" y="3788500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8"/>
          <p:cNvSpPr/>
          <p:nvPr/>
        </p:nvSpPr>
        <p:spPr>
          <a:xfrm>
            <a:off x="3102350" y="2541125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4691750" y="4546750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8"/>
          <p:cNvSpPr/>
          <p:nvPr/>
        </p:nvSpPr>
        <p:spPr>
          <a:xfrm>
            <a:off x="4636050" y="606175"/>
            <a:ext cx="1008000" cy="391200"/>
          </a:xfrm>
          <a:prstGeom prst="ellipse">
            <a:avLst/>
          </a:prstGeom>
          <a:noFill/>
          <a:ln w="38100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title" idx="4294967295"/>
          </p:nvPr>
        </p:nvSpPr>
        <p:spPr>
          <a:xfrm>
            <a:off x="677100" y="154800"/>
            <a:ext cx="7227000" cy="45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7F888F"/>
                </a:solidFill>
                <a:highlight>
                  <a:srgbClr val="FFFFFF"/>
                </a:highlight>
              </a:rPr>
              <a:t>Outils pour s’initier à la programmation</a:t>
            </a:r>
            <a:endParaRPr sz="2400" b="1" u="sng">
              <a:solidFill>
                <a:srgbClr val="7F888F"/>
              </a:solidFill>
              <a:highlight>
                <a:srgbClr val="FFFFFF"/>
              </a:highlight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Jeux Blockly : </a:t>
            </a:r>
            <a:r>
              <a:rPr lang="en" u="sng">
                <a:solidFill>
                  <a:srgbClr val="FAA22A"/>
                </a:solidFill>
                <a:hlinkClick r:id="rId3"/>
              </a:rPr>
              <a:t>http://recitmst.qc.ca/blockly/</a:t>
            </a:r>
            <a:endParaRPr u="sng">
              <a:solidFill>
                <a:srgbClr val="FAA22A"/>
              </a:solidFill>
              <a:hlinkClick r:id="rId3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Sans connexion, base de la programmation, pas à pas. 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Code.org : </a:t>
            </a:r>
            <a:r>
              <a:rPr lang="en" u="sng">
                <a:solidFill>
                  <a:srgbClr val="FAA22A"/>
                </a:solidFill>
                <a:hlinkClick r:id="rId4"/>
              </a:rPr>
              <a:t>http://code.org</a:t>
            </a:r>
            <a:endParaRPr u="sng">
              <a:solidFill>
                <a:srgbClr val="FAA22A"/>
              </a:solidFill>
              <a:hlinkClick r:id="rId4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Compte d’enseignant, on suit les élèves dans leurs défis.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Scratch : </a:t>
            </a:r>
            <a:r>
              <a:rPr lang="en" u="sng">
                <a:solidFill>
                  <a:srgbClr val="FAA22A"/>
                </a:solidFill>
                <a:hlinkClick r:id="rId5"/>
              </a:rPr>
              <a:t>https://scratch.mit.edu/</a:t>
            </a:r>
            <a:endParaRPr u="sng">
              <a:solidFill>
                <a:srgbClr val="FAA22A"/>
              </a:solidFill>
              <a:hlinkClick r:id="rId5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888F"/>
                </a:solidFill>
              </a:rPr>
              <a:t>On est prêt pour programmer... on lance des défis</a:t>
            </a:r>
            <a:endParaRPr>
              <a:solidFill>
                <a:srgbClr val="7F888F"/>
              </a:solidFill>
            </a:endParaRPr>
          </a:p>
          <a:p>
            <a:pPr marL="673100" lvl="0" indent="-3429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7F888F"/>
              </a:buClr>
              <a:buSzPts val="1800"/>
              <a:buFont typeface="Nixie One"/>
              <a:buAutoNum type="arabicPeriod"/>
            </a:pPr>
            <a:r>
              <a:rPr lang="en">
                <a:solidFill>
                  <a:srgbClr val="7F888F"/>
                </a:solidFill>
              </a:rPr>
              <a:t>SchrachJr, application sur tablette pour le préscolaire et le premier cycle : </a:t>
            </a:r>
            <a:r>
              <a:rPr lang="en" sz="1400" u="sng">
                <a:solidFill>
                  <a:srgbClr val="FAA22A"/>
                </a:solidFill>
                <a:hlinkClick r:id="rId6"/>
              </a:rPr>
              <a:t>https://itunes.apple.com/us/app/scratchjr/id895485086?mt=8</a:t>
            </a:r>
            <a:endParaRPr sz="1400">
              <a:solidFill>
                <a:srgbClr val="7F888F"/>
              </a:solidFill>
            </a:endParaRPr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4674" y="3781775"/>
            <a:ext cx="1142974" cy="1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836975" y="1731900"/>
            <a:ext cx="3304800" cy="2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Demande d’un badge de participation en robotique avec Ozobot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1"/>
          </p:nvPr>
        </p:nvSpPr>
        <p:spPr>
          <a:xfrm>
            <a:off x="4583525" y="2380600"/>
            <a:ext cx="4354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Lien sur </a:t>
            </a:r>
            <a:r>
              <a:rPr lang="en" u="sng">
                <a:solidFill>
                  <a:schemeClr val="hlink"/>
                </a:solidFill>
                <a:hlinkClick r:id="rId3"/>
              </a:rPr>
              <a:t>Campus Récit</a:t>
            </a:r>
            <a:endParaRPr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Se créer un compte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S’inscrire aux cours Ozobot et/ou Aller plus loin avec Ozobot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1613" y="126288"/>
            <a:ext cx="258127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674" y="3781775"/>
            <a:ext cx="1142974" cy="110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Affichage à l'écran (16:9)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Viga</vt:lpstr>
      <vt:lpstr>Source Code Pro</vt:lpstr>
      <vt:lpstr>Amatic SC</vt:lpstr>
      <vt:lpstr>Varela Round</vt:lpstr>
      <vt:lpstr>Nixie One</vt:lpstr>
      <vt:lpstr>Arial</vt:lpstr>
      <vt:lpstr>Ubuntu</vt:lpstr>
      <vt:lpstr>Puck template</vt:lpstr>
      <vt:lpstr>Beach Day</vt:lpstr>
      <vt:lpstr>Modern</vt:lpstr>
      <vt:lpstr>Formation  Ozobot  Commission scolaire Portages-de-l’Outaouais   Sonya.Fiset@recitmst.qc.ca </vt:lpstr>
      <vt:lpstr>28 novembre 2019 Lien de la présentation : http://recitmst.qc.ca Ou http://bit.ly/mst26nov19 </vt:lpstr>
      <vt:lpstr>Plan de la formation : Bienvenue Intentions de la rencontre PAN Outils pour s’initier à la programmation Campus Récit Ozobot Temps d’expérimentation Documentation et ressources  Badges de participation et technologie</vt:lpstr>
      <vt:lpstr>Enseigner la programmation… Pourquoi?</vt:lpstr>
      <vt:lpstr>Enseigner la programmation… Pourquoi?</vt:lpstr>
      <vt:lpstr>Présentation PowerPoint</vt:lpstr>
      <vt:lpstr>Présentation PowerPoint</vt:lpstr>
      <vt:lpstr>Outils pour s’initier à la programmation Jeux Blockly : http://recitmst.qc.ca/blockly/ Sans connexion, base de la programmation, pas à pas.  Code.org : http://code.org Compte d’enseignant, on suit les élèves dans leurs défis. Scratch : https://scratch.mit.edu/ On est prêt pour programmer... on lance des défis SchrachJr, application sur tablette pour le préscolaire et le premier cycle : https://itunes.apple.com/us/app/scratchjr/id895485086?mt=8</vt:lpstr>
      <vt:lpstr>Demande d’un badge de participation en robotique avec Ozobot</vt:lpstr>
      <vt:lpstr>Présentation PowerPoint</vt:lpstr>
      <vt:lpstr>Présentation PowerPoint</vt:lpstr>
      <vt:lpstr>Présentation PowerPoint</vt:lpstr>
      <vt:lpstr>Présentation PowerPoint</vt:lpstr>
      <vt:lpstr>Demande d’un badge de participation et technologie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 Ozobot  Commission scolaire Portages-de-l’Outaouais   Sonya.Fiset@recitmst.qc.ca </dc:title>
  <dc:creator>Sonya Fiset</dc:creator>
  <cp:lastModifiedBy>Fiset Sonia</cp:lastModifiedBy>
  <cp:revision>1</cp:revision>
  <dcterms:modified xsi:type="dcterms:W3CDTF">2019-11-26T20:57:27Z</dcterms:modified>
</cp:coreProperties>
</file>