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Sniglet"/>
      <p:regular r:id="rId25"/>
    </p:embeddedFont>
    <p:embeddedFont>
      <p:font typeface="Dosis"/>
      <p:regular r:id="rId26"/>
      <p:bold r:id="rId27"/>
    </p:embeddedFont>
    <p:embeddedFont>
      <p:font typeface="Ubuntu"/>
      <p:regular r:id="rId28"/>
      <p:bold r:id="rId29"/>
      <p:italic r:id="rId30"/>
      <p:boldItalic r:id="rId31"/>
    </p:embeddedFont>
    <p:embeddedFont>
      <p:font typeface="Roboto"/>
      <p:regular r:id="rId32"/>
      <p:bold r:id="rId33"/>
      <p:italic r:id="rId34"/>
      <p:boldItalic r:id="rId35"/>
    </p:embeddedFont>
    <p:embeddedFont>
      <p:font typeface="Viga"/>
      <p:regular r:id="rId36"/>
    </p:embeddedFont>
    <p:embeddedFont>
      <p:font typeface="Titillium Web"/>
      <p:regular r:id="rId37"/>
      <p:bold r:id="rId38"/>
      <p:italic r:id="rId39"/>
      <p:boldItalic r:id="rId40"/>
    </p:embeddedFont>
    <p:embeddedFont>
      <p:font typeface="Corbel"/>
      <p:regular r:id="rId41"/>
      <p:bold r:id="rId42"/>
      <p:italic r:id="rId43"/>
      <p:boldItalic r:id="rId44"/>
    </p:embeddedFont>
    <p:embeddedFont>
      <p:font typeface="Open Sans"/>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4122CF-8473-4752-A69C-59EF1A70BD58}">
  <a:tblStyle styleId="{804122CF-8473-4752-A69C-59EF1A70BD58}"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boldItalic.fntdata"/><Relationship Id="rId20" Type="http://schemas.openxmlformats.org/officeDocument/2006/relationships/slide" Target="slides/slide15.xml"/><Relationship Id="rId42" Type="http://schemas.openxmlformats.org/officeDocument/2006/relationships/font" Target="fonts/Corbel-bold.fntdata"/><Relationship Id="rId41" Type="http://schemas.openxmlformats.org/officeDocument/2006/relationships/font" Target="fonts/Corbel-regular.fntdata"/><Relationship Id="rId22" Type="http://schemas.openxmlformats.org/officeDocument/2006/relationships/slide" Target="slides/slide17.xml"/><Relationship Id="rId44" Type="http://schemas.openxmlformats.org/officeDocument/2006/relationships/font" Target="fonts/Corbel-boldItalic.fntdata"/><Relationship Id="rId21" Type="http://schemas.openxmlformats.org/officeDocument/2006/relationships/slide" Target="slides/slide16.xml"/><Relationship Id="rId43" Type="http://schemas.openxmlformats.org/officeDocument/2006/relationships/font" Target="fonts/Corbel-italic.fntdata"/><Relationship Id="rId24" Type="http://schemas.openxmlformats.org/officeDocument/2006/relationships/slide" Target="slides/slide19.xml"/><Relationship Id="rId46" Type="http://schemas.openxmlformats.org/officeDocument/2006/relationships/font" Target="fonts/OpenSans-bold.fntdata"/><Relationship Id="rId23" Type="http://schemas.openxmlformats.org/officeDocument/2006/relationships/slide" Target="slides/slide18.xml"/><Relationship Id="rId45"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osis-regular.fntdata"/><Relationship Id="rId48" Type="http://schemas.openxmlformats.org/officeDocument/2006/relationships/font" Target="fonts/OpenSans-boldItalic.fntdata"/><Relationship Id="rId25" Type="http://schemas.openxmlformats.org/officeDocument/2006/relationships/font" Target="fonts/Sniglet-regular.fntdata"/><Relationship Id="rId47" Type="http://schemas.openxmlformats.org/officeDocument/2006/relationships/font" Target="fonts/OpenSans-italic.fntdata"/><Relationship Id="rId28" Type="http://schemas.openxmlformats.org/officeDocument/2006/relationships/font" Target="fonts/Ubuntu-regular.fntdata"/><Relationship Id="rId27" Type="http://schemas.openxmlformats.org/officeDocument/2006/relationships/font" Target="fonts/Dosi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Ubuntu-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boldItalic.fntdata"/><Relationship Id="rId30" Type="http://schemas.openxmlformats.org/officeDocument/2006/relationships/font" Target="fonts/Ubuntu-italic.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TitilliumWeb-regular.fntdata"/><Relationship Id="rId14" Type="http://schemas.openxmlformats.org/officeDocument/2006/relationships/slide" Target="slides/slide9.xml"/><Relationship Id="rId36" Type="http://schemas.openxmlformats.org/officeDocument/2006/relationships/font" Target="fonts/Viga-regular.fntdata"/><Relationship Id="rId17" Type="http://schemas.openxmlformats.org/officeDocument/2006/relationships/slide" Target="slides/slide12.xml"/><Relationship Id="rId39" Type="http://schemas.openxmlformats.org/officeDocument/2006/relationships/font" Target="fonts/TitilliumWeb-italic.fntdata"/><Relationship Id="rId16" Type="http://schemas.openxmlformats.org/officeDocument/2006/relationships/slide" Target="slides/slide11.xml"/><Relationship Id="rId38" Type="http://schemas.openxmlformats.org/officeDocument/2006/relationships/font" Target="fonts/TitilliumWeb-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2b428cb40a7a4eae" TargetMode="External"/><Relationship Id="rId3" Type="http://schemas.openxmlformats.org/officeDocument/2006/relationships/hyperlink" Target="https://graspablemath.com/canva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13" name="Google Shape;713;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28" name="Google Shape;728;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u="sng">
                <a:solidFill>
                  <a:schemeClr val="hlink"/>
                </a:solidFill>
                <a:hlinkClick r:id="rId2"/>
              </a:rPr>
              <a:t>Exemple en sciences</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3"/>
              </a:rPr>
              <a:t>https://graspablemath.com/canvas</a:t>
            </a:r>
            <a:endParaRPr/>
          </a:p>
        </p:txBody>
      </p:sp>
      <p:sp>
        <p:nvSpPr>
          <p:cNvPr id="745" name="Google Shape;745;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58" name="Google Shape;75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t/>
            </a:r>
            <a:endParaRPr/>
          </a:p>
        </p:txBody>
      </p:sp>
      <p:sp>
        <p:nvSpPr>
          <p:cNvPr id="767" name="Google Shape;767;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783" name="Google Shape;78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90" name="Google Shape;79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795" name="Google Shape;79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37" name="Google Shape;6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42" name="Google Shape;642;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675" name="Google Shape;675;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92" name="Google Shape;692;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699" name="Google Shape;6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06" name="Google Shape;7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hyperlink" Target="https://recitmst.qc.ca/Louise-Roy" TargetMode="External"/><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hyperlink" Target="mailto:stephanie.rioux@recitmst.qc.ca" TargetMode="External"/><Relationship Id="rId9" Type="http://schemas.openxmlformats.org/officeDocument/2006/relationships/hyperlink" Target="http://monurl.ca/gm18022021" TargetMode="External"/><Relationship Id="rId5" Type="http://schemas.openxmlformats.org/officeDocument/2006/relationships/hyperlink" Target="mailto:pierre.lachance@recitmst.qc.ca" TargetMode="External"/><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5.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6.png"/><Relationship Id="rId6" Type="http://schemas.openxmlformats.org/officeDocument/2006/relationships/hyperlink" Target="https://graspablemath.com/" TargetMode="External"/><Relationship Id="rId7" Type="http://schemas.openxmlformats.org/officeDocument/2006/relationships/image" Target="../media/image8.png"/><Relationship Id="rId8" Type="http://schemas.openxmlformats.org/officeDocument/2006/relationships/hyperlink" Target="https://www.youtube.com/playlist?list=PLbE85KlaADWk8H_Fr0XZsInXAJMFKpJf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graspablemath.com/canvas/?load=_bf6b42693886d067"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activities.graspablemath.com/s/GDPRH" TargetMode="External"/><Relationship Id="rId4" Type="http://schemas.openxmlformats.org/officeDocument/2006/relationships/hyperlink" Target="https://activities.graspablemath.com/s/KTZN8" TargetMode="External"/><Relationship Id="rId5" Type="http://schemas.openxmlformats.org/officeDocument/2006/relationships/hyperlink" Target="https://activities.graspablemath.com/s/V65S8" TargetMode="External"/><Relationship Id="rId6" Type="http://schemas.openxmlformats.org/officeDocument/2006/relationships/hyperlink" Target="https://activities.graspablemath.com/s/R8B9V" TargetMode="External"/><Relationship Id="rId7" Type="http://schemas.openxmlformats.org/officeDocument/2006/relationships/hyperlink" Target="https://activities.graspablemath.com/s/2TWS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hyperlink" Target="http://creativecommons.org/licenses/by-nc-sa/4.0/" TargetMode="External"/><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hyperlink" Target="mailto:stephanie.rioux@recitmst.qc.ca" TargetMode="External"/><Relationship Id="rId9" Type="http://schemas.openxmlformats.org/officeDocument/2006/relationships/hyperlink" Target="https://www.youtube.com/channel/UC7IcadI_rZFwso9N81PYqFg" TargetMode="External"/><Relationship Id="rId5" Type="http://schemas.openxmlformats.org/officeDocument/2006/relationships/hyperlink" Target="mailto:pierre.lachance@recitmst.qc.ca" TargetMode="External"/><Relationship Id="rId6" Type="http://schemas.openxmlformats.org/officeDocument/2006/relationships/hyperlink" Target="mailto:equipe@recitmst.qc.ca" TargetMode="External"/><Relationship Id="rId7" Type="http://schemas.openxmlformats.org/officeDocument/2006/relationships/hyperlink" Target="https://www.facebook.com/RECITMST2020/" TargetMode="External"/><Relationship Id="rId8" Type="http://schemas.openxmlformats.org/officeDocument/2006/relationships/hyperlink" Target="https://twitter.com/recitm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graspablemath.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www.frqsc.gouv.qc.ca/documents/11326/518700/These_FVincent_2011-2E-144330.pdf/37347bf4-b710-4faa-8719-a13774ca6dc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a:blip r:embed="rId3">
            <a:alphaModFix/>
          </a:blip>
          <a:stretch>
            <a:fillRect/>
          </a:stretch>
        </p:blipFill>
        <p:spPr>
          <a:xfrm>
            <a:off x="2194075" y="2317883"/>
            <a:ext cx="3345930" cy="2222242"/>
          </a:xfrm>
          <a:prstGeom prst="rect">
            <a:avLst/>
          </a:prstGeom>
          <a:noFill/>
          <a:ln>
            <a:noFill/>
          </a:ln>
        </p:spPr>
      </p:pic>
      <p:sp>
        <p:nvSpPr>
          <p:cNvPr id="622" name="Google Shape;622;p22"/>
          <p:cNvSpPr txBox="1"/>
          <p:nvPr>
            <p:ph idx="4294967295" type="body"/>
          </p:nvPr>
        </p:nvSpPr>
        <p:spPr>
          <a:xfrm>
            <a:off x="5936400" y="2096000"/>
            <a:ext cx="7133700" cy="26739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3800">
                <a:solidFill>
                  <a:schemeClr val="dk2"/>
                </a:solidFill>
                <a:latin typeface="Ubuntu"/>
                <a:ea typeface="Ubuntu"/>
                <a:cs typeface="Ubuntu"/>
                <a:sym typeface="Ubuntu"/>
              </a:rPr>
              <a:t>Stéphanie Rioux</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4"/>
              </a:rPr>
              <a:t>stephanie.rioux@recitmst.qc.ca</a:t>
            </a:r>
            <a:endParaRPr b="1" sz="1700">
              <a:latin typeface="Ubuntu"/>
              <a:ea typeface="Ubuntu"/>
              <a:cs typeface="Ubuntu"/>
              <a:sym typeface="Ubuntu"/>
            </a:endParaRPr>
          </a:p>
          <a:p>
            <a:pPr indent="0" lvl="0" marL="0" rtl="0" algn="l">
              <a:spcBef>
                <a:spcPts val="800"/>
              </a:spcBef>
              <a:spcAft>
                <a:spcPts val="0"/>
              </a:spcAft>
              <a:buNone/>
            </a:pPr>
            <a:r>
              <a:rPr b="1" lang="fr-CA" sz="3800">
                <a:solidFill>
                  <a:schemeClr val="dk2"/>
                </a:solidFill>
                <a:latin typeface="Ubuntu"/>
                <a:ea typeface="Ubuntu"/>
                <a:cs typeface="Ubuntu"/>
                <a:sym typeface="Ubuntu"/>
              </a:rPr>
              <a:t>Pierre Lachance</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5"/>
              </a:rPr>
              <a:t>pierre.lachance@recitmst.qc.ca</a:t>
            </a:r>
            <a:endParaRPr b="1" sz="1700">
              <a:latin typeface="Ubuntu"/>
              <a:ea typeface="Ubuntu"/>
              <a:cs typeface="Ubuntu"/>
              <a:sym typeface="Ubuntu"/>
            </a:endParaRPr>
          </a:p>
        </p:txBody>
      </p:sp>
      <p:sp>
        <p:nvSpPr>
          <p:cNvPr id="623" name="Google Shape;623;p22"/>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24" name="Google Shape;624;p22"/>
          <p:cNvPicPr preferRelativeResize="0"/>
          <p:nvPr/>
        </p:nvPicPr>
        <p:blipFill>
          <a:blip r:embed="rId6">
            <a:alphaModFix/>
          </a:blip>
          <a:stretch>
            <a:fillRect/>
          </a:stretch>
        </p:blipFill>
        <p:spPr>
          <a:xfrm>
            <a:off x="4343638" y="4944875"/>
            <a:ext cx="3504720" cy="1006150"/>
          </a:xfrm>
          <a:prstGeom prst="rect">
            <a:avLst/>
          </a:prstGeom>
          <a:noFill/>
          <a:ln>
            <a:noFill/>
          </a:ln>
        </p:spPr>
      </p:pic>
      <p:pic>
        <p:nvPicPr>
          <p:cNvPr id="625" name="Google Shape;625;p22"/>
          <p:cNvPicPr preferRelativeResize="0"/>
          <p:nvPr/>
        </p:nvPicPr>
        <p:blipFill rotWithShape="1">
          <a:blip r:embed="rId7">
            <a:alphaModFix/>
          </a:blip>
          <a:srcRect b="0" l="0" r="0" t="0"/>
          <a:stretch/>
        </p:blipFill>
        <p:spPr>
          <a:xfrm>
            <a:off x="10441750" y="6125926"/>
            <a:ext cx="1478040" cy="523200"/>
          </a:xfrm>
          <a:prstGeom prst="rect">
            <a:avLst/>
          </a:prstGeom>
          <a:noFill/>
          <a:ln>
            <a:noFill/>
          </a:ln>
        </p:spPr>
      </p:pic>
      <p:pic>
        <p:nvPicPr>
          <p:cNvPr id="626" name="Google Shape;626;p22"/>
          <p:cNvPicPr preferRelativeResize="0"/>
          <p:nvPr/>
        </p:nvPicPr>
        <p:blipFill>
          <a:blip r:embed="rId8">
            <a:alphaModFix/>
          </a:blip>
          <a:stretch>
            <a:fillRect/>
          </a:stretch>
        </p:blipFill>
        <p:spPr>
          <a:xfrm>
            <a:off x="2981218" y="2592034"/>
            <a:ext cx="1786650" cy="1006150"/>
          </a:xfrm>
          <a:prstGeom prst="rect">
            <a:avLst/>
          </a:prstGeom>
          <a:noFill/>
          <a:ln>
            <a:noFill/>
          </a:ln>
        </p:spPr>
      </p:pic>
      <p:sp>
        <p:nvSpPr>
          <p:cNvPr id="627" name="Google Shape;627;p22"/>
          <p:cNvSpPr txBox="1"/>
          <p:nvPr/>
        </p:nvSpPr>
        <p:spPr>
          <a:xfrm>
            <a:off x="2396400" y="413225"/>
            <a:ext cx="7399200" cy="1608600"/>
          </a:xfrm>
          <a:prstGeom prst="rect">
            <a:avLst/>
          </a:prstGeom>
          <a:noFill/>
          <a:ln>
            <a:noFill/>
          </a:ln>
        </p:spPr>
        <p:txBody>
          <a:bodyPr anchorCtr="0" anchor="t" bIns="91425" lIns="91425" spcFirstLastPara="1" rIns="91425" wrap="square" tIns="91425">
            <a:noAutofit/>
          </a:bodyPr>
          <a:lstStyle/>
          <a:p>
            <a:pPr indent="0" lvl="0" marL="0" rtl="0" algn="ctr">
              <a:spcBef>
                <a:spcPts val="800"/>
              </a:spcBef>
              <a:spcAft>
                <a:spcPts val="0"/>
              </a:spcAft>
              <a:buNone/>
            </a:pPr>
            <a:r>
              <a:rPr b="1" lang="fr-CA" sz="4100">
                <a:solidFill>
                  <a:schemeClr val="dk2"/>
                </a:solidFill>
                <a:latin typeface="Ubuntu"/>
                <a:ea typeface="Ubuntu"/>
                <a:cs typeface="Ubuntu"/>
                <a:sym typeface="Ubuntu"/>
              </a:rPr>
              <a:t>Initiation à Graspable Math</a:t>
            </a:r>
            <a:endParaRPr b="1" sz="4100">
              <a:solidFill>
                <a:schemeClr val="dk2"/>
              </a:solidFill>
              <a:latin typeface="Ubuntu"/>
              <a:ea typeface="Ubuntu"/>
              <a:cs typeface="Ubuntu"/>
              <a:sym typeface="Ubuntu"/>
            </a:endParaRPr>
          </a:p>
          <a:p>
            <a:pPr indent="0" lvl="0" marL="0" rtl="0" algn="ctr">
              <a:spcBef>
                <a:spcPts val="800"/>
              </a:spcBef>
              <a:spcAft>
                <a:spcPts val="0"/>
              </a:spcAft>
              <a:buNone/>
            </a:pPr>
            <a:r>
              <a:rPr b="1" lang="fr-CA" sz="2000" u="sng">
                <a:solidFill>
                  <a:schemeClr val="hlink"/>
                </a:solidFill>
                <a:latin typeface="Ubuntu"/>
                <a:ea typeface="Ubuntu"/>
                <a:cs typeface="Ubuntu"/>
                <a:sym typeface="Ubuntu"/>
                <a:hlinkClick r:id="rId9"/>
              </a:rPr>
              <a:t>monurl.ca/gm18022021</a:t>
            </a:r>
            <a:endParaRPr b="1" sz="2000">
              <a:solidFill>
                <a:srgbClr val="0E65F0"/>
              </a:solidFill>
              <a:latin typeface="Ubuntu"/>
              <a:ea typeface="Ubuntu"/>
              <a:cs typeface="Ubuntu"/>
              <a:sym typeface="Ubuntu"/>
            </a:endParaRPr>
          </a:p>
        </p:txBody>
      </p:sp>
      <p:sp>
        <p:nvSpPr>
          <p:cNvPr id="628" name="Google Shape;628;p22"/>
          <p:cNvSpPr txBox="1"/>
          <p:nvPr/>
        </p:nvSpPr>
        <p:spPr>
          <a:xfrm>
            <a:off x="2194075" y="6125913"/>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latin typeface="Titillium Web"/>
                <a:ea typeface="Titillium Web"/>
                <a:cs typeface="Titillium Web"/>
                <a:sym typeface="Titillium Web"/>
              </a:rPr>
              <a:t>Présentation inspirée des travaux de </a:t>
            </a:r>
            <a:r>
              <a:rPr b="1" lang="fr-CA" sz="1600" u="sng">
                <a:solidFill>
                  <a:schemeClr val="accent1"/>
                </a:solidFill>
                <a:latin typeface="Titillium Web"/>
                <a:ea typeface="Titillium Web"/>
                <a:cs typeface="Titillium Web"/>
                <a:sym typeface="Titillium Web"/>
                <a:hlinkClick r:id="rId10">
                  <a:extLst>
                    <a:ext uri="{A12FA001-AC4F-418D-AE19-62706E023703}">
                      <ahyp:hlinkClr val="tx"/>
                    </a:ext>
                  </a:extLst>
                </a:hlinkClick>
              </a:rPr>
              <a:t>Louise Roy</a:t>
            </a:r>
            <a:r>
              <a:rPr b="1" lang="fr-CA" sz="1600">
                <a:latin typeface="Titillium Web"/>
                <a:ea typeface="Titillium Web"/>
                <a:cs typeface="Titillium Web"/>
                <a:sym typeface="Titillium Web"/>
              </a:rPr>
              <a:t>, conseillère pédagogique, RÉCIT MST</a:t>
            </a:r>
            <a:endParaRPr b="1" sz="1600">
              <a:latin typeface="Titillium Web"/>
              <a:ea typeface="Titillium Web"/>
              <a:cs typeface="Titillium Web"/>
              <a:sym typeface="Titillium We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pic>
        <p:nvPicPr>
          <p:cNvPr id="715" name="Google Shape;715;p31"/>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16" name="Google Shape;716;p31"/>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1"/>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1"/>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19" name="Google Shape;719;p31"/>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20" name="Google Shape;720;p31"/>
          <p:cNvCxnSpPr>
            <a:stCxn id="718" idx="2"/>
            <a:endCxn id="716"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21" name="Google Shape;721;p31"/>
          <p:cNvCxnSpPr>
            <a:stCxn id="719" idx="0"/>
            <a:endCxn id="717"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22" name="Google Shape;722;p31"/>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1"/>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24" name="Google Shape;724;p31"/>
          <p:cNvCxnSpPr>
            <a:stCxn id="723" idx="2"/>
            <a:endCxn id="722"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2"/>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31" name="Google Shape;731;p32"/>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32" name="Google Shape;732;p32"/>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33" name="Google Shape;733;p32"/>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34" name="Google Shape;734;p32"/>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35" name="Google Shape;735;p32"/>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36" name="Google Shape;736;p32"/>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37" name="Google Shape;737;p32"/>
          <p:cNvCxnSpPr>
            <a:endCxn id="731"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38" name="Google Shape;738;p32"/>
          <p:cNvCxnSpPr>
            <a:endCxn id="733"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39" name="Google Shape;739;p32"/>
          <p:cNvCxnSpPr>
            <a:endCxn id="734"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40" name="Google Shape;740;p32"/>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41" name="Google Shape;741;p32"/>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3"/>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48" name="Google Shape;748;p33"/>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49" name="Google Shape;749;p33"/>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50" name="Google Shape;750;p33"/>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51" name="Google Shape;751;p33"/>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52" name="Google Shape;752;p33"/>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53" name="Google Shape;753;p33"/>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54" name="Google Shape;754;p33"/>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34"/>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761" name="Google Shape;761;p34"/>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762" name="Google Shape;762;p34"/>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763" name="Google Shape;763;p34">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770" name="Google Shape;770;p35"/>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771" name="Google Shape;771;p35"/>
          <p:cNvSpPr/>
          <p:nvPr/>
        </p:nvSpPr>
        <p:spPr>
          <a:xfrm rot="1402929">
            <a:off x="7998764" y="961238"/>
            <a:ext cx="4255917" cy="2380592"/>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6"/>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778" name="Google Shape;778;p36"/>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exposants;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logarithmes;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779" name="Google Shape;779;p36">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37"/>
          <p:cNvSpPr txBox="1"/>
          <p:nvPr>
            <p:ph type="title"/>
          </p:nvPr>
        </p:nvSpPr>
        <p:spPr>
          <a:xfrm>
            <a:off x="1832785" y="540725"/>
            <a:ext cx="8596800" cy="13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ctr">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786" name="Google Shape;786;p37">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8"/>
          <p:cNvSpPr txBox="1"/>
          <p:nvPr>
            <p:ph type="title"/>
          </p:nvPr>
        </p:nvSpPr>
        <p:spPr>
          <a:xfrm>
            <a:off x="521475" y="452175"/>
            <a:ext cx="11413800" cy="5608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Des exemples:</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t/>
            </a:r>
            <a:endParaRPr>
              <a:latin typeface="Viga"/>
              <a:ea typeface="Viga"/>
              <a:cs typeface="Viga"/>
              <a:sym typeface="Viga"/>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Tâche complexe en probabilités (Louise Roy)- </a:t>
            </a:r>
            <a:r>
              <a:rPr lang="fr-CA" sz="3000" u="sng">
                <a:solidFill>
                  <a:schemeClr val="dk1"/>
                </a:solidFill>
                <a:latin typeface="Ubuntu"/>
                <a:ea typeface="Ubuntu"/>
                <a:cs typeface="Ubuntu"/>
                <a:sym typeface="Ubuntu"/>
                <a:hlinkClick r:id="rId3">
                  <a:extLst>
                    <a:ext uri="{A12FA001-AC4F-418D-AE19-62706E023703}">
                      <ahyp:hlinkClr val="tx"/>
                    </a:ext>
                  </a:extLst>
                </a:hlinkClick>
              </a:rPr>
              <a:t>Lien élève</a:t>
            </a:r>
            <a:r>
              <a:rPr lang="fr-CA" sz="3000">
                <a:solidFill>
                  <a:schemeClr val="dk1"/>
                </a:solidFill>
                <a:latin typeface="Ubuntu"/>
                <a:ea typeface="Ubuntu"/>
                <a:cs typeface="Ubuntu"/>
                <a:sym typeface="Ubuntu"/>
              </a:rPr>
              <a:t> </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«Open Middle» sur les équations - </a:t>
            </a:r>
            <a:r>
              <a:rPr lang="fr-CA" sz="3000" u="sng">
                <a:solidFill>
                  <a:schemeClr val="dk1"/>
                </a:solidFill>
                <a:latin typeface="Ubuntu"/>
                <a:ea typeface="Ubuntu"/>
                <a:cs typeface="Ubuntu"/>
                <a:sym typeface="Ubuntu"/>
                <a:hlinkClick r:id="rId4">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«Math en 3 temps» sur les solides (Julie Potvin) - </a:t>
            </a:r>
            <a:r>
              <a:rPr lang="fr-CA" sz="3000" u="sng">
                <a:solidFill>
                  <a:schemeClr val="dk1"/>
                </a:solidFill>
                <a:latin typeface="Ubuntu"/>
                <a:ea typeface="Ubuntu"/>
                <a:cs typeface="Ubuntu"/>
                <a:sym typeface="Ubuntu"/>
                <a:hlinkClick r:id="rId5">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Résolution de problème en algèbre - </a:t>
            </a:r>
            <a:r>
              <a:rPr lang="fr-CA" sz="3000" u="sng">
                <a:solidFill>
                  <a:schemeClr val="dk1"/>
                </a:solidFill>
                <a:latin typeface="Ubuntu"/>
                <a:ea typeface="Ubuntu"/>
                <a:cs typeface="Ubuntu"/>
                <a:sym typeface="Ubuntu"/>
                <a:hlinkClick r:id="rId6">
                  <a:extLst>
                    <a:ext uri="{A12FA001-AC4F-418D-AE19-62706E023703}">
                      <ahyp:hlinkClr val="tx"/>
                    </a:ext>
                  </a:extLst>
                </a:hlinkClick>
              </a:rPr>
              <a:t>Lien élève</a:t>
            </a:r>
            <a:endParaRPr sz="3000">
              <a:solidFill>
                <a:schemeClr val="dk1"/>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Introduction à la résolution d’équation - </a:t>
            </a:r>
            <a:r>
              <a:rPr lang="fr-CA" sz="3000" u="sng">
                <a:solidFill>
                  <a:schemeClr val="dk1"/>
                </a:solidFill>
                <a:latin typeface="Ubuntu"/>
                <a:ea typeface="Ubuntu"/>
                <a:cs typeface="Ubuntu"/>
                <a:sym typeface="Ubuntu"/>
                <a:hlinkClick r:id="rId7">
                  <a:extLst>
                    <a:ext uri="{A12FA001-AC4F-418D-AE19-62706E023703}">
                      <ahyp:hlinkClr val="tx"/>
                    </a:ext>
                  </a:extLst>
                </a:hlinkClick>
              </a:rPr>
              <a:t>Lien élève</a:t>
            </a:r>
            <a:endParaRPr sz="3000">
              <a:solidFill>
                <a:schemeClr val="dk1"/>
              </a:solidFill>
              <a:latin typeface="Ubuntu"/>
              <a:ea typeface="Ubuntu"/>
              <a:cs typeface="Ubuntu"/>
              <a:sym typeface="Ubuntu"/>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9"/>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798" name="Google Shape;798;p39"/>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40"/>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804" name="Google Shape;804;p40"/>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05" name="Google Shape;805;p40"/>
          <p:cNvSpPr txBox="1"/>
          <p:nvPr/>
        </p:nvSpPr>
        <p:spPr>
          <a:xfrm>
            <a:off x="5523725" y="31639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pierre.lachance@recitmst.qc.ca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6"/>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9">
                  <a:extLst>
                    <a:ext uri="{A12FA001-AC4F-418D-AE19-62706E023703}">
                      <ahyp:hlinkClr val="tx"/>
                    </a:ext>
                  </a:extLst>
                </a:hlinkClick>
              </a:rPr>
              <a:t>Chaîne Youtube</a:t>
            </a:r>
            <a:endParaRPr sz="1200">
              <a:solidFill>
                <a:schemeClr val="dk2"/>
              </a:solidFill>
            </a:endParaRPr>
          </a:p>
        </p:txBody>
      </p:sp>
      <p:sp>
        <p:nvSpPr>
          <p:cNvPr id="806" name="Google Shape;806;p40"/>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07" name="Google Shape;807;p40"/>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10">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08" name="Google Shape;808;p40"/>
          <p:cNvPicPr preferRelativeResize="0"/>
          <p:nvPr/>
        </p:nvPicPr>
        <p:blipFill>
          <a:blip r:embed="rId11">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23"/>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34" name="Google Shape;634;p23"/>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24"/>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5"/>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45" name="Google Shape;645;p25"/>
          <p:cNvGrpSpPr/>
          <p:nvPr/>
        </p:nvGrpSpPr>
        <p:grpSpPr>
          <a:xfrm>
            <a:off x="8339146" y="2443280"/>
            <a:ext cx="3522215" cy="3280880"/>
            <a:chOff x="6254516" y="1318143"/>
            <a:chExt cx="2641727" cy="2460721"/>
          </a:xfrm>
        </p:grpSpPr>
        <p:sp>
          <p:nvSpPr>
            <p:cNvPr id="646" name="Google Shape;646;p25"/>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25"/>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48" name="Google Shape;648;p25"/>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49" name="Google Shape;649;p25"/>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50" name="Google Shape;650;p25"/>
          <p:cNvGrpSpPr/>
          <p:nvPr/>
        </p:nvGrpSpPr>
        <p:grpSpPr>
          <a:xfrm>
            <a:off x="6348398" y="2443280"/>
            <a:ext cx="3472609" cy="3280318"/>
            <a:chOff x="4761418" y="1318143"/>
            <a:chExt cx="2604522" cy="2460300"/>
          </a:xfrm>
        </p:grpSpPr>
        <p:sp>
          <p:nvSpPr>
            <p:cNvPr id="651" name="Google Shape;651;p25"/>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25"/>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53" name="Google Shape;653;p25"/>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54" name="Google Shape;654;p25"/>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55" name="Google Shape;655;p25"/>
          <p:cNvGrpSpPr/>
          <p:nvPr/>
        </p:nvGrpSpPr>
        <p:grpSpPr>
          <a:xfrm>
            <a:off x="4359559" y="2443280"/>
            <a:ext cx="3472609" cy="3280318"/>
            <a:chOff x="3269751" y="1318143"/>
            <a:chExt cx="2604522" cy="2460300"/>
          </a:xfrm>
        </p:grpSpPr>
        <p:sp>
          <p:nvSpPr>
            <p:cNvPr id="656" name="Google Shape;656;p25"/>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25"/>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58" name="Google Shape;658;p25"/>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59" name="Google Shape;659;p25"/>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60" name="Google Shape;660;p25"/>
          <p:cNvGrpSpPr/>
          <p:nvPr/>
        </p:nvGrpSpPr>
        <p:grpSpPr>
          <a:xfrm>
            <a:off x="2368775" y="2443280"/>
            <a:ext cx="3806203" cy="3295666"/>
            <a:chOff x="1776626" y="1318143"/>
            <a:chExt cx="2854723" cy="2471811"/>
          </a:xfrm>
        </p:grpSpPr>
        <p:grpSp>
          <p:nvGrpSpPr>
            <p:cNvPr id="661" name="Google Shape;661;p25"/>
            <p:cNvGrpSpPr/>
            <p:nvPr/>
          </p:nvGrpSpPr>
          <p:grpSpPr>
            <a:xfrm>
              <a:off x="1776626" y="1318143"/>
              <a:ext cx="2854723" cy="2471811"/>
              <a:chOff x="1776626" y="1318143"/>
              <a:chExt cx="2854723" cy="2471811"/>
            </a:xfrm>
          </p:grpSpPr>
          <p:sp>
            <p:nvSpPr>
              <p:cNvPr id="662" name="Google Shape;662;p25"/>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25"/>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64" name="Google Shape;664;p25"/>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65" name="Google Shape;665;p25"/>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66" name="Google Shape;666;p25"/>
          <p:cNvGrpSpPr/>
          <p:nvPr/>
        </p:nvGrpSpPr>
        <p:grpSpPr>
          <a:xfrm>
            <a:off x="379936" y="2443280"/>
            <a:ext cx="3472609" cy="3280318"/>
            <a:chOff x="284959" y="1318143"/>
            <a:chExt cx="2604522" cy="2460300"/>
          </a:xfrm>
        </p:grpSpPr>
        <p:sp>
          <p:nvSpPr>
            <p:cNvPr id="667" name="Google Shape;667;p25"/>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5"/>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69" name="Google Shape;669;p25"/>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670" name="Google Shape;670;p25"/>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671" name="Google Shape;671;p25"/>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26"/>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78" name="Google Shape;678;p26"/>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679" name="Google Shape;679;p26"/>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80" name="Google Shape;680;p26"/>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81" name="Google Shape;681;p26"/>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7"/>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87" name="Google Shape;687;p27"/>
          <p:cNvGraphicFramePr/>
          <p:nvPr/>
        </p:nvGraphicFramePr>
        <p:xfrm>
          <a:off x="1259100" y="1268391"/>
          <a:ext cx="3000000" cy="3000000"/>
        </p:xfrm>
        <a:graphic>
          <a:graphicData uri="http://schemas.openxmlformats.org/drawingml/2006/table">
            <a:tbl>
              <a:tblPr>
                <a:noFill/>
                <a:tableStyleId>{804122CF-8473-4752-A69C-59EF1A70BD58}</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688" name="Google Shape;688;p27"/>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689" name="Google Shape;689;p27"/>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1000"/>
                                        <p:tgtEl>
                                          <p:spTgt spid="6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8"/>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695" name="Google Shape;695;p28"/>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9"/>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02" name="Google Shape;702;p29"/>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03" name="Google Shape;703;p29"/>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0"/>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09" name="Google Shape;709;p30"/>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