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Ubuntu"/>
      <p:regular r:id="rId27"/>
      <p:bold r:id="rId28"/>
      <p:italic r:id="rId29"/>
      <p:boldItalic r:id="rId30"/>
    </p:embeddedFont>
    <p:embeddedFont>
      <p:font typeface="Roboto"/>
      <p:regular r:id="rId31"/>
      <p:bold r:id="rId32"/>
      <p:italic r:id="rId33"/>
      <p:boldItalic r:id="rId34"/>
    </p:embeddedFont>
    <p:embeddedFont>
      <p:font typeface="Nixie One"/>
      <p:regular r:id="rId35"/>
    </p:embeddedFont>
    <p:embeddedFont>
      <p:font typeface="Titillium Web"/>
      <p:regular r:id="rId36"/>
      <p:bold r:id="rId37"/>
      <p:italic r:id="rId38"/>
      <p:boldItalic r:id="rId39"/>
    </p:embeddedFont>
    <p:embeddedFont>
      <p:font typeface="Viga"/>
      <p:regular r:id="rId40"/>
    </p:embeddedFont>
    <p:embeddedFont>
      <p:font typeface="Corbel"/>
      <p:regular r:id="rId41"/>
      <p:bold r:id="rId42"/>
      <p:italic r:id="rId43"/>
      <p:boldItalic r:id="rId44"/>
    </p:embeddedFont>
    <p:embeddedFont>
      <p:font typeface="Titillium Web Light"/>
      <p:regular r:id="rId45"/>
      <p:bold r:id="rId46"/>
      <p:italic r:id="rId47"/>
      <p:boldItalic r:id="rId48"/>
    </p:embeddedFont>
    <p:embeddedFont>
      <p:font typeface="Century Gothic"/>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F617B09-BDFB-4720-B9FE-D5B6B962C435}">
  <a:tblStyle styleId="{FF617B09-BDFB-4720-B9FE-D5B6B962C43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Viga-regular.fntdata"/><Relationship Id="rId42" Type="http://schemas.openxmlformats.org/officeDocument/2006/relationships/font" Target="fonts/Corbel-bold.fntdata"/><Relationship Id="rId41" Type="http://schemas.openxmlformats.org/officeDocument/2006/relationships/font" Target="fonts/Corbel-regular.fntdata"/><Relationship Id="rId44" Type="http://schemas.openxmlformats.org/officeDocument/2006/relationships/font" Target="fonts/Corbel-boldItalic.fntdata"/><Relationship Id="rId43" Type="http://schemas.openxmlformats.org/officeDocument/2006/relationships/font" Target="fonts/Corbel-italic.fntdata"/><Relationship Id="rId46" Type="http://schemas.openxmlformats.org/officeDocument/2006/relationships/font" Target="fonts/TitilliumWebLight-bold.fntdata"/><Relationship Id="rId45" Type="http://schemas.openxmlformats.org/officeDocument/2006/relationships/font" Target="fonts/TitilliumWeb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TitilliumWebLight-boldItalic.fntdata"/><Relationship Id="rId47" Type="http://schemas.openxmlformats.org/officeDocument/2006/relationships/font" Target="fonts/TitilliumWebLight-italic.fntdata"/><Relationship Id="rId4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Ubuntu-boldItalic.fntdata"/><Relationship Id="rId33" Type="http://schemas.openxmlformats.org/officeDocument/2006/relationships/font" Target="fonts/Roboto-italic.fntdata"/><Relationship Id="rId32" Type="http://schemas.openxmlformats.org/officeDocument/2006/relationships/font" Target="fonts/Roboto-bold.fntdata"/><Relationship Id="rId35" Type="http://schemas.openxmlformats.org/officeDocument/2006/relationships/font" Target="fonts/NixieOne-regular.fntdata"/><Relationship Id="rId34" Type="http://schemas.openxmlformats.org/officeDocument/2006/relationships/font" Target="fonts/Roboto-boldItalic.fntdata"/><Relationship Id="rId37" Type="http://schemas.openxmlformats.org/officeDocument/2006/relationships/font" Target="fonts/TitilliumWeb-bold.fntdata"/><Relationship Id="rId36" Type="http://schemas.openxmlformats.org/officeDocument/2006/relationships/font" Target="fonts/TitilliumWeb-regular.fntdata"/><Relationship Id="rId39" Type="http://schemas.openxmlformats.org/officeDocument/2006/relationships/font" Target="fonts/TitilliumWeb-boldItalic.fntdata"/><Relationship Id="rId38" Type="http://schemas.openxmlformats.org/officeDocument/2006/relationships/font" Target="fonts/TitilliumWeb-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Ubuntu-bold.fntdata"/><Relationship Id="rId27" Type="http://schemas.openxmlformats.org/officeDocument/2006/relationships/font" Target="fonts/Ubuntu-regular.fntdata"/><Relationship Id="rId29" Type="http://schemas.openxmlformats.org/officeDocument/2006/relationships/font" Target="fonts/Ubuntu-italic.fntdata"/><Relationship Id="rId51" Type="http://schemas.openxmlformats.org/officeDocument/2006/relationships/font" Target="fonts/CenturyGothic-italic.fntdata"/><Relationship Id="rId50" Type="http://schemas.openxmlformats.org/officeDocument/2006/relationships/font" Target="fonts/CenturyGothic-bold.fntdata"/><Relationship Id="rId53" Type="http://schemas.openxmlformats.org/officeDocument/2006/relationships/font" Target="fonts/OpenSans-regular.fntdata"/><Relationship Id="rId52" Type="http://schemas.openxmlformats.org/officeDocument/2006/relationships/font" Target="fonts/CenturyGothic-boldItalic.fntdata"/><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vertio.co/fr/"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ixthetricks.com/trucs.html" TargetMode="External"/><Relationship Id="rId3" Type="http://schemas.openxmlformats.org/officeDocument/2006/relationships/hyperlink" Target="https://apprendreenseignerinnover.ca/projects/guide-denseignement-efficace-des-mathematiques-de-la-maternelle-a-la-6e-annee/" TargetMode="External"/><Relationship Id="rId4" Type="http://schemas.openxmlformats.org/officeDocument/2006/relationships/hyperlink" Target="https://apprendreenseignerinnover.ca/projects/guide-denseignement-efficace-des-mathematiques-de-la-maternelle-a-la-6e-annee/" TargetMode="External"/><Relationship Id="rId5" Type="http://schemas.openxmlformats.org/officeDocument/2006/relationships/hyperlink" Target="https://apprendreenseignerinnover.ca/projects/guide-denseignement-efficace-des-mathematiques-de-la-maternelle-a-la-6e-annee/" TargetMode="External"/><Relationship Id="rId6" Type="http://schemas.openxmlformats.org/officeDocument/2006/relationships/hyperlink" Target="https://apprendreenseignerinnover.ca/projects/guide-denseignement-efficace-des-mathematiques-de-la-maternelle-a-la-6e-annee/" TargetMode="External"/><Relationship Id="rId7" Type="http://schemas.openxmlformats.org/officeDocument/2006/relationships/hyperlink" Target="https://apprendreenseignerinnover.ca/projects/guide-denseignement-efficace-des-mathematiques-de-la-maternelle-a-la-6e-anne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21: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1: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a:t>Montrer la gestuelles, les tutoriels et les outils. Voir également les options de configuration (en partage d’écran). Voir d’abord la page avec les trois onglet et la bibliothèque de gestes et le Canvas. Ouvrir le logiciel</a:t>
            </a:r>
            <a:endParaRPr/>
          </a:p>
        </p:txBody>
      </p:sp>
      <p:sp>
        <p:nvSpPr>
          <p:cNvPr id="175" name="Google Shape;175;p21: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Faire quelques uns et les expliquer…. montrer l’importance de certaines configurations pour induire des concepts.</a:t>
            </a:r>
            <a:endParaRPr/>
          </a:p>
        </p:txBody>
      </p:sp>
      <p:sp>
        <p:nvSpPr>
          <p:cNvPr id="186" name="Google Shape;18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Faire une démonstration, montrer l’interface enseignant puis élève. Connectez-vous comme étudiant et entrez ce code: avec votre prénom et la première lettre de votre nom de famille.</a:t>
            </a:r>
            <a:endParaRPr/>
          </a:p>
        </p:txBody>
      </p:sp>
      <p:sp>
        <p:nvSpPr>
          <p:cNvPr id="203" name="Google Shape;20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fr-CA"/>
              <a:t>Amener les élèves à considérer les nombres et les opérations de façon globale et leur donner du pouvoir sur les opérations qu’ils ont à effectuer.</a:t>
            </a:r>
            <a:endParaRPr/>
          </a:p>
          <a:p>
            <a:pPr indent="0" lvl="0" marL="0" rtl="0" algn="l">
              <a:spcBef>
                <a:spcPts val="0"/>
              </a:spcBef>
              <a:spcAft>
                <a:spcPts val="0"/>
              </a:spcAft>
              <a:buNone/>
            </a:pPr>
            <a:r>
              <a:rPr lang="fr-CA"/>
              <a:t>Session: 6AEAD Faire les premières questions, laisser quelques minutes.</a:t>
            </a:r>
            <a:endParaRPr/>
          </a:p>
        </p:txBody>
      </p:sp>
      <p:sp>
        <p:nvSpPr>
          <p:cNvPr id="211" name="Google Shape;21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Permet de voir qui a fait les activités, qui les a réussies et de voir les étapes pour chaque élève.</a:t>
            </a:r>
            <a:endParaRPr/>
          </a:p>
        </p:txBody>
      </p:sp>
      <p:sp>
        <p:nvSpPr>
          <p:cNvPr id="221" name="Google Shape;22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fb5ccb44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fb5ccb444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7fb5ccb444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Si on a le temps, partager les activités dans le documents collaboratifs. Lien pour transformer une vidéo en gif: </a:t>
            </a:r>
            <a:r>
              <a:rPr lang="fr-CA" sz="1100" u="sng">
                <a:solidFill>
                  <a:schemeClr val="hlink"/>
                </a:solidFill>
                <a:latin typeface="Arial"/>
                <a:ea typeface="Arial"/>
                <a:cs typeface="Arial"/>
                <a:sym typeface="Arial"/>
                <a:hlinkClick r:id="rId2"/>
              </a:rPr>
              <a:t>https://convertio.co/fr/</a:t>
            </a:r>
            <a:endParaRPr/>
          </a:p>
          <a:p>
            <a:pPr indent="0" lvl="0" marL="0" rtl="0" algn="l">
              <a:spcBef>
                <a:spcPts val="0"/>
              </a:spcBef>
              <a:spcAft>
                <a:spcPts val="0"/>
              </a:spcAft>
              <a:buNone/>
            </a:pPr>
            <a:r>
              <a:rPr lang="fr-CA"/>
              <a:t>Rendre publiques les activités créées afin de bonifier la banque. Laisser 5 minutes pour explorer et questions.</a:t>
            </a:r>
            <a:endParaRPr/>
          </a:p>
        </p:txBody>
      </p:sp>
      <p:sp>
        <p:nvSpPr>
          <p:cNvPr id="257" name="Google Shape;2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85caf1f6f5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5caf1f6f5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85caf1f6f5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8: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8: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le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On peut commencer avec des fractions qui ont le même dénominateur… On termine en expliquant la règle….</a:t>
            </a:r>
            <a:endParaRPr/>
          </a:p>
        </p:txBody>
      </p:sp>
      <p:sp>
        <p:nvSpPr>
          <p:cNvPr id="125" name="Google Shape;12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141" name="Google Shape;14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arenBoth"/>
            </a:pPr>
            <a:r>
              <a:rPr lang="fr-CA" u="sng">
                <a:solidFill>
                  <a:schemeClr val="hlink"/>
                </a:solidFill>
                <a:hlinkClick r:id="rId2"/>
              </a:rPr>
              <a:t>À bas les trucs</a:t>
            </a:r>
            <a:r>
              <a:rPr lang="fr-CA"/>
              <a:t>, (2014)</a:t>
            </a:r>
            <a:endParaRPr/>
          </a:p>
          <a:p>
            <a:pPr indent="-228600" lvl="0" marL="228600" rtl="0" algn="l">
              <a:spcBef>
                <a:spcPts val="0"/>
              </a:spcBef>
              <a:spcAft>
                <a:spcPts val="0"/>
              </a:spcAft>
              <a:buClr>
                <a:schemeClr val="dk1"/>
              </a:buClr>
              <a:buSzPts val="1200"/>
              <a:buFont typeface="Calibri"/>
              <a:buAutoNum type="arabicParenBoth"/>
            </a:pPr>
            <a:r>
              <a:rPr lang="fr-CA"/>
              <a:t>Cité dans </a:t>
            </a:r>
            <a:r>
              <a:rPr lang="fr-CA" u="sng">
                <a:solidFill>
                  <a:schemeClr val="hlink"/>
                </a:solidFill>
                <a:hlinkClick r:id="rId3"/>
              </a:rPr>
              <a:t>Guide d’enseignement efficace des mathématiques de la maternelle à la 6</a:t>
            </a:r>
            <a:r>
              <a:rPr baseline="30000" lang="fr-CA" u="sng">
                <a:solidFill>
                  <a:schemeClr val="hlink"/>
                </a:solidFill>
                <a:hlinkClick r:id="rId4"/>
              </a:rPr>
              <a:t>e</a:t>
            </a:r>
            <a:r>
              <a:rPr lang="fr-CA" u="sng">
                <a:solidFill>
                  <a:schemeClr val="hlink"/>
                </a:solidFill>
                <a:hlinkClick r:id="rId5"/>
              </a:rPr>
              <a:t> année, </a:t>
            </a:r>
            <a:r>
              <a:rPr lang="fr-CA" u="sng">
                <a:solidFill>
                  <a:schemeClr val="hlink"/>
                </a:solidFill>
                <a:hlinkClick r:id="rId6"/>
              </a:rPr>
              <a:t>Fascicule</a:t>
            </a:r>
            <a:r>
              <a:rPr lang="fr-CA" u="sng">
                <a:solidFill>
                  <a:schemeClr val="hlink"/>
                </a:solidFill>
                <a:hlinkClick r:id="rId7"/>
              </a:rPr>
              <a:t> 2</a:t>
            </a:r>
            <a:r>
              <a:rPr lang="fr-CA"/>
              <a:t>, (2006) Ministère de l’éducation, Ontario</a:t>
            </a:r>
            <a:endParaRPr/>
          </a:p>
        </p:txBody>
      </p:sp>
      <p:sp>
        <p:nvSpPr>
          <p:cNvPr id="151" name="Google Shape;15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Le truc doit venir après la compréhension et idéalement venir de l’élève. Faire activité au début avec des valeurs, intégrer des variables et des boites-défis, travailler la proportionnalité, travaille avec Graspable Math. Le truc devrait plutôt être une observation de l’élève le truc doit venir de l’élève…..</a:t>
            </a:r>
            <a:endParaRPr/>
          </a:p>
          <a:p>
            <a:pPr indent="0" lvl="0" marL="0" rtl="0" algn="l">
              <a:spcBef>
                <a:spcPts val="0"/>
              </a:spcBef>
              <a:spcAft>
                <a:spcPts val="0"/>
              </a:spcAft>
              <a:buNone/>
            </a:pPr>
            <a:r>
              <a:rPr lang="fr-CA"/>
              <a:t>Source: À bas les trucs.</a:t>
            </a:r>
            <a:endParaRPr/>
          </a:p>
        </p:txBody>
      </p:sp>
      <p:sp>
        <p:nvSpPr>
          <p:cNvPr id="159" name="Google Shape;15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3" name="Shape 13"/>
        <p:cNvGrpSpPr/>
        <p:nvPr/>
      </p:nvGrpSpPr>
      <p:grpSpPr>
        <a:xfrm>
          <a:off x="0" y="0"/>
          <a:ext cx="0" cy="0"/>
          <a:chOff x="0" y="0"/>
          <a:chExt cx="0" cy="0"/>
        </a:xfrm>
      </p:grpSpPr>
      <p:pic>
        <p:nvPicPr>
          <p:cNvPr id="14" name="Google Shape;14;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5" name="Google Shape;15;p2"/>
          <p:cNvSpPr txBox="1"/>
          <p:nvPr>
            <p:ph type="ctrTitle"/>
          </p:nvPr>
        </p:nvSpPr>
        <p:spPr>
          <a:xfrm>
            <a:off x="914400" y="991800"/>
            <a:ext cx="7729200" cy="1546500"/>
          </a:xfrm>
          <a:prstGeom prst="rect">
            <a:avLst/>
          </a:prstGeom>
        </p:spPr>
        <p:txBody>
          <a:bodyPr anchorCtr="0" anchor="t" bIns="0" lIns="0" spcFirstLastPara="1" rIns="0" wrap="square" tIns="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1143000" y="1097280"/>
            <a:ext cx="3931800" cy="1737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4000"/>
              <a:buFont typeface="Corbel"/>
              <a:buNone/>
              <a:defRPr b="0" sz="400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56" name="Google Shape;56;p11"/>
          <p:cNvSpPr txBox="1"/>
          <p:nvPr>
            <p:ph idx="1" type="body"/>
          </p:nvPr>
        </p:nvSpPr>
        <p:spPr>
          <a:xfrm>
            <a:off x="5852159" y="1097280"/>
            <a:ext cx="5212200" cy="4663500"/>
          </a:xfrm>
          <a:prstGeom prst="rect">
            <a:avLst/>
          </a:prstGeom>
          <a:noFill/>
          <a:ln>
            <a:noFill/>
          </a:ln>
        </p:spPr>
        <p:txBody>
          <a:bodyPr anchorCtr="0" anchor="t" bIns="45700" lIns="91425" spcFirstLastPara="1" rIns="91425" wrap="square" tIns="45700">
            <a:noAutofit/>
          </a:bodyPr>
          <a:lstStyle>
            <a:lvl1pPr indent="-391160" lvl="0" marL="457200" rtl="0" algn="l">
              <a:lnSpc>
                <a:spcPct val="90000"/>
              </a:lnSpc>
              <a:spcBef>
                <a:spcPts val="1400"/>
              </a:spcBef>
              <a:spcAft>
                <a:spcPts val="0"/>
              </a:spcAft>
              <a:buSzPts val="2560"/>
              <a:buChar char="▰"/>
              <a:defRPr sz="3200"/>
            </a:lvl1pPr>
            <a:lvl2pPr indent="-370840" lvl="1" marL="914400" rtl="0" algn="l">
              <a:lnSpc>
                <a:spcPct val="90000"/>
              </a:lnSpc>
              <a:spcBef>
                <a:spcPts val="200"/>
              </a:spcBef>
              <a:spcAft>
                <a:spcPts val="0"/>
              </a:spcAft>
              <a:buSzPts val="2240"/>
              <a:buChar char="○"/>
              <a:defRPr sz="2800"/>
            </a:lvl2pPr>
            <a:lvl3pPr indent="-350519" lvl="2" marL="1371600" rtl="0" algn="l">
              <a:lnSpc>
                <a:spcPct val="90000"/>
              </a:lnSpc>
              <a:spcBef>
                <a:spcPts val="400"/>
              </a:spcBef>
              <a:spcAft>
                <a:spcPts val="0"/>
              </a:spcAft>
              <a:buSzPts val="1920"/>
              <a:buChar char="■"/>
              <a:defRPr sz="2400"/>
            </a:lvl3pPr>
            <a:lvl4pPr indent="-330200" lvl="3" marL="1828800" rtl="0" algn="l">
              <a:lnSpc>
                <a:spcPct val="90000"/>
              </a:lnSpc>
              <a:spcBef>
                <a:spcPts val="400"/>
              </a:spcBef>
              <a:spcAft>
                <a:spcPts val="0"/>
              </a:spcAft>
              <a:buSzPts val="1600"/>
              <a:buChar char="●"/>
              <a:defRPr sz="2000"/>
            </a:lvl4pPr>
            <a:lvl5pPr indent="-330200" lvl="4" marL="2286000" rtl="0" algn="l">
              <a:lnSpc>
                <a:spcPct val="90000"/>
              </a:lnSpc>
              <a:spcBef>
                <a:spcPts val="400"/>
              </a:spcBef>
              <a:spcAft>
                <a:spcPts val="0"/>
              </a:spcAft>
              <a:buSzPts val="1600"/>
              <a:buChar char="○"/>
              <a:defRPr sz="2000"/>
            </a:lvl5pPr>
            <a:lvl6pPr indent="-330200" lvl="5" marL="2743200" rtl="0" algn="l">
              <a:lnSpc>
                <a:spcPct val="90000"/>
              </a:lnSpc>
              <a:spcBef>
                <a:spcPts val="400"/>
              </a:spcBef>
              <a:spcAft>
                <a:spcPts val="0"/>
              </a:spcAft>
              <a:buSzPts val="1600"/>
              <a:buChar char="■"/>
              <a:defRPr sz="2000"/>
            </a:lvl6pPr>
            <a:lvl7pPr indent="-330200" lvl="6" marL="3200400" rtl="0" algn="l">
              <a:lnSpc>
                <a:spcPct val="90000"/>
              </a:lnSpc>
              <a:spcBef>
                <a:spcPts val="400"/>
              </a:spcBef>
              <a:spcAft>
                <a:spcPts val="0"/>
              </a:spcAft>
              <a:buSzPts val="1600"/>
              <a:buChar char="●"/>
              <a:defRPr sz="2000"/>
            </a:lvl7pPr>
            <a:lvl8pPr indent="-330200" lvl="7" marL="3657600" rtl="0" algn="l">
              <a:lnSpc>
                <a:spcPct val="90000"/>
              </a:lnSpc>
              <a:spcBef>
                <a:spcPts val="400"/>
              </a:spcBef>
              <a:spcAft>
                <a:spcPts val="0"/>
              </a:spcAft>
              <a:buSzPts val="1600"/>
              <a:buChar char="○"/>
              <a:defRPr sz="2000"/>
            </a:lvl8pPr>
            <a:lvl9pPr indent="-330200" lvl="8" marL="4114800" rtl="0" algn="l">
              <a:lnSpc>
                <a:spcPct val="90000"/>
              </a:lnSpc>
              <a:spcBef>
                <a:spcPts val="400"/>
              </a:spcBef>
              <a:spcAft>
                <a:spcPts val="400"/>
              </a:spcAft>
              <a:buSzPts val="1600"/>
              <a:buChar char="■"/>
              <a:defRPr sz="2000"/>
            </a:lvl9pPr>
          </a:lstStyle>
          <a:p/>
        </p:txBody>
      </p:sp>
      <p:sp>
        <p:nvSpPr>
          <p:cNvPr id="57" name="Google Shape;57;p11"/>
          <p:cNvSpPr txBox="1"/>
          <p:nvPr>
            <p:ph idx="2" type="body"/>
          </p:nvPr>
        </p:nvSpPr>
        <p:spPr>
          <a:xfrm>
            <a:off x="1143000" y="2834640"/>
            <a:ext cx="3931800" cy="3017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SzPts val="1360"/>
              <a:buNone/>
              <a:defRPr sz="1700"/>
            </a:lvl1pPr>
            <a:lvl2pPr indent="-228600" lvl="1" marL="914400" rtl="0" algn="l">
              <a:lnSpc>
                <a:spcPct val="90000"/>
              </a:lnSpc>
              <a:spcBef>
                <a:spcPts val="200"/>
              </a:spcBef>
              <a:spcAft>
                <a:spcPts val="0"/>
              </a:spcAft>
              <a:buSzPts val="960"/>
              <a:buNone/>
              <a:defRPr sz="1200"/>
            </a:lvl2pPr>
            <a:lvl3pPr indent="-228600" lvl="2" marL="1371600" rtl="0" algn="l">
              <a:lnSpc>
                <a:spcPct val="90000"/>
              </a:lnSpc>
              <a:spcBef>
                <a:spcPts val="400"/>
              </a:spcBef>
              <a:spcAft>
                <a:spcPts val="0"/>
              </a:spcAft>
              <a:buSzPts val="800"/>
              <a:buNone/>
              <a:defRPr sz="1000"/>
            </a:lvl3pPr>
            <a:lvl4pPr indent="-228600" lvl="3" marL="1828800" rtl="0" algn="l">
              <a:lnSpc>
                <a:spcPct val="90000"/>
              </a:lnSpc>
              <a:spcBef>
                <a:spcPts val="400"/>
              </a:spcBef>
              <a:spcAft>
                <a:spcPts val="0"/>
              </a:spcAft>
              <a:buSzPts val="720"/>
              <a:buNone/>
              <a:defRPr sz="900"/>
            </a:lvl4pPr>
            <a:lvl5pPr indent="-228600" lvl="4" marL="2286000" rtl="0" algn="l">
              <a:lnSpc>
                <a:spcPct val="90000"/>
              </a:lnSpc>
              <a:spcBef>
                <a:spcPts val="400"/>
              </a:spcBef>
              <a:spcAft>
                <a:spcPts val="0"/>
              </a:spcAft>
              <a:buSzPts val="720"/>
              <a:buNone/>
              <a:defRPr sz="900"/>
            </a:lvl5pPr>
            <a:lvl6pPr indent="-228600" lvl="5" marL="2743200" rtl="0" algn="l">
              <a:lnSpc>
                <a:spcPct val="90000"/>
              </a:lnSpc>
              <a:spcBef>
                <a:spcPts val="400"/>
              </a:spcBef>
              <a:spcAft>
                <a:spcPts val="0"/>
              </a:spcAft>
              <a:buSzPts val="720"/>
              <a:buNone/>
              <a:defRPr sz="900"/>
            </a:lvl6pPr>
            <a:lvl7pPr indent="-228600" lvl="6" marL="3200400" rtl="0" algn="l">
              <a:lnSpc>
                <a:spcPct val="90000"/>
              </a:lnSpc>
              <a:spcBef>
                <a:spcPts val="400"/>
              </a:spcBef>
              <a:spcAft>
                <a:spcPts val="0"/>
              </a:spcAft>
              <a:buSzPts val="720"/>
              <a:buNone/>
              <a:defRPr sz="900"/>
            </a:lvl7pPr>
            <a:lvl8pPr indent="-228600" lvl="7" marL="3657600" rtl="0" algn="l">
              <a:lnSpc>
                <a:spcPct val="90000"/>
              </a:lnSpc>
              <a:spcBef>
                <a:spcPts val="400"/>
              </a:spcBef>
              <a:spcAft>
                <a:spcPts val="0"/>
              </a:spcAft>
              <a:buSzPts val="720"/>
              <a:buNone/>
              <a:defRPr sz="900"/>
            </a:lvl8pPr>
            <a:lvl9pPr indent="-228600" lvl="8" marL="4114800" rtl="0" algn="l">
              <a:lnSpc>
                <a:spcPct val="90000"/>
              </a:lnSpc>
              <a:spcBef>
                <a:spcPts val="400"/>
              </a:spcBef>
              <a:spcAft>
                <a:spcPts val="400"/>
              </a:spcAft>
              <a:buSzPts val="720"/>
              <a:buNone/>
              <a:defRPr sz="900"/>
            </a:lvl9pPr>
          </a:lstStyle>
          <a:p/>
        </p:txBody>
      </p:sp>
      <p:sp>
        <p:nvSpPr>
          <p:cNvPr id="58" name="Google Shape;58;p11"/>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1"/>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1"/>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61" name="Shape 61"/>
        <p:cNvGrpSpPr/>
        <p:nvPr/>
      </p:nvGrpSpPr>
      <p:grpSpPr>
        <a:xfrm>
          <a:off x="0" y="0"/>
          <a:ext cx="0" cy="0"/>
          <a:chOff x="0" y="0"/>
          <a:chExt cx="0" cy="0"/>
        </a:xfrm>
      </p:grpSpPr>
      <p:sp>
        <p:nvSpPr>
          <p:cNvPr id="62" name="Google Shape;62;p12"/>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63" name="Google Shape;63;p12"/>
          <p:cNvSpPr txBox="1"/>
          <p:nvPr>
            <p:ph idx="1" type="body"/>
          </p:nvPr>
        </p:nvSpPr>
        <p:spPr>
          <a:xfrm>
            <a:off x="1143000" y="2057400"/>
            <a:ext cx="9873000" cy="40386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64" name="Google Shape;64;p12"/>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2"/>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2"/>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p:cSld name="SECTION_HEADER_1">
    <p:spTree>
      <p:nvGrpSpPr>
        <p:cNvPr id="67" name="Shape 67"/>
        <p:cNvGrpSpPr/>
        <p:nvPr/>
      </p:nvGrpSpPr>
      <p:grpSpPr>
        <a:xfrm>
          <a:off x="0" y="0"/>
          <a:ext cx="0" cy="0"/>
          <a:chOff x="0" y="0"/>
          <a:chExt cx="0" cy="0"/>
        </a:xfrm>
      </p:grpSpPr>
      <p:sp>
        <p:nvSpPr>
          <p:cNvPr id="68" name="Google Shape;68;p13"/>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69" name="Google Shape;69;p13"/>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SzPts val="1760"/>
              <a:buNone/>
              <a:defRPr sz="2200">
                <a:solidFill>
                  <a:schemeClr val="accent1"/>
                </a:solidFill>
              </a:defRPr>
            </a:lvl1pPr>
            <a:lvl2pPr indent="-228600" lvl="1" marL="914400" rtl="0" algn="l">
              <a:lnSpc>
                <a:spcPct val="90000"/>
              </a:lnSpc>
              <a:spcBef>
                <a:spcPts val="200"/>
              </a:spcBef>
              <a:spcAft>
                <a:spcPts val="0"/>
              </a:spcAft>
              <a:buSzPts val="1440"/>
              <a:buNone/>
              <a:defRPr sz="1800">
                <a:solidFill>
                  <a:srgbClr val="888888"/>
                </a:solidFill>
              </a:defRPr>
            </a:lvl2pPr>
            <a:lvl3pPr indent="-228600" lvl="2" marL="1371600" rtl="0" algn="l">
              <a:lnSpc>
                <a:spcPct val="90000"/>
              </a:lnSpc>
              <a:spcBef>
                <a:spcPts val="400"/>
              </a:spcBef>
              <a:spcAft>
                <a:spcPts val="0"/>
              </a:spcAft>
              <a:buSzPts val="1280"/>
              <a:buNone/>
              <a:defRPr sz="1600">
                <a:solidFill>
                  <a:srgbClr val="888888"/>
                </a:solidFill>
              </a:defRPr>
            </a:lvl3pPr>
            <a:lvl4pPr indent="-228600" lvl="3" marL="1828800" rtl="0" algn="l">
              <a:lnSpc>
                <a:spcPct val="90000"/>
              </a:lnSpc>
              <a:spcBef>
                <a:spcPts val="400"/>
              </a:spcBef>
              <a:spcAft>
                <a:spcPts val="0"/>
              </a:spcAft>
              <a:buSzPts val="1120"/>
              <a:buNone/>
              <a:defRPr sz="1400">
                <a:solidFill>
                  <a:srgbClr val="888888"/>
                </a:solidFill>
              </a:defRPr>
            </a:lvl4pPr>
            <a:lvl5pPr indent="-228600" lvl="4" marL="2286000" rtl="0" algn="l">
              <a:lnSpc>
                <a:spcPct val="90000"/>
              </a:lnSpc>
              <a:spcBef>
                <a:spcPts val="400"/>
              </a:spcBef>
              <a:spcAft>
                <a:spcPts val="0"/>
              </a:spcAft>
              <a:buSzPts val="1120"/>
              <a:buNone/>
              <a:defRPr sz="1400">
                <a:solidFill>
                  <a:srgbClr val="888888"/>
                </a:solidFill>
              </a:defRPr>
            </a:lvl5pPr>
            <a:lvl6pPr indent="-228600" lvl="5" marL="2743200" rtl="0" algn="l">
              <a:lnSpc>
                <a:spcPct val="90000"/>
              </a:lnSpc>
              <a:spcBef>
                <a:spcPts val="400"/>
              </a:spcBef>
              <a:spcAft>
                <a:spcPts val="0"/>
              </a:spcAft>
              <a:buSzPts val="1120"/>
              <a:buNone/>
              <a:defRPr sz="1400">
                <a:solidFill>
                  <a:srgbClr val="888888"/>
                </a:solidFill>
              </a:defRPr>
            </a:lvl6pPr>
            <a:lvl7pPr indent="-228600" lvl="6" marL="3200400" rtl="0" algn="l">
              <a:lnSpc>
                <a:spcPct val="90000"/>
              </a:lnSpc>
              <a:spcBef>
                <a:spcPts val="400"/>
              </a:spcBef>
              <a:spcAft>
                <a:spcPts val="0"/>
              </a:spcAft>
              <a:buSzPts val="1120"/>
              <a:buNone/>
              <a:defRPr sz="1400">
                <a:solidFill>
                  <a:srgbClr val="888888"/>
                </a:solidFill>
              </a:defRPr>
            </a:lvl7pPr>
            <a:lvl8pPr indent="-228600" lvl="7" marL="3657600" rtl="0" algn="l">
              <a:lnSpc>
                <a:spcPct val="90000"/>
              </a:lnSpc>
              <a:spcBef>
                <a:spcPts val="400"/>
              </a:spcBef>
              <a:spcAft>
                <a:spcPts val="0"/>
              </a:spcAft>
              <a:buSzPts val="1120"/>
              <a:buNone/>
              <a:defRPr sz="1400">
                <a:solidFill>
                  <a:srgbClr val="888888"/>
                </a:solidFill>
              </a:defRPr>
            </a:lvl8pPr>
            <a:lvl9pPr indent="-228600" lvl="8" marL="4114800" rtl="0" algn="l">
              <a:lnSpc>
                <a:spcPct val="90000"/>
              </a:lnSpc>
              <a:spcBef>
                <a:spcPts val="400"/>
              </a:spcBef>
              <a:spcAft>
                <a:spcPts val="400"/>
              </a:spcAft>
              <a:buSzPts val="1120"/>
              <a:buNone/>
              <a:defRPr sz="1400">
                <a:solidFill>
                  <a:srgbClr val="888888"/>
                </a:solidFill>
              </a:defRPr>
            </a:lvl9pPr>
          </a:lstStyle>
          <a:p/>
        </p:txBody>
      </p:sp>
      <p:sp>
        <p:nvSpPr>
          <p:cNvPr id="70" name="Google Shape;70;p13"/>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3"/>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3"/>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cxnSp>
        <p:nvCxnSpPr>
          <p:cNvPr id="73" name="Google Shape;73;p13"/>
          <p:cNvCxnSpPr/>
          <p:nvPr/>
        </p:nvCxnSpPr>
        <p:spPr>
          <a:xfrm>
            <a:off x="1981200" y="4020408"/>
            <a:ext cx="8229600"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 name="Google Shape;18;p3"/>
          <p:cNvSpPr txBox="1"/>
          <p:nvPr>
            <p:ph type="ctrTitle"/>
          </p:nvPr>
        </p:nvSpPr>
        <p:spPr>
          <a:xfrm>
            <a:off x="914400" y="1298333"/>
            <a:ext cx="7729200" cy="1546500"/>
          </a:xfrm>
          <a:prstGeom prst="rect">
            <a:avLst/>
          </a:prstGeom>
        </p:spPr>
        <p:txBody>
          <a:bodyPr anchorCtr="0" anchor="b" bIns="0" lIns="0" spcFirstLastPara="1" rIns="0" wrap="square" tIns="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9" name="Google Shape;19;p3"/>
          <p:cNvSpPr txBox="1"/>
          <p:nvPr>
            <p:ph idx="1" type="subTitle"/>
          </p:nvPr>
        </p:nvSpPr>
        <p:spPr>
          <a:xfrm>
            <a:off x="914400" y="2973934"/>
            <a:ext cx="7729200" cy="620400"/>
          </a:xfrm>
          <a:prstGeom prst="rect">
            <a:avLst/>
          </a:prstGeom>
        </p:spPr>
        <p:txBody>
          <a:bodyPr anchorCtr="0" anchor="t" bIns="0" lIns="0" spcFirstLastPara="1" rIns="0" wrap="square" tIns="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0"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2" name="Google Shape;22;p4"/>
          <p:cNvSpPr txBox="1"/>
          <p:nvPr>
            <p:ph idx="1" type="body"/>
          </p:nvPr>
        </p:nvSpPr>
        <p:spPr>
          <a:xfrm>
            <a:off x="1758367" y="1381400"/>
            <a:ext cx="6885300" cy="4881300"/>
          </a:xfrm>
          <a:prstGeom prst="rect">
            <a:avLst/>
          </a:prstGeom>
        </p:spPr>
        <p:txBody>
          <a:bodyPr anchorCtr="0" anchor="t" bIns="0" lIns="0" spcFirstLastPara="1" rIns="0" wrap="square" tIns="0">
            <a:noAutofit/>
          </a:bodyPr>
          <a:lstStyle>
            <a:lvl1pPr indent="-514350" lvl="0" marL="457200" rtl="0">
              <a:spcBef>
                <a:spcPts val="800"/>
              </a:spcBef>
              <a:spcAft>
                <a:spcPts val="0"/>
              </a:spcAft>
              <a:buSzPts val="4500"/>
              <a:buChar char="▰"/>
              <a:defRPr sz="4500"/>
            </a:lvl1pPr>
            <a:lvl2pPr indent="-514350" lvl="1" marL="914400" rtl="0">
              <a:spcBef>
                <a:spcPts val="0"/>
              </a:spcBef>
              <a:spcAft>
                <a:spcPts val="0"/>
              </a:spcAft>
              <a:buSzPts val="4500"/>
              <a:buChar char="○"/>
              <a:defRPr sz="4500"/>
            </a:lvl2pPr>
            <a:lvl3pPr indent="-514350" lvl="2" marL="1371600" rtl="0">
              <a:spcBef>
                <a:spcPts val="0"/>
              </a:spcBef>
              <a:spcAft>
                <a:spcPts val="0"/>
              </a:spcAft>
              <a:buSzPts val="4500"/>
              <a:buChar char="■"/>
              <a:defRPr sz="4500"/>
            </a:lvl3pPr>
            <a:lvl4pPr indent="-514350" lvl="3" marL="1828800" rtl="0">
              <a:spcBef>
                <a:spcPts val="0"/>
              </a:spcBef>
              <a:spcAft>
                <a:spcPts val="0"/>
              </a:spcAft>
              <a:buSzPts val="4500"/>
              <a:buChar char="●"/>
              <a:defRPr sz="4500"/>
            </a:lvl4pPr>
            <a:lvl5pPr indent="-514350" lvl="4" marL="2286000" rtl="0">
              <a:spcBef>
                <a:spcPts val="0"/>
              </a:spcBef>
              <a:spcAft>
                <a:spcPts val="0"/>
              </a:spcAft>
              <a:buSzPts val="4500"/>
              <a:buChar char="○"/>
              <a:defRPr sz="4500"/>
            </a:lvl5pPr>
            <a:lvl6pPr indent="-514350" lvl="5" marL="2743200" rtl="0">
              <a:spcBef>
                <a:spcPts val="0"/>
              </a:spcBef>
              <a:spcAft>
                <a:spcPts val="0"/>
              </a:spcAft>
              <a:buSzPts val="4500"/>
              <a:buChar char="■"/>
              <a:defRPr sz="4500"/>
            </a:lvl6pPr>
            <a:lvl7pPr indent="-514350" lvl="6" marL="3200400" rtl="0">
              <a:spcBef>
                <a:spcPts val="0"/>
              </a:spcBef>
              <a:spcAft>
                <a:spcPts val="0"/>
              </a:spcAft>
              <a:buSzPts val="4500"/>
              <a:buChar char="●"/>
              <a:defRPr sz="4500"/>
            </a:lvl7pPr>
            <a:lvl8pPr indent="-514350" lvl="7" marL="3657600" rtl="0">
              <a:spcBef>
                <a:spcPts val="0"/>
              </a:spcBef>
              <a:spcAft>
                <a:spcPts val="0"/>
              </a:spcAft>
              <a:buSzPts val="4500"/>
              <a:buChar char="○"/>
              <a:defRPr sz="4500"/>
            </a:lvl8pPr>
            <a:lvl9pPr indent="-514350" lvl="8" marL="4114800">
              <a:spcBef>
                <a:spcPts val="0"/>
              </a:spcBef>
              <a:spcAft>
                <a:spcPts val="0"/>
              </a:spcAft>
              <a:buSzPts val="4500"/>
              <a:buChar char="■"/>
              <a:defRPr sz="4500"/>
            </a:lvl9pPr>
          </a:lstStyle>
          <a:p/>
        </p:txBody>
      </p:sp>
      <p:sp>
        <p:nvSpPr>
          <p:cNvPr id="23" name="Google Shape;23;p4"/>
          <p:cNvSpPr txBox="1"/>
          <p:nvPr/>
        </p:nvSpPr>
        <p:spPr>
          <a:xfrm>
            <a:off x="805800" y="836233"/>
            <a:ext cx="1161300" cy="871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fr-CA" sz="12800">
                <a:solidFill>
                  <a:srgbClr val="7DFFB1"/>
                </a:solidFill>
                <a:latin typeface="Titillium Web"/>
                <a:ea typeface="Titillium Web"/>
                <a:cs typeface="Titillium Web"/>
                <a:sym typeface="Titillium Web"/>
              </a:rPr>
              <a:t>“</a:t>
            </a:r>
            <a:endParaRPr b="1" sz="12800">
              <a:solidFill>
                <a:srgbClr val="7DFFB1"/>
              </a:solidFill>
              <a:latin typeface="Titillium Web"/>
              <a:ea typeface="Titillium Web"/>
              <a:cs typeface="Titillium Web"/>
              <a:sym typeface="Titillium Web"/>
            </a:endParaRPr>
          </a:p>
        </p:txBody>
      </p:sp>
      <p:sp>
        <p:nvSpPr>
          <p:cNvPr id="24" name="Google Shape;24;p4"/>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 name="Google Shape;27;p5"/>
          <p:cNvSpPr txBox="1"/>
          <p:nvPr>
            <p:ph type="title"/>
          </p:nvPr>
        </p:nvSpPr>
        <p:spPr>
          <a:xfrm>
            <a:off x="609600" y="579433"/>
            <a:ext cx="8034000" cy="1143300"/>
          </a:xfrm>
          <a:prstGeom prst="rect">
            <a:avLst/>
          </a:prstGeom>
        </p:spPr>
        <p:txBody>
          <a:bodyPr anchorCtr="0" anchor="b"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8" name="Google Shape;28;p5"/>
          <p:cNvSpPr txBox="1"/>
          <p:nvPr>
            <p:ph idx="1" type="body"/>
          </p:nvPr>
        </p:nvSpPr>
        <p:spPr>
          <a:xfrm>
            <a:off x="609600" y="1904998"/>
            <a:ext cx="8034000" cy="4198500"/>
          </a:xfrm>
          <a:prstGeom prst="rect">
            <a:avLst/>
          </a:prstGeom>
        </p:spPr>
        <p:txBody>
          <a:bodyPr anchorCtr="0" anchor="t" bIns="0" lIns="0" spcFirstLastPara="1" rIns="0" wrap="square" tIns="0">
            <a:noAutofit/>
          </a:bodyPr>
          <a:lstStyle>
            <a:lvl1pPr indent="-431800" lvl="0" marL="457200">
              <a:spcBef>
                <a:spcPts val="800"/>
              </a:spcBef>
              <a:spcAft>
                <a:spcPts val="0"/>
              </a:spcAft>
              <a:buSzPts val="3200"/>
              <a:buChar char="▰"/>
              <a:defRPr/>
            </a:lvl1pPr>
            <a:lvl2pPr indent="-431800" lvl="1" marL="914400">
              <a:spcBef>
                <a:spcPts val="0"/>
              </a:spcBef>
              <a:spcAft>
                <a:spcPts val="0"/>
              </a:spcAft>
              <a:buSzPts val="3200"/>
              <a:buChar char="○"/>
              <a:defRPr/>
            </a:lvl2pPr>
            <a:lvl3pPr indent="-431800" lvl="2" marL="1371600">
              <a:spcBef>
                <a:spcPts val="0"/>
              </a:spcBef>
              <a:spcAft>
                <a:spcPts val="0"/>
              </a:spcAft>
              <a:buSzPts val="3200"/>
              <a:buChar char="■"/>
              <a:defRPr/>
            </a:lvl3pPr>
            <a:lvl4pPr indent="-431800" lvl="3" marL="1828800">
              <a:spcBef>
                <a:spcPts val="0"/>
              </a:spcBef>
              <a:spcAft>
                <a:spcPts val="0"/>
              </a:spcAft>
              <a:buSzPts val="3200"/>
              <a:buChar char="●"/>
              <a:defRPr/>
            </a:lvl4pPr>
            <a:lvl5pPr indent="-431800" lvl="4" marL="2286000">
              <a:spcBef>
                <a:spcPts val="0"/>
              </a:spcBef>
              <a:spcAft>
                <a:spcPts val="0"/>
              </a:spcAft>
              <a:buSzPts val="3200"/>
              <a:buChar char="○"/>
              <a:defRPr/>
            </a:lvl5pPr>
            <a:lvl6pPr indent="-431800" lvl="5" marL="2743200">
              <a:spcBef>
                <a:spcPts val="0"/>
              </a:spcBef>
              <a:spcAft>
                <a:spcPts val="0"/>
              </a:spcAft>
              <a:buSzPts val="3200"/>
              <a:buChar char="■"/>
              <a:defRPr/>
            </a:lvl6pPr>
            <a:lvl7pPr indent="-431800" lvl="6" marL="3200400">
              <a:spcBef>
                <a:spcPts val="0"/>
              </a:spcBef>
              <a:spcAft>
                <a:spcPts val="0"/>
              </a:spcAft>
              <a:buSzPts val="3200"/>
              <a:buChar char="●"/>
              <a:defRPr/>
            </a:lvl7pPr>
            <a:lvl8pPr indent="-431800" lvl="7" marL="3657600">
              <a:spcBef>
                <a:spcPts val="0"/>
              </a:spcBef>
              <a:spcAft>
                <a:spcPts val="0"/>
              </a:spcAft>
              <a:buSzPts val="3200"/>
              <a:buChar char="○"/>
              <a:defRPr/>
            </a:lvl8pPr>
            <a:lvl9pPr indent="-431800" lvl="8" marL="4114800">
              <a:spcBef>
                <a:spcPts val="0"/>
              </a:spcBef>
              <a:spcAft>
                <a:spcPts val="0"/>
              </a:spcAft>
              <a:buSzPts val="3200"/>
              <a:buChar char="■"/>
              <a:defRPr/>
            </a:lvl9pPr>
          </a:lstStyle>
          <a:p/>
        </p:txBody>
      </p:sp>
      <p:sp>
        <p:nvSpPr>
          <p:cNvPr id="29" name="Google Shape;29;p5"/>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0" name="Shape 30"/>
        <p:cNvGrpSpPr/>
        <p:nvPr/>
      </p:nvGrpSpPr>
      <p:grpSpPr>
        <a:xfrm>
          <a:off x="0" y="0"/>
          <a:ext cx="0" cy="0"/>
          <a:chOff x="0" y="0"/>
          <a:chExt cx="0" cy="0"/>
        </a:xfrm>
      </p:grpSpPr>
      <p:pic>
        <p:nvPicPr>
          <p:cNvPr id="31" name="Google Shape;31;p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2" name="Google Shape;32;p6"/>
          <p:cNvSpPr txBox="1"/>
          <p:nvPr>
            <p:ph type="title"/>
          </p:nvPr>
        </p:nvSpPr>
        <p:spPr>
          <a:xfrm>
            <a:off x="609600" y="579433"/>
            <a:ext cx="8034000" cy="1143300"/>
          </a:xfrm>
          <a:prstGeom prst="rect">
            <a:avLst/>
          </a:prstGeom>
        </p:spPr>
        <p:txBody>
          <a:bodyPr anchorCtr="0" anchor="b"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3" name="Google Shape;33;p6"/>
          <p:cNvSpPr txBox="1"/>
          <p:nvPr>
            <p:ph idx="1" type="body"/>
          </p:nvPr>
        </p:nvSpPr>
        <p:spPr>
          <a:xfrm>
            <a:off x="609600" y="1905000"/>
            <a:ext cx="3899700" cy="4204800"/>
          </a:xfrm>
          <a:prstGeom prst="rect">
            <a:avLst/>
          </a:prstGeom>
        </p:spPr>
        <p:txBody>
          <a:bodyPr anchorCtr="0" anchor="t" bIns="0" lIns="0" spcFirstLastPara="1" rIns="0" wrap="square" tIns="0">
            <a:noAutofit/>
          </a:bodyPr>
          <a:lstStyle>
            <a:lvl1pPr indent="-400050" lvl="0" marL="457200">
              <a:spcBef>
                <a:spcPts val="800"/>
              </a:spcBef>
              <a:spcAft>
                <a:spcPts val="0"/>
              </a:spcAft>
              <a:buSzPts val="2700"/>
              <a:buChar char="▰"/>
              <a:defRPr sz="2700"/>
            </a:lvl1pPr>
            <a:lvl2pPr indent="-400050" lvl="1" marL="914400">
              <a:spcBef>
                <a:spcPts val="0"/>
              </a:spcBef>
              <a:spcAft>
                <a:spcPts val="0"/>
              </a:spcAft>
              <a:buSzPts val="2700"/>
              <a:buChar char="○"/>
              <a:defRPr sz="2700"/>
            </a:lvl2pPr>
            <a:lvl3pPr indent="-400050" lvl="2" marL="1371600">
              <a:spcBef>
                <a:spcPts val="0"/>
              </a:spcBef>
              <a:spcAft>
                <a:spcPts val="0"/>
              </a:spcAft>
              <a:buSzPts val="2700"/>
              <a:buChar char="■"/>
              <a:defRPr sz="2700"/>
            </a:lvl3pPr>
            <a:lvl4pPr indent="-400050" lvl="3" marL="1828800">
              <a:spcBef>
                <a:spcPts val="0"/>
              </a:spcBef>
              <a:spcAft>
                <a:spcPts val="0"/>
              </a:spcAft>
              <a:buSzPts val="2700"/>
              <a:buChar char="●"/>
              <a:defRPr sz="2700"/>
            </a:lvl4pPr>
            <a:lvl5pPr indent="-400050" lvl="4" marL="2286000">
              <a:spcBef>
                <a:spcPts val="0"/>
              </a:spcBef>
              <a:spcAft>
                <a:spcPts val="0"/>
              </a:spcAft>
              <a:buSzPts val="2700"/>
              <a:buChar char="○"/>
              <a:defRPr sz="2700"/>
            </a:lvl5pPr>
            <a:lvl6pPr indent="-400050" lvl="5" marL="2743200">
              <a:spcBef>
                <a:spcPts val="0"/>
              </a:spcBef>
              <a:spcAft>
                <a:spcPts val="0"/>
              </a:spcAft>
              <a:buSzPts val="2700"/>
              <a:buChar char="■"/>
              <a:defRPr sz="2700"/>
            </a:lvl6pPr>
            <a:lvl7pPr indent="-400050" lvl="6" marL="3200400">
              <a:spcBef>
                <a:spcPts val="0"/>
              </a:spcBef>
              <a:spcAft>
                <a:spcPts val="0"/>
              </a:spcAft>
              <a:buSzPts val="2700"/>
              <a:buChar char="●"/>
              <a:defRPr sz="2700"/>
            </a:lvl7pPr>
            <a:lvl8pPr indent="-400050" lvl="7" marL="3657600">
              <a:spcBef>
                <a:spcPts val="0"/>
              </a:spcBef>
              <a:spcAft>
                <a:spcPts val="0"/>
              </a:spcAft>
              <a:buSzPts val="2700"/>
              <a:buChar char="○"/>
              <a:defRPr sz="2700"/>
            </a:lvl8pPr>
            <a:lvl9pPr indent="-400050" lvl="8" marL="4114800">
              <a:spcBef>
                <a:spcPts val="0"/>
              </a:spcBef>
              <a:spcAft>
                <a:spcPts val="0"/>
              </a:spcAft>
              <a:buSzPts val="2700"/>
              <a:buChar char="■"/>
              <a:defRPr sz="2700"/>
            </a:lvl9pPr>
          </a:lstStyle>
          <a:p/>
        </p:txBody>
      </p:sp>
      <p:sp>
        <p:nvSpPr>
          <p:cNvPr id="34" name="Google Shape;34;p6"/>
          <p:cNvSpPr txBox="1"/>
          <p:nvPr>
            <p:ph idx="2" type="body"/>
          </p:nvPr>
        </p:nvSpPr>
        <p:spPr>
          <a:xfrm>
            <a:off x="4744126" y="1905000"/>
            <a:ext cx="3899700" cy="4204800"/>
          </a:xfrm>
          <a:prstGeom prst="rect">
            <a:avLst/>
          </a:prstGeom>
        </p:spPr>
        <p:txBody>
          <a:bodyPr anchorCtr="0" anchor="t" bIns="0" lIns="0" spcFirstLastPara="1" rIns="0" wrap="square" tIns="0">
            <a:noAutofit/>
          </a:bodyPr>
          <a:lstStyle>
            <a:lvl1pPr indent="-400050" lvl="0" marL="457200">
              <a:spcBef>
                <a:spcPts val="800"/>
              </a:spcBef>
              <a:spcAft>
                <a:spcPts val="0"/>
              </a:spcAft>
              <a:buSzPts val="2700"/>
              <a:buChar char="▰"/>
              <a:defRPr sz="2700"/>
            </a:lvl1pPr>
            <a:lvl2pPr indent="-400050" lvl="1" marL="914400">
              <a:spcBef>
                <a:spcPts val="0"/>
              </a:spcBef>
              <a:spcAft>
                <a:spcPts val="0"/>
              </a:spcAft>
              <a:buSzPts val="2700"/>
              <a:buChar char="○"/>
              <a:defRPr sz="2700"/>
            </a:lvl2pPr>
            <a:lvl3pPr indent="-400050" lvl="2" marL="1371600">
              <a:spcBef>
                <a:spcPts val="0"/>
              </a:spcBef>
              <a:spcAft>
                <a:spcPts val="0"/>
              </a:spcAft>
              <a:buSzPts val="2700"/>
              <a:buChar char="■"/>
              <a:defRPr sz="2700"/>
            </a:lvl3pPr>
            <a:lvl4pPr indent="-400050" lvl="3" marL="1828800">
              <a:spcBef>
                <a:spcPts val="0"/>
              </a:spcBef>
              <a:spcAft>
                <a:spcPts val="0"/>
              </a:spcAft>
              <a:buSzPts val="2700"/>
              <a:buChar char="●"/>
              <a:defRPr sz="2700"/>
            </a:lvl4pPr>
            <a:lvl5pPr indent="-400050" lvl="4" marL="2286000">
              <a:spcBef>
                <a:spcPts val="0"/>
              </a:spcBef>
              <a:spcAft>
                <a:spcPts val="0"/>
              </a:spcAft>
              <a:buSzPts val="2700"/>
              <a:buChar char="○"/>
              <a:defRPr sz="2700"/>
            </a:lvl5pPr>
            <a:lvl6pPr indent="-400050" lvl="5" marL="2743200">
              <a:spcBef>
                <a:spcPts val="0"/>
              </a:spcBef>
              <a:spcAft>
                <a:spcPts val="0"/>
              </a:spcAft>
              <a:buSzPts val="2700"/>
              <a:buChar char="■"/>
              <a:defRPr sz="2700"/>
            </a:lvl6pPr>
            <a:lvl7pPr indent="-400050" lvl="6" marL="3200400">
              <a:spcBef>
                <a:spcPts val="0"/>
              </a:spcBef>
              <a:spcAft>
                <a:spcPts val="0"/>
              </a:spcAft>
              <a:buSzPts val="2700"/>
              <a:buChar char="●"/>
              <a:defRPr sz="2700"/>
            </a:lvl7pPr>
            <a:lvl8pPr indent="-400050" lvl="7" marL="3657600">
              <a:spcBef>
                <a:spcPts val="0"/>
              </a:spcBef>
              <a:spcAft>
                <a:spcPts val="0"/>
              </a:spcAft>
              <a:buSzPts val="2700"/>
              <a:buChar char="○"/>
              <a:defRPr sz="2700"/>
            </a:lvl8pPr>
            <a:lvl9pPr indent="-400050" lvl="8" marL="4114800">
              <a:spcBef>
                <a:spcPts val="0"/>
              </a:spcBef>
              <a:spcAft>
                <a:spcPts val="0"/>
              </a:spcAft>
              <a:buSzPts val="2700"/>
              <a:buChar char="■"/>
              <a:defRPr sz="2700"/>
            </a:lvl9pPr>
          </a:lstStyle>
          <a:p/>
        </p:txBody>
      </p:sp>
      <p:sp>
        <p:nvSpPr>
          <p:cNvPr id="35" name="Google Shape;35;p6"/>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6" name="Shape 36"/>
        <p:cNvGrpSpPr/>
        <p:nvPr/>
      </p:nvGrpSpPr>
      <p:grpSpPr>
        <a:xfrm>
          <a:off x="0" y="0"/>
          <a:ext cx="0" cy="0"/>
          <a:chOff x="0" y="0"/>
          <a:chExt cx="0" cy="0"/>
        </a:xfrm>
      </p:grpSpPr>
      <p:pic>
        <p:nvPicPr>
          <p:cNvPr id="37" name="Google Shape;37;p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8" name="Google Shape;38;p7"/>
          <p:cNvSpPr txBox="1"/>
          <p:nvPr>
            <p:ph type="title"/>
          </p:nvPr>
        </p:nvSpPr>
        <p:spPr>
          <a:xfrm>
            <a:off x="609600" y="579433"/>
            <a:ext cx="8034000" cy="11433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9" name="Google Shape;39;p7"/>
          <p:cNvSpPr txBox="1"/>
          <p:nvPr>
            <p:ph idx="1" type="body"/>
          </p:nvPr>
        </p:nvSpPr>
        <p:spPr>
          <a:xfrm>
            <a:off x="609600" y="1905000"/>
            <a:ext cx="2468700" cy="4428000"/>
          </a:xfrm>
          <a:prstGeom prst="rect">
            <a:avLst/>
          </a:prstGeom>
        </p:spPr>
        <p:txBody>
          <a:bodyPr anchorCtr="0" anchor="t" bIns="0" lIns="0" spcFirstLastPara="1" rIns="0" wrap="square" tIns="0">
            <a:noAutofit/>
          </a:bodyPr>
          <a:lstStyle>
            <a:lvl1pPr indent="-361950" lvl="0" marL="457200" rtl="0">
              <a:spcBef>
                <a:spcPts val="80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
        <p:nvSpPr>
          <p:cNvPr id="40" name="Google Shape;40;p7"/>
          <p:cNvSpPr txBox="1"/>
          <p:nvPr>
            <p:ph idx="2" type="body"/>
          </p:nvPr>
        </p:nvSpPr>
        <p:spPr>
          <a:xfrm>
            <a:off x="3392207" y="1905000"/>
            <a:ext cx="2468700" cy="4428000"/>
          </a:xfrm>
          <a:prstGeom prst="rect">
            <a:avLst/>
          </a:prstGeom>
        </p:spPr>
        <p:txBody>
          <a:bodyPr anchorCtr="0" anchor="t" bIns="0" lIns="0" spcFirstLastPara="1" rIns="0" wrap="square" tIns="0">
            <a:noAutofit/>
          </a:bodyPr>
          <a:lstStyle>
            <a:lvl1pPr indent="-361950" lvl="0" marL="457200" rtl="0">
              <a:spcBef>
                <a:spcPts val="80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
        <p:nvSpPr>
          <p:cNvPr id="41" name="Google Shape;41;p7"/>
          <p:cNvSpPr txBox="1"/>
          <p:nvPr>
            <p:ph idx="3" type="body"/>
          </p:nvPr>
        </p:nvSpPr>
        <p:spPr>
          <a:xfrm>
            <a:off x="6174814" y="1905000"/>
            <a:ext cx="2468700" cy="4428000"/>
          </a:xfrm>
          <a:prstGeom prst="rect">
            <a:avLst/>
          </a:prstGeom>
        </p:spPr>
        <p:txBody>
          <a:bodyPr anchorCtr="0" anchor="t" bIns="0" lIns="0" spcFirstLastPara="1" rIns="0" wrap="square" tIns="0">
            <a:noAutofit/>
          </a:bodyPr>
          <a:lstStyle>
            <a:lvl1pPr indent="-361950" lvl="0" marL="457200" rtl="0">
              <a:spcBef>
                <a:spcPts val="80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
        <p:nvSpPr>
          <p:cNvPr id="42" name="Google Shape;42;p7"/>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pic>
        <p:nvPicPr>
          <p:cNvPr id="44" name="Google Shape;44;p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5" name="Google Shape;45;p8"/>
          <p:cNvSpPr txBox="1"/>
          <p:nvPr>
            <p:ph type="title"/>
          </p:nvPr>
        </p:nvSpPr>
        <p:spPr>
          <a:xfrm>
            <a:off x="609600" y="579433"/>
            <a:ext cx="8034000" cy="1143300"/>
          </a:xfrm>
          <a:prstGeom prst="rect">
            <a:avLst/>
          </a:prstGeom>
        </p:spPr>
        <p:txBody>
          <a:bodyPr anchorCtr="0" anchor="b"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6" name="Google Shape;46;p8"/>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7" name="Shape 47"/>
        <p:cNvGrpSpPr/>
        <p:nvPr/>
      </p:nvGrpSpPr>
      <p:grpSpPr>
        <a:xfrm>
          <a:off x="0" y="0"/>
          <a:ext cx="0" cy="0"/>
          <a:chOff x="0" y="0"/>
          <a:chExt cx="0" cy="0"/>
        </a:xfrm>
      </p:grpSpPr>
      <p:pic>
        <p:nvPicPr>
          <p:cNvPr id="48" name="Google Shape;48;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9" name="Google Shape;49;p9"/>
          <p:cNvSpPr txBox="1"/>
          <p:nvPr>
            <p:ph idx="1" type="body"/>
          </p:nvPr>
        </p:nvSpPr>
        <p:spPr>
          <a:xfrm>
            <a:off x="609600" y="5875067"/>
            <a:ext cx="8034000" cy="692700"/>
          </a:xfrm>
          <a:prstGeom prst="rect">
            <a:avLst/>
          </a:prstGeom>
        </p:spPr>
        <p:txBody>
          <a:bodyPr anchorCtr="0" anchor="t" bIns="0" lIns="0" spcFirstLastPara="1" rIns="0" wrap="square" tIns="0">
            <a:noAutofit/>
          </a:bodyPr>
          <a:lstStyle>
            <a:lvl1pPr indent="-228600" lvl="0" marL="457200">
              <a:spcBef>
                <a:spcPts val="500"/>
              </a:spcBef>
              <a:spcAft>
                <a:spcPts val="0"/>
              </a:spcAft>
              <a:buSzPts val="2400"/>
              <a:buNone/>
              <a:defRPr sz="2400"/>
            </a:lvl1pPr>
          </a:lstStyle>
          <a:p/>
        </p:txBody>
      </p:sp>
      <p:sp>
        <p:nvSpPr>
          <p:cNvPr id="50" name="Google Shape;50;p9"/>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pic>
        <p:nvPicPr>
          <p:cNvPr id="52" name="Google Shape;52;p1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3" name="Google Shape;53;p10"/>
          <p:cNvSpPr txBox="1"/>
          <p:nvPr>
            <p:ph idx="12" type="sldNum"/>
          </p:nvPr>
        </p:nvSpPr>
        <p:spPr>
          <a:xfrm>
            <a:off x="11307445" y="6333134"/>
            <a:ext cx="731700" cy="5247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7DFFB1"/>
            </a:gs>
            <a:gs pos="12000">
              <a:srgbClr val="00AAC6"/>
            </a:gs>
            <a:gs pos="51000">
              <a:srgbClr val="0037B3"/>
            </a:gs>
            <a:gs pos="100000">
              <a:srgbClr val="00001A"/>
            </a:gs>
          </a:gsLst>
          <a:lin ang="13500032"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579433"/>
            <a:ext cx="8034000" cy="11433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4800"/>
              <a:buFont typeface="Titillium Web"/>
              <a:buNone/>
              <a:defRPr b="1" sz="4800">
                <a:solidFill>
                  <a:schemeClr val="lt1"/>
                </a:solidFill>
                <a:latin typeface="Titillium Web"/>
                <a:ea typeface="Titillium Web"/>
                <a:cs typeface="Titillium Web"/>
                <a:sym typeface="Titillium Web"/>
              </a:defRPr>
            </a:lvl9pPr>
          </a:lstStyle>
          <a:p/>
        </p:txBody>
      </p:sp>
      <p:sp>
        <p:nvSpPr>
          <p:cNvPr id="11" name="Google Shape;11;p1"/>
          <p:cNvSpPr txBox="1"/>
          <p:nvPr>
            <p:ph idx="1" type="body"/>
          </p:nvPr>
        </p:nvSpPr>
        <p:spPr>
          <a:xfrm>
            <a:off x="609600" y="1904997"/>
            <a:ext cx="8034000" cy="4198500"/>
          </a:xfrm>
          <a:prstGeom prst="rect">
            <a:avLst/>
          </a:prstGeom>
          <a:noFill/>
          <a:ln>
            <a:noFill/>
          </a:ln>
        </p:spPr>
        <p:txBody>
          <a:bodyPr anchorCtr="0" anchor="t" bIns="0" lIns="0" spcFirstLastPara="1" rIns="0" wrap="square" tIns="0">
            <a:noAutofit/>
          </a:bodyPr>
          <a:lstStyle>
            <a:lvl1pPr indent="-431800" lvl="0" marL="457200">
              <a:spcBef>
                <a:spcPts val="800"/>
              </a:spcBef>
              <a:spcAft>
                <a:spcPts val="0"/>
              </a:spcAft>
              <a:buClr>
                <a:srgbClr val="7DFFB1"/>
              </a:buClr>
              <a:buSzPts val="3200"/>
              <a:buFont typeface="Titillium Web Light"/>
              <a:buChar char="▰"/>
              <a:defRPr sz="3200">
                <a:solidFill>
                  <a:schemeClr val="lt1"/>
                </a:solidFill>
                <a:latin typeface="Titillium Web Light"/>
                <a:ea typeface="Titillium Web Light"/>
                <a:cs typeface="Titillium Web Light"/>
                <a:sym typeface="Titillium Web Light"/>
              </a:defRPr>
            </a:lvl1pPr>
            <a:lvl2pPr indent="-431800" lvl="1" marL="9144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2pPr>
            <a:lvl3pPr indent="-431800" lvl="2" marL="13716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3pPr>
            <a:lvl4pPr indent="-431800" lvl="3" marL="18288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4pPr>
            <a:lvl5pPr indent="-431800" lvl="4" marL="22860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5pPr>
            <a:lvl6pPr indent="-431800" lvl="5" marL="27432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6pPr>
            <a:lvl7pPr indent="-431800" lvl="6" marL="32004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7pPr>
            <a:lvl8pPr indent="-431800" lvl="7" marL="36576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8pPr>
            <a:lvl9pPr indent="-431800" lvl="8" marL="4114800">
              <a:spcBef>
                <a:spcPts val="0"/>
              </a:spcBef>
              <a:spcAft>
                <a:spcPts val="0"/>
              </a:spcAft>
              <a:buClr>
                <a:schemeClr val="lt1"/>
              </a:buClr>
              <a:buSzPts val="3200"/>
              <a:buFont typeface="Titillium Web Light"/>
              <a:buChar char="■"/>
              <a:defRPr sz="3200">
                <a:solidFill>
                  <a:schemeClr val="lt1"/>
                </a:solidFill>
                <a:latin typeface="Titillium Web Light"/>
                <a:ea typeface="Titillium Web Light"/>
                <a:cs typeface="Titillium Web Light"/>
                <a:sym typeface="Titillium Web Light"/>
              </a:defRPr>
            </a:lvl9pPr>
          </a:lstStyle>
          <a:p/>
        </p:txBody>
      </p:sp>
      <p:sp>
        <p:nvSpPr>
          <p:cNvPr id="12" name="Google Shape;12;p1"/>
          <p:cNvSpPr txBox="1"/>
          <p:nvPr>
            <p:ph idx="12" type="sldNum"/>
          </p:nvPr>
        </p:nvSpPr>
        <p:spPr>
          <a:xfrm>
            <a:off x="11307445" y="6333134"/>
            <a:ext cx="731700" cy="524700"/>
          </a:xfrm>
          <a:prstGeom prst="rect">
            <a:avLst/>
          </a:prstGeom>
          <a:noFill/>
          <a:ln>
            <a:noFill/>
          </a:ln>
        </p:spPr>
        <p:txBody>
          <a:bodyPr anchorCtr="0" anchor="ctr" bIns="0" lIns="0" spcFirstLastPara="1" rIns="0" wrap="square" tIns="0">
            <a:noAutofit/>
          </a:bodyPr>
          <a:lstStyle>
            <a:lvl1pPr lvl="0" algn="r">
              <a:buNone/>
              <a:defRPr sz="1700">
                <a:solidFill>
                  <a:srgbClr val="0037B3"/>
                </a:solidFill>
                <a:latin typeface="Titillium Web Light"/>
                <a:ea typeface="Titillium Web Light"/>
                <a:cs typeface="Titillium Web Light"/>
                <a:sym typeface="Titillium Web Light"/>
              </a:defRPr>
            </a:lvl1pPr>
            <a:lvl2pPr lvl="1" algn="r">
              <a:buNone/>
              <a:defRPr sz="1700">
                <a:solidFill>
                  <a:srgbClr val="0037B3"/>
                </a:solidFill>
                <a:latin typeface="Titillium Web Light"/>
                <a:ea typeface="Titillium Web Light"/>
                <a:cs typeface="Titillium Web Light"/>
                <a:sym typeface="Titillium Web Light"/>
              </a:defRPr>
            </a:lvl2pPr>
            <a:lvl3pPr lvl="2" algn="r">
              <a:buNone/>
              <a:defRPr sz="1700">
                <a:solidFill>
                  <a:srgbClr val="0037B3"/>
                </a:solidFill>
                <a:latin typeface="Titillium Web Light"/>
                <a:ea typeface="Titillium Web Light"/>
                <a:cs typeface="Titillium Web Light"/>
                <a:sym typeface="Titillium Web Light"/>
              </a:defRPr>
            </a:lvl3pPr>
            <a:lvl4pPr lvl="3" algn="r">
              <a:buNone/>
              <a:defRPr sz="1700">
                <a:solidFill>
                  <a:srgbClr val="0037B3"/>
                </a:solidFill>
                <a:latin typeface="Titillium Web Light"/>
                <a:ea typeface="Titillium Web Light"/>
                <a:cs typeface="Titillium Web Light"/>
                <a:sym typeface="Titillium Web Light"/>
              </a:defRPr>
            </a:lvl4pPr>
            <a:lvl5pPr lvl="4" algn="r">
              <a:buNone/>
              <a:defRPr sz="1700">
                <a:solidFill>
                  <a:srgbClr val="0037B3"/>
                </a:solidFill>
                <a:latin typeface="Titillium Web Light"/>
                <a:ea typeface="Titillium Web Light"/>
                <a:cs typeface="Titillium Web Light"/>
                <a:sym typeface="Titillium Web Light"/>
              </a:defRPr>
            </a:lvl5pPr>
            <a:lvl6pPr lvl="5" algn="r">
              <a:buNone/>
              <a:defRPr sz="1700">
                <a:solidFill>
                  <a:srgbClr val="0037B3"/>
                </a:solidFill>
                <a:latin typeface="Titillium Web Light"/>
                <a:ea typeface="Titillium Web Light"/>
                <a:cs typeface="Titillium Web Light"/>
                <a:sym typeface="Titillium Web Light"/>
              </a:defRPr>
            </a:lvl6pPr>
            <a:lvl7pPr lvl="6" algn="r">
              <a:buNone/>
              <a:defRPr sz="1700">
                <a:solidFill>
                  <a:srgbClr val="0037B3"/>
                </a:solidFill>
                <a:latin typeface="Titillium Web Light"/>
                <a:ea typeface="Titillium Web Light"/>
                <a:cs typeface="Titillium Web Light"/>
                <a:sym typeface="Titillium Web Light"/>
              </a:defRPr>
            </a:lvl7pPr>
            <a:lvl8pPr lvl="7" algn="r">
              <a:buNone/>
              <a:defRPr sz="1700">
                <a:solidFill>
                  <a:srgbClr val="0037B3"/>
                </a:solidFill>
                <a:latin typeface="Titillium Web Light"/>
                <a:ea typeface="Titillium Web Light"/>
                <a:cs typeface="Titillium Web Light"/>
                <a:sym typeface="Titillium Web Light"/>
              </a:defRPr>
            </a:lvl8pPr>
            <a:lvl9pPr lvl="8" algn="r">
              <a:buNone/>
              <a:defRPr sz="1700">
                <a:solidFill>
                  <a:srgbClr val="0037B3"/>
                </a:solidFill>
                <a:latin typeface="Titillium Web Light"/>
                <a:ea typeface="Titillium Web Light"/>
                <a:cs typeface="Titillium Web Light"/>
                <a:sym typeface="Titillium Web Light"/>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recitmst.qc.ca/Louise-Roy" TargetMode="External"/><Relationship Id="rId5" Type="http://schemas.openxmlformats.org/officeDocument/2006/relationships/hyperlink" Target="http://www.recitmst.qc.ca" TargetMode="Externa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hyperlink" Target="https://graspablemath.com/" TargetMode="External"/><Relationship Id="rId6" Type="http://schemas.openxmlformats.org/officeDocument/2006/relationships/hyperlink" Target="https://graspablemath.com/learn" TargetMode="External"/><Relationship Id="rId7" Type="http://schemas.openxmlformats.org/officeDocument/2006/relationships/hyperlink" Target="https://www.youtube.com/playlist?list=PL0Y7HIcWb0Y4F-MSkqm_Murob_ETNlKZm" TargetMode="External"/><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s://drive.google.com/file/d/1rFST9laRJu0NAs4jT34WrpyDBlq0aKhq/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graspablemath.com/canvas/?load=_bf6b42693886d067"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hyperlink" Target="https://activities.graspablemath.com/" TargetMode="External"/><Relationship Id="rId5" Type="http://schemas.openxmlformats.org/officeDocument/2006/relationships/hyperlink" Target="https://activities.graspablemath.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hyperlink" Target="https://activities.graspablemath.com/s/6AEAD" TargetMode="External"/><Relationship Id="rId6" Type="http://schemas.openxmlformats.org/officeDocument/2006/relationships/image" Target="../media/image21.png"/><Relationship Id="rId7"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27.png"/><Relationship Id="rId5"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hyperlink" Target="mailto:equipe@recitmst.qc.ca"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s://graspablemat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frqsc.gouv.qc.ca/documents/11326/518700/These_FVincent_2011-2E-144330.pdf/37347bf4-b710-4faa-8719-a13774ca6dc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3.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gif"/><Relationship Id="rId5" Type="http://schemas.openxmlformats.org/officeDocument/2006/relationships/image" Target="../media/image8.gif"/><Relationship Id="rId6"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s://www.erudit.org/fr/revues/ncre/2017-v20-n3-ncre04255/1055732ar/" TargetMode="External"/><Relationship Id="rId5" Type="http://schemas.openxmlformats.org/officeDocument/2006/relationships/hyperlink" Target="http://www.edu.gov.on.ca/fre/literacynumeracy/inspire/research/CBS_AskingEffectiveQuestionsFr.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www.nixthetricks.com/trucs.html" TargetMode="External"/><Relationship Id="rId4" Type="http://schemas.openxmlformats.org/officeDocument/2006/relationships/hyperlink" Target="https://apprendreenseignerinnover.ca/projects/guide-denseignement-efficace-des-mathematiques-de-la-maternelle-a-la-6e-annee/" TargetMode="External"/><Relationship Id="rId5" Type="http://schemas.openxmlformats.org/officeDocument/2006/relationships/hyperlink" Target="https://apprendreenseignerinnover.ca/projects/guide-denseignement-efficace-des-mathematiques-de-la-maternelle-a-la-6e-annee/" TargetMode="External"/><Relationship Id="rId6" Type="http://schemas.openxmlformats.org/officeDocument/2006/relationships/hyperlink" Target="https://apprendreenseignerinnover.ca/projects/guide-denseignement-efficace-des-mathematiques-de-la-maternelle-a-la-6e-anne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hyperlink" Target="http://www.nixthetricks.com/truc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4"/>
          <p:cNvPicPr preferRelativeResize="0"/>
          <p:nvPr/>
        </p:nvPicPr>
        <p:blipFill>
          <a:blip r:embed="rId3">
            <a:alphaModFix/>
          </a:blip>
          <a:stretch>
            <a:fillRect/>
          </a:stretch>
        </p:blipFill>
        <p:spPr>
          <a:xfrm>
            <a:off x="9117175" y="6072351"/>
            <a:ext cx="1478040" cy="523200"/>
          </a:xfrm>
          <a:prstGeom prst="rect">
            <a:avLst/>
          </a:prstGeom>
          <a:noFill/>
          <a:ln>
            <a:noFill/>
          </a:ln>
        </p:spPr>
      </p:pic>
      <p:sp>
        <p:nvSpPr>
          <p:cNvPr id="79" name="Google Shape;79;p14"/>
          <p:cNvSpPr txBox="1"/>
          <p:nvPr/>
        </p:nvSpPr>
        <p:spPr>
          <a:xfrm>
            <a:off x="1205500" y="6116900"/>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solidFill>
                  <a:srgbClr val="FFFFFF"/>
                </a:solidFill>
                <a:latin typeface="Titillium Web"/>
                <a:ea typeface="Titillium Web"/>
                <a:cs typeface="Titillium Web"/>
                <a:sym typeface="Titillium Web"/>
              </a:rPr>
              <a:t>Présentation inspirée des travaux de </a:t>
            </a:r>
            <a:r>
              <a:rPr b="1" lang="fr-CA" sz="1600" u="sng">
                <a:solidFill>
                  <a:srgbClr val="7DFFB1"/>
                </a:solidFill>
                <a:latin typeface="Titillium Web"/>
                <a:ea typeface="Titillium Web"/>
                <a:cs typeface="Titillium Web"/>
                <a:sym typeface="Titillium Web"/>
                <a:hlinkClick r:id="rId4"/>
              </a:rPr>
              <a:t>Louise Roy</a:t>
            </a:r>
            <a:r>
              <a:rPr b="1" lang="fr-CA" sz="1600">
                <a:solidFill>
                  <a:srgbClr val="FFFFFF"/>
                </a:solidFill>
                <a:latin typeface="Titillium Web"/>
                <a:ea typeface="Titillium Web"/>
                <a:cs typeface="Titillium Web"/>
                <a:sym typeface="Titillium Web"/>
              </a:rPr>
              <a:t>, conseillère pédagogique, RÉCIT MST</a:t>
            </a:r>
            <a:endParaRPr b="1" sz="1600">
              <a:solidFill>
                <a:srgbClr val="FFFFFF"/>
              </a:solidFill>
              <a:latin typeface="Titillium Web"/>
              <a:ea typeface="Titillium Web"/>
              <a:cs typeface="Titillium Web"/>
              <a:sym typeface="Titillium Web"/>
            </a:endParaRPr>
          </a:p>
        </p:txBody>
      </p:sp>
      <p:sp>
        <p:nvSpPr>
          <p:cNvPr id="80" name="Google Shape;80;p14"/>
          <p:cNvSpPr txBox="1"/>
          <p:nvPr>
            <p:ph type="ctrTitle"/>
          </p:nvPr>
        </p:nvSpPr>
        <p:spPr>
          <a:xfrm>
            <a:off x="914400" y="991800"/>
            <a:ext cx="7729200" cy="429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CA">
                <a:solidFill>
                  <a:srgbClr val="7DFFB1"/>
                </a:solidFill>
              </a:rPr>
              <a:t>Graspable Math</a:t>
            </a:r>
            <a:endParaRPr>
              <a:solidFill>
                <a:srgbClr val="7DFFB1"/>
              </a:solidFill>
            </a:endParaRPr>
          </a:p>
          <a:p>
            <a:pPr indent="0" lvl="0" marL="0" rtl="0" algn="l">
              <a:spcBef>
                <a:spcPts val="0"/>
              </a:spcBef>
              <a:spcAft>
                <a:spcPts val="0"/>
              </a:spcAft>
              <a:buNone/>
            </a:pPr>
            <a:r>
              <a:rPr lang="fr-CA" sz="2500"/>
              <a:t>Un outil d’aide technologique à l’apprentissage des mathématiques au secondaire</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p:txBody>
      </p:sp>
      <p:sp>
        <p:nvSpPr>
          <p:cNvPr id="81" name="Google Shape;81;p14"/>
          <p:cNvSpPr txBox="1"/>
          <p:nvPr/>
        </p:nvSpPr>
        <p:spPr>
          <a:xfrm>
            <a:off x="2114125" y="3641450"/>
            <a:ext cx="4089300" cy="180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2500">
                <a:solidFill>
                  <a:srgbClr val="FFFFFF"/>
                </a:solidFill>
                <a:latin typeface="Viga"/>
                <a:ea typeface="Viga"/>
                <a:cs typeface="Viga"/>
                <a:sym typeface="Viga"/>
              </a:rPr>
              <a:t>Stéphanie Rioux</a:t>
            </a:r>
            <a:endParaRPr sz="2500">
              <a:solidFill>
                <a:srgbClr val="FFFFFF"/>
              </a:solidFill>
              <a:latin typeface="Viga"/>
              <a:ea typeface="Viga"/>
              <a:cs typeface="Viga"/>
              <a:sym typeface="Viga"/>
            </a:endParaRPr>
          </a:p>
          <a:p>
            <a:pPr indent="0" lvl="0" marL="0" rtl="0" algn="l">
              <a:lnSpc>
                <a:spcPct val="115000"/>
              </a:lnSpc>
              <a:spcBef>
                <a:spcPts val="0"/>
              </a:spcBef>
              <a:spcAft>
                <a:spcPts val="0"/>
              </a:spcAft>
              <a:buNone/>
            </a:pPr>
            <a:r>
              <a:rPr lang="fr-CA" sz="1500">
                <a:solidFill>
                  <a:srgbClr val="FFFFFF"/>
                </a:solidFill>
                <a:latin typeface="Viga"/>
                <a:ea typeface="Viga"/>
                <a:cs typeface="Viga"/>
                <a:sym typeface="Viga"/>
              </a:rPr>
              <a:t>Service national</a:t>
            </a:r>
            <a:endParaRPr sz="1500">
              <a:solidFill>
                <a:srgbClr val="FFFFFF"/>
              </a:solidFill>
              <a:latin typeface="Viga"/>
              <a:ea typeface="Viga"/>
              <a:cs typeface="Viga"/>
              <a:sym typeface="Viga"/>
            </a:endParaRPr>
          </a:p>
          <a:p>
            <a:pPr indent="0" lvl="0" marL="0" rtl="0" algn="l">
              <a:spcBef>
                <a:spcPts val="0"/>
              </a:spcBef>
              <a:spcAft>
                <a:spcPts val="0"/>
              </a:spcAft>
              <a:buNone/>
            </a:pPr>
            <a:r>
              <a:rPr lang="fr-CA">
                <a:solidFill>
                  <a:srgbClr val="FFFFFF"/>
                </a:solidFill>
                <a:latin typeface="Ubuntu"/>
                <a:ea typeface="Ubuntu"/>
                <a:cs typeface="Ubuntu"/>
                <a:sym typeface="Ubuntu"/>
              </a:rPr>
              <a:t>DOMAINE DE LA MATHÉMATIQUE, </a:t>
            </a:r>
            <a:endParaRPr>
              <a:solidFill>
                <a:srgbClr val="FFFFFF"/>
              </a:solidFill>
              <a:latin typeface="Ubuntu"/>
              <a:ea typeface="Ubuntu"/>
              <a:cs typeface="Ubuntu"/>
              <a:sym typeface="Ubuntu"/>
            </a:endParaRPr>
          </a:p>
          <a:p>
            <a:pPr indent="0" lvl="0" marL="0" rtl="0" algn="l">
              <a:spcBef>
                <a:spcPts val="0"/>
              </a:spcBef>
              <a:spcAft>
                <a:spcPts val="0"/>
              </a:spcAft>
              <a:buNone/>
            </a:pPr>
            <a:r>
              <a:rPr lang="fr-CA">
                <a:solidFill>
                  <a:srgbClr val="FFFFFF"/>
                </a:solidFill>
                <a:latin typeface="Ubuntu"/>
                <a:ea typeface="Ubuntu"/>
                <a:cs typeface="Ubuntu"/>
                <a:sym typeface="Ubuntu"/>
              </a:rPr>
              <a:t>DE LA SCIENCE ET TECHNOLOGIE</a:t>
            </a:r>
            <a:endParaRPr>
              <a:solidFill>
                <a:srgbClr val="FFFFFF"/>
              </a:solidFill>
              <a:latin typeface="Ubuntu"/>
              <a:ea typeface="Ubuntu"/>
              <a:cs typeface="Ubuntu"/>
              <a:sym typeface="Ubuntu"/>
            </a:endParaRPr>
          </a:p>
          <a:p>
            <a:pPr indent="0" lvl="0" marL="0" rtl="0" algn="l">
              <a:spcBef>
                <a:spcPts val="0"/>
              </a:spcBef>
              <a:spcAft>
                <a:spcPts val="0"/>
              </a:spcAft>
              <a:buNone/>
            </a:pPr>
            <a:r>
              <a:t/>
            </a:r>
            <a:endParaRPr>
              <a:solidFill>
                <a:srgbClr val="FFFFFF"/>
              </a:solidFill>
              <a:latin typeface="Ubuntu"/>
              <a:ea typeface="Ubuntu"/>
              <a:cs typeface="Ubuntu"/>
              <a:sym typeface="Ubuntu"/>
            </a:endParaRPr>
          </a:p>
          <a:p>
            <a:pPr indent="0" lvl="0" marL="0" rtl="0" algn="l">
              <a:spcBef>
                <a:spcPts val="0"/>
              </a:spcBef>
              <a:spcAft>
                <a:spcPts val="0"/>
              </a:spcAft>
              <a:buNone/>
            </a:pPr>
            <a:r>
              <a:rPr lang="fr-CA" u="sng">
                <a:solidFill>
                  <a:srgbClr val="7DFFB1"/>
                </a:solidFill>
                <a:latin typeface="Ubuntu"/>
                <a:ea typeface="Ubuntu"/>
                <a:cs typeface="Ubuntu"/>
                <a:sym typeface="Ubuntu"/>
                <a:hlinkClick r:id="rId5"/>
              </a:rPr>
              <a:t>www.recitmst.qc.ca</a:t>
            </a:r>
            <a:endParaRPr>
              <a:solidFill>
                <a:srgbClr val="7DFFB1"/>
              </a:solidFill>
              <a:latin typeface="Ubuntu"/>
              <a:ea typeface="Ubuntu"/>
              <a:cs typeface="Ubuntu"/>
              <a:sym typeface="Ubuntu"/>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82" name="Google Shape;82;p14"/>
          <p:cNvPicPr preferRelativeResize="0"/>
          <p:nvPr/>
        </p:nvPicPr>
        <p:blipFill>
          <a:blip r:embed="rId6">
            <a:alphaModFix/>
          </a:blip>
          <a:stretch>
            <a:fillRect/>
          </a:stretch>
        </p:blipFill>
        <p:spPr>
          <a:xfrm>
            <a:off x="994550" y="3421525"/>
            <a:ext cx="1119575" cy="180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En résumé</a:t>
            </a:r>
            <a:endParaRPr>
              <a:solidFill>
                <a:srgbClr val="7DFFB1"/>
              </a:solidFill>
            </a:endParaRPr>
          </a:p>
        </p:txBody>
      </p:sp>
      <p:sp>
        <p:nvSpPr>
          <p:cNvPr id="171" name="Google Shape;171;p23"/>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229870" lvl="0" marL="228600" rtl="0" algn="l">
              <a:lnSpc>
                <a:spcPct val="90000"/>
              </a:lnSpc>
              <a:spcBef>
                <a:spcPts val="0"/>
              </a:spcBef>
              <a:spcAft>
                <a:spcPts val="0"/>
              </a:spcAft>
              <a:buSzPts val="2500"/>
              <a:buChar char="▰"/>
            </a:pPr>
            <a:r>
              <a:rPr lang="fr-CA" sz="2500"/>
              <a:t>Laisser l’élève jouer, explorer, découvrir;</a:t>
            </a:r>
            <a:endParaRPr sz="2500"/>
          </a:p>
          <a:p>
            <a:pPr indent="-229870" lvl="0" marL="228600" rtl="0" algn="l">
              <a:lnSpc>
                <a:spcPct val="90000"/>
              </a:lnSpc>
              <a:spcBef>
                <a:spcPts val="1400"/>
              </a:spcBef>
              <a:spcAft>
                <a:spcPts val="0"/>
              </a:spcAft>
              <a:buSzPts val="2500"/>
              <a:buChar char="▰"/>
            </a:pPr>
            <a:r>
              <a:rPr lang="fr-CA" sz="2500"/>
              <a:t>Lui laisser trouver lui-même les régularités et les trucs;</a:t>
            </a:r>
            <a:endParaRPr sz="2500"/>
          </a:p>
          <a:p>
            <a:pPr indent="-229870" lvl="0" marL="228600" rtl="0" algn="l">
              <a:lnSpc>
                <a:spcPct val="90000"/>
              </a:lnSpc>
              <a:spcBef>
                <a:spcPts val="1400"/>
              </a:spcBef>
              <a:spcAft>
                <a:spcPts val="0"/>
              </a:spcAft>
              <a:buSzPts val="2500"/>
              <a:buChar char="▰"/>
            </a:pPr>
            <a:r>
              <a:rPr lang="fr-CA" sz="2500"/>
              <a:t>Lui laisser construire ses propres procédures;</a:t>
            </a:r>
            <a:endParaRPr sz="2500"/>
          </a:p>
          <a:p>
            <a:pPr indent="-229870" lvl="0" marL="228600" rtl="0" algn="l">
              <a:lnSpc>
                <a:spcPct val="90000"/>
              </a:lnSpc>
              <a:spcBef>
                <a:spcPts val="1400"/>
              </a:spcBef>
              <a:spcAft>
                <a:spcPts val="0"/>
              </a:spcAft>
              <a:buSzPts val="2500"/>
              <a:buChar char="▰"/>
            </a:pPr>
            <a:r>
              <a:rPr lang="fr-CA" sz="2500"/>
              <a:t>Varier les approches;</a:t>
            </a:r>
            <a:endParaRPr sz="2500"/>
          </a:p>
          <a:p>
            <a:pPr indent="-229870" lvl="0" marL="228600" rtl="0" algn="l">
              <a:lnSpc>
                <a:spcPct val="90000"/>
              </a:lnSpc>
              <a:spcBef>
                <a:spcPts val="1400"/>
              </a:spcBef>
              <a:spcAft>
                <a:spcPts val="0"/>
              </a:spcAft>
              <a:buSzPts val="2500"/>
              <a:buChar char="▰"/>
            </a:pPr>
            <a:r>
              <a:rPr lang="fr-CA" sz="2500"/>
              <a:t>Accompagner l’élève afin d’orienter ou diriger ses observations;</a:t>
            </a:r>
            <a:endParaRPr sz="2500"/>
          </a:p>
          <a:p>
            <a:pPr indent="-229870" lvl="0" marL="228600" rtl="0" algn="l">
              <a:lnSpc>
                <a:spcPct val="90000"/>
              </a:lnSpc>
              <a:spcBef>
                <a:spcPts val="1400"/>
              </a:spcBef>
              <a:spcAft>
                <a:spcPts val="0"/>
              </a:spcAft>
              <a:buSzPts val="2500"/>
              <a:buChar char="▰"/>
            </a:pPr>
            <a:r>
              <a:rPr lang="fr-CA" sz="2500"/>
              <a:t>Créer des contextes où l’élève peut faire un apprentissage inductif;</a:t>
            </a:r>
            <a:endParaRPr sz="2500"/>
          </a:p>
          <a:p>
            <a:pPr indent="-229870" lvl="0" marL="228600" rtl="0" algn="l">
              <a:lnSpc>
                <a:spcPct val="90000"/>
              </a:lnSpc>
              <a:spcBef>
                <a:spcPts val="1400"/>
              </a:spcBef>
              <a:spcAft>
                <a:spcPts val="0"/>
              </a:spcAft>
              <a:buSzPts val="2500"/>
              <a:buChar char="▰"/>
            </a:pPr>
            <a:r>
              <a:rPr lang="fr-CA" sz="2500"/>
              <a:t>Observer les démarches de l’élève et rétroagir.</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228600" y="46033"/>
            <a:ext cx="8034000" cy="1143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1800"/>
              <a:buFont typeface="Corbel"/>
              <a:buNone/>
            </a:pPr>
            <a:r>
              <a:rPr lang="fr-CA">
                <a:solidFill>
                  <a:srgbClr val="7DFFB1"/>
                </a:solidFill>
              </a:rPr>
              <a:t>   Graspable Math</a:t>
            </a:r>
            <a:endParaRPr>
              <a:solidFill>
                <a:srgbClr val="7DFFB1"/>
              </a:solidFill>
            </a:endParaRPr>
          </a:p>
        </p:txBody>
      </p:sp>
      <p:pic>
        <p:nvPicPr>
          <p:cNvPr id="178" name="Google Shape;178;p24"/>
          <p:cNvPicPr preferRelativeResize="0"/>
          <p:nvPr>
            <p:ph idx="1" type="body"/>
          </p:nvPr>
        </p:nvPicPr>
        <p:blipFill rotWithShape="1">
          <a:blip r:embed="rId3">
            <a:alphaModFix/>
          </a:blip>
          <a:srcRect b="0" l="0" r="0" t="0"/>
          <a:stretch/>
        </p:blipFill>
        <p:spPr>
          <a:xfrm>
            <a:off x="756425" y="1591825"/>
            <a:ext cx="2105100" cy="4555200"/>
          </a:xfrm>
          <a:prstGeom prst="rect">
            <a:avLst/>
          </a:prstGeom>
          <a:noFill/>
          <a:ln>
            <a:noFill/>
          </a:ln>
        </p:spPr>
      </p:pic>
      <p:pic>
        <p:nvPicPr>
          <p:cNvPr id="179" name="Google Shape;179;p24"/>
          <p:cNvPicPr preferRelativeResize="0"/>
          <p:nvPr/>
        </p:nvPicPr>
        <p:blipFill rotWithShape="1">
          <a:blip r:embed="rId4">
            <a:alphaModFix/>
          </a:blip>
          <a:srcRect b="0" l="0" r="0" t="0"/>
          <a:stretch/>
        </p:blipFill>
        <p:spPr>
          <a:xfrm>
            <a:off x="5766353" y="2346715"/>
            <a:ext cx="5776219" cy="2025988"/>
          </a:xfrm>
          <a:prstGeom prst="rect">
            <a:avLst/>
          </a:prstGeom>
          <a:noFill/>
          <a:ln>
            <a:noFill/>
          </a:ln>
        </p:spPr>
      </p:pic>
      <p:sp>
        <p:nvSpPr>
          <p:cNvPr id="180" name="Google Shape;180;p24"/>
          <p:cNvSpPr txBox="1"/>
          <p:nvPr/>
        </p:nvSpPr>
        <p:spPr>
          <a:xfrm>
            <a:off x="6342075" y="616656"/>
            <a:ext cx="5200500" cy="1312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lang="fr-CA" sz="3200" u="sng">
                <a:solidFill>
                  <a:srgbClr val="7DFFB1"/>
                </a:solidFill>
                <a:latin typeface="Arial"/>
                <a:ea typeface="Arial"/>
                <a:cs typeface="Arial"/>
                <a:sym typeface="Arial"/>
                <a:hlinkClick r:id="rId5"/>
              </a:rPr>
              <a:t>graspablemath.com</a:t>
            </a:r>
            <a:endParaRPr sz="3200">
              <a:solidFill>
                <a:srgbClr val="7DFFB1"/>
              </a:solidFill>
              <a:latin typeface="Open Sans"/>
              <a:ea typeface="Open Sans"/>
              <a:cs typeface="Open Sans"/>
              <a:sym typeface="Open Sans"/>
            </a:endParaRPr>
          </a:p>
          <a:p>
            <a:pPr indent="0" lvl="0" marL="0" rtl="0" algn="r">
              <a:spcBef>
                <a:spcPts val="0"/>
              </a:spcBef>
              <a:spcAft>
                <a:spcPts val="0"/>
              </a:spcAft>
              <a:buClr>
                <a:schemeClr val="dk1"/>
              </a:buClr>
              <a:buFont typeface="Arial"/>
              <a:buNone/>
            </a:pPr>
            <a:r>
              <a:rPr lang="fr-CA" sz="1467" u="sng">
                <a:solidFill>
                  <a:srgbClr val="7DFFB1"/>
                </a:solidFill>
                <a:latin typeface="Open Sans"/>
                <a:ea typeface="Open Sans"/>
                <a:cs typeface="Open Sans"/>
                <a:sym typeface="Open Sans"/>
                <a:hlinkClick r:id="rId6"/>
              </a:rPr>
              <a:t>Tutoriels du logiciel</a:t>
            </a:r>
            <a:endParaRPr sz="1467">
              <a:solidFill>
                <a:srgbClr val="7DFFB1"/>
              </a:solidFill>
              <a:latin typeface="Open Sans"/>
              <a:ea typeface="Open Sans"/>
              <a:cs typeface="Open Sans"/>
              <a:sym typeface="Open Sans"/>
            </a:endParaRPr>
          </a:p>
          <a:p>
            <a:pPr indent="0" lvl="0" marL="0" rtl="0" algn="r">
              <a:spcBef>
                <a:spcPts val="0"/>
              </a:spcBef>
              <a:spcAft>
                <a:spcPts val="0"/>
              </a:spcAft>
              <a:buClr>
                <a:schemeClr val="dk1"/>
              </a:buClr>
              <a:buFont typeface="Arial"/>
              <a:buNone/>
            </a:pPr>
            <a:r>
              <a:rPr lang="fr-CA" sz="1467" u="sng">
                <a:solidFill>
                  <a:srgbClr val="7DFFB1"/>
                </a:solidFill>
                <a:latin typeface="Open Sans"/>
                <a:ea typeface="Open Sans"/>
                <a:cs typeface="Open Sans"/>
                <a:sym typeface="Open Sans"/>
                <a:hlinkClick r:id="rId7"/>
              </a:rPr>
              <a:t>Chaine Youtube pour tutoriel</a:t>
            </a:r>
            <a:endParaRPr sz="1467">
              <a:solidFill>
                <a:srgbClr val="7DFFB1"/>
              </a:solidFill>
              <a:latin typeface="Open Sans"/>
              <a:ea typeface="Open Sans"/>
              <a:cs typeface="Open Sans"/>
              <a:sym typeface="Open Sans"/>
            </a:endParaRPr>
          </a:p>
          <a:p>
            <a:pPr indent="0" lvl="0" marL="0" marR="0" rtl="0" algn="ctr">
              <a:spcBef>
                <a:spcPts val="0"/>
              </a:spcBef>
              <a:spcAft>
                <a:spcPts val="0"/>
              </a:spcAft>
              <a:buNone/>
            </a:pPr>
            <a:r>
              <a:t/>
            </a:r>
            <a:endParaRPr sz="3200">
              <a:solidFill>
                <a:srgbClr val="7DFFB1"/>
              </a:solidFill>
              <a:latin typeface="Open Sans"/>
              <a:ea typeface="Open Sans"/>
              <a:cs typeface="Open Sans"/>
              <a:sym typeface="Open Sans"/>
            </a:endParaRPr>
          </a:p>
          <a:p>
            <a:pPr indent="0" lvl="0" marL="0" marR="0" rtl="0" algn="ctr">
              <a:spcBef>
                <a:spcPts val="0"/>
              </a:spcBef>
              <a:spcAft>
                <a:spcPts val="0"/>
              </a:spcAft>
              <a:buNone/>
            </a:pPr>
            <a:r>
              <a:t/>
            </a:r>
            <a:endParaRPr sz="3200">
              <a:solidFill>
                <a:srgbClr val="7DFFB1"/>
              </a:solidFill>
              <a:latin typeface="Open Sans"/>
              <a:ea typeface="Open Sans"/>
              <a:cs typeface="Open Sans"/>
              <a:sym typeface="Open Sans"/>
            </a:endParaRPr>
          </a:p>
        </p:txBody>
      </p:sp>
      <p:pic>
        <p:nvPicPr>
          <p:cNvPr id="181" name="Google Shape;181;p24"/>
          <p:cNvPicPr preferRelativeResize="0"/>
          <p:nvPr/>
        </p:nvPicPr>
        <p:blipFill rotWithShape="1">
          <a:blip r:embed="rId8">
            <a:alphaModFix/>
          </a:blip>
          <a:srcRect b="0" l="0" r="0" t="0"/>
          <a:stretch/>
        </p:blipFill>
        <p:spPr>
          <a:xfrm rot="-543504">
            <a:off x="3348972" y="2789800"/>
            <a:ext cx="1867867" cy="1653867"/>
          </a:xfrm>
          <a:prstGeom prst="rect">
            <a:avLst/>
          </a:prstGeom>
          <a:noFill/>
          <a:ln>
            <a:noFill/>
          </a:ln>
          <a:effectLst>
            <a:outerShdw blurRad="71438" rotWithShape="0" algn="bl" dir="3960000" dist="76200">
              <a:srgbClr val="000000">
                <a:alpha val="49411"/>
              </a:srgbClr>
            </a:outerShdw>
          </a:effectLst>
        </p:spPr>
      </p:pic>
      <p:pic>
        <p:nvPicPr>
          <p:cNvPr id="182" name="Google Shape;182;p24"/>
          <p:cNvPicPr preferRelativeResize="0"/>
          <p:nvPr>
            <p:ph idx="4294967295" type="body"/>
          </p:nvPr>
        </p:nvPicPr>
        <p:blipFill rotWithShape="1">
          <a:blip r:embed="rId9">
            <a:alphaModFix/>
          </a:blip>
          <a:srcRect b="0" l="0" r="0" t="0"/>
          <a:stretch/>
        </p:blipFill>
        <p:spPr>
          <a:xfrm>
            <a:off x="7976616" y="5903570"/>
            <a:ext cx="4022700" cy="72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636400" y="311533"/>
            <a:ext cx="8034000" cy="1143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Corbel"/>
              <a:buNone/>
            </a:pPr>
            <a:r>
              <a:rPr lang="fr-CA">
                <a:solidFill>
                  <a:srgbClr val="7DFFB1"/>
                </a:solidFill>
              </a:rPr>
              <a:t>Les options de configuration</a:t>
            </a:r>
            <a:endParaRPr>
              <a:solidFill>
                <a:srgbClr val="7DFFB1"/>
              </a:solidFill>
            </a:endParaRPr>
          </a:p>
        </p:txBody>
      </p:sp>
      <p:pic>
        <p:nvPicPr>
          <p:cNvPr id="189" name="Google Shape;189;p25"/>
          <p:cNvPicPr preferRelativeResize="0"/>
          <p:nvPr/>
        </p:nvPicPr>
        <p:blipFill rotWithShape="1">
          <a:blip r:embed="rId3">
            <a:alphaModFix/>
          </a:blip>
          <a:srcRect b="0" l="0" r="0" t="0"/>
          <a:stretch/>
        </p:blipFill>
        <p:spPr>
          <a:xfrm>
            <a:off x="7186352" y="1565499"/>
            <a:ext cx="3854737" cy="5224367"/>
          </a:xfrm>
          <a:prstGeom prst="rect">
            <a:avLst/>
          </a:prstGeom>
          <a:noFill/>
          <a:ln>
            <a:noFill/>
          </a:ln>
        </p:spPr>
      </p:pic>
      <p:pic>
        <p:nvPicPr>
          <p:cNvPr id="190" name="Google Shape;190;p25"/>
          <p:cNvPicPr preferRelativeResize="0"/>
          <p:nvPr/>
        </p:nvPicPr>
        <p:blipFill rotWithShape="1">
          <a:blip r:embed="rId4">
            <a:alphaModFix/>
          </a:blip>
          <a:srcRect b="0" l="0" r="0" t="0"/>
          <a:stretch/>
        </p:blipFill>
        <p:spPr>
          <a:xfrm>
            <a:off x="3170273" y="1891283"/>
            <a:ext cx="1411898" cy="1230368"/>
          </a:xfrm>
          <a:prstGeom prst="rect">
            <a:avLst/>
          </a:prstGeom>
          <a:noFill/>
          <a:ln>
            <a:noFill/>
          </a:ln>
        </p:spPr>
      </p:pic>
      <p:sp>
        <p:nvSpPr>
          <p:cNvPr id="191" name="Google Shape;191;p25">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2800" u="sng">
                <a:solidFill>
                  <a:srgbClr val="7DFFB1"/>
                </a:solidFill>
                <a:latin typeface="Century Gothic"/>
                <a:ea typeface="Century Gothic"/>
                <a:cs typeface="Century Gothic"/>
                <a:sym typeface="Century Gothic"/>
              </a:rPr>
              <a:t>Document pour la configuration</a:t>
            </a:r>
            <a:endParaRPr>
              <a:solidFill>
                <a:srgbClr val="7DFFB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990600" y="15240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Les concepts</a:t>
            </a:r>
            <a:endParaRPr>
              <a:solidFill>
                <a:srgbClr val="7DFFB1"/>
              </a:solidFill>
            </a:endParaRPr>
          </a:p>
        </p:txBody>
      </p:sp>
      <p:sp>
        <p:nvSpPr>
          <p:cNvPr id="198" name="Google Shape;198;p26"/>
          <p:cNvSpPr txBox="1"/>
          <p:nvPr>
            <p:ph idx="1" type="body"/>
          </p:nvPr>
        </p:nvSpPr>
        <p:spPr>
          <a:xfrm>
            <a:off x="1144325" y="753075"/>
            <a:ext cx="9873000" cy="500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t/>
            </a:r>
            <a:endParaRPr b="1" sz="2800"/>
          </a:p>
          <a:p>
            <a:pPr indent="-248920" lvl="0" marL="228600" rtl="0" algn="l">
              <a:lnSpc>
                <a:spcPct val="90000"/>
              </a:lnSpc>
              <a:spcBef>
                <a:spcPts val="1400"/>
              </a:spcBef>
              <a:spcAft>
                <a:spcPts val="0"/>
              </a:spcAft>
              <a:buSzPts val="2800"/>
              <a:buChar char="▰"/>
            </a:pPr>
            <a:r>
              <a:rPr lang="fr-CA" sz="2800"/>
              <a:t>Le concept d’égalité (et d’inégalité);</a:t>
            </a:r>
            <a:endParaRPr sz="2800"/>
          </a:p>
          <a:p>
            <a:pPr indent="-248920" lvl="0" marL="228600" rtl="0" algn="l">
              <a:lnSpc>
                <a:spcPct val="90000"/>
              </a:lnSpc>
              <a:spcBef>
                <a:spcPts val="1400"/>
              </a:spcBef>
              <a:spcAft>
                <a:spcPts val="0"/>
              </a:spcAft>
              <a:buSzPts val="2800"/>
              <a:buChar char="▰"/>
            </a:pPr>
            <a:r>
              <a:rPr lang="fr-CA" sz="2800"/>
              <a:t>Les quatre opérations (priorités et concepts de commutativité, associativité, distributivité);</a:t>
            </a:r>
            <a:endParaRPr sz="2800"/>
          </a:p>
          <a:p>
            <a:pPr indent="-248920" lvl="0" marL="228600" rtl="0" algn="l">
              <a:lnSpc>
                <a:spcPct val="90000"/>
              </a:lnSpc>
              <a:spcBef>
                <a:spcPts val="1400"/>
              </a:spcBef>
              <a:spcAft>
                <a:spcPts val="0"/>
              </a:spcAft>
              <a:buSzPts val="2800"/>
              <a:buChar char="▰"/>
            </a:pPr>
            <a:r>
              <a:rPr lang="fr-CA" sz="2800"/>
              <a:t>Les opérations avec les fractions;</a:t>
            </a:r>
            <a:endParaRPr sz="2800"/>
          </a:p>
          <a:p>
            <a:pPr indent="-248920" lvl="0" marL="228600" rtl="0" algn="l">
              <a:lnSpc>
                <a:spcPct val="90000"/>
              </a:lnSpc>
              <a:spcBef>
                <a:spcPts val="1400"/>
              </a:spcBef>
              <a:spcAft>
                <a:spcPts val="0"/>
              </a:spcAft>
              <a:buSzPts val="2800"/>
              <a:buChar char="▰"/>
            </a:pPr>
            <a:r>
              <a:rPr lang="fr-CA" sz="2800"/>
              <a:t>La manipulation d’expressions algébriques;</a:t>
            </a:r>
            <a:endParaRPr sz="2800"/>
          </a:p>
          <a:p>
            <a:pPr indent="-248920" lvl="0" marL="228600" rtl="0" algn="l">
              <a:lnSpc>
                <a:spcPct val="90000"/>
              </a:lnSpc>
              <a:spcBef>
                <a:spcPts val="1400"/>
              </a:spcBef>
              <a:spcAft>
                <a:spcPts val="0"/>
              </a:spcAft>
              <a:buSzPts val="2800"/>
              <a:buChar char="▰"/>
            </a:pPr>
            <a:r>
              <a:rPr lang="fr-CA" sz="2800"/>
              <a:t>Équations et inéquations;</a:t>
            </a:r>
            <a:endParaRPr sz="2800"/>
          </a:p>
          <a:p>
            <a:pPr indent="-248920" lvl="0" marL="228600" rtl="0" algn="l">
              <a:lnSpc>
                <a:spcPct val="90000"/>
              </a:lnSpc>
              <a:spcBef>
                <a:spcPts val="1400"/>
              </a:spcBef>
              <a:spcAft>
                <a:spcPts val="0"/>
              </a:spcAft>
              <a:buSzPts val="2800"/>
              <a:buChar char="▰"/>
            </a:pPr>
            <a:r>
              <a:rPr lang="fr-CA" sz="2800"/>
              <a:t>Les lois des exposants;</a:t>
            </a:r>
            <a:endParaRPr sz="2800"/>
          </a:p>
          <a:p>
            <a:pPr indent="-248920" lvl="0" marL="228600" rtl="0" algn="l">
              <a:lnSpc>
                <a:spcPct val="90000"/>
              </a:lnSpc>
              <a:spcBef>
                <a:spcPts val="1400"/>
              </a:spcBef>
              <a:spcAft>
                <a:spcPts val="0"/>
              </a:spcAft>
              <a:buSzPts val="2800"/>
              <a:buChar char="▰"/>
            </a:pPr>
            <a:r>
              <a:rPr lang="fr-CA" sz="2800"/>
              <a:t>Rôle des paramètres dans les fonctions.</a:t>
            </a:r>
            <a:endParaRPr sz="2800"/>
          </a:p>
        </p:txBody>
      </p:sp>
      <p:pic>
        <p:nvPicPr>
          <p:cNvPr id="199" name="Google Shape;199;p26">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7"/>
          <p:cNvSpPr txBox="1"/>
          <p:nvPr>
            <p:ph idx="4294967295" type="title"/>
          </p:nvPr>
        </p:nvSpPr>
        <p:spPr>
          <a:xfrm>
            <a:off x="914400" y="304800"/>
            <a:ext cx="109263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L’espace enseignant</a:t>
            </a:r>
            <a:r>
              <a:rPr lang="fr-CA">
                <a:solidFill>
                  <a:srgbClr val="7DFFB1"/>
                </a:solidFill>
              </a:rPr>
              <a:t> de Graspable Math</a:t>
            </a:r>
            <a:endParaRPr>
              <a:solidFill>
                <a:srgbClr val="7DFFB1"/>
              </a:solidFill>
            </a:endParaRPr>
          </a:p>
        </p:txBody>
      </p:sp>
      <p:pic>
        <p:nvPicPr>
          <p:cNvPr id="206" name="Google Shape;206;p27"/>
          <p:cNvPicPr preferRelativeResize="0"/>
          <p:nvPr/>
        </p:nvPicPr>
        <p:blipFill rotWithShape="1">
          <a:blip r:embed="rId3">
            <a:alphaModFix/>
          </a:blip>
          <a:srcRect b="3920" l="3151" r="1837" t="4489"/>
          <a:stretch/>
        </p:blipFill>
        <p:spPr>
          <a:xfrm>
            <a:off x="2332892" y="1584960"/>
            <a:ext cx="7291753" cy="4106595"/>
          </a:xfrm>
          <a:prstGeom prst="rect">
            <a:avLst/>
          </a:prstGeom>
          <a:noFill/>
          <a:ln>
            <a:noFill/>
          </a:ln>
        </p:spPr>
      </p:pic>
      <p:sp>
        <p:nvSpPr>
          <p:cNvPr id="207" name="Google Shape;207;p27">
            <a:hlinkClick r:id="rId4"/>
          </p:cNvPr>
          <p:cNvSpPr txBox="1"/>
          <p:nvPr/>
        </p:nvSpPr>
        <p:spPr>
          <a:xfrm>
            <a:off x="2332900" y="5754600"/>
            <a:ext cx="77154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000" u="sng">
                <a:solidFill>
                  <a:srgbClr val="7DFFB1"/>
                </a:solidFill>
                <a:latin typeface="Titillium Web Light"/>
                <a:ea typeface="Titillium Web Light"/>
                <a:cs typeface="Titillium Web Light"/>
                <a:sym typeface="Titillium Web Light"/>
                <a:hlinkClick r:id="rId5"/>
              </a:rPr>
              <a:t>activities.graspablemath.com</a:t>
            </a:r>
            <a:endParaRPr sz="2000">
              <a:solidFill>
                <a:srgbClr val="7DFFB1"/>
              </a:solidFill>
              <a:latin typeface="Titillium Web Light"/>
              <a:ea typeface="Titillium Web Light"/>
              <a:cs typeface="Titillium Web Light"/>
              <a:sym typeface="Titillium Web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8"/>
          <p:cNvSpPr txBox="1"/>
          <p:nvPr>
            <p:ph idx="4294967295" type="title"/>
          </p:nvPr>
        </p:nvSpPr>
        <p:spPr>
          <a:xfrm>
            <a:off x="762000" y="30480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L’activité vue de l’élève</a:t>
            </a:r>
            <a:endParaRPr>
              <a:solidFill>
                <a:srgbClr val="7DFFB1"/>
              </a:solidFill>
            </a:endParaRPr>
          </a:p>
        </p:txBody>
      </p:sp>
      <p:pic>
        <p:nvPicPr>
          <p:cNvPr id="214" name="Google Shape;214;p28"/>
          <p:cNvPicPr preferRelativeResize="0"/>
          <p:nvPr/>
        </p:nvPicPr>
        <p:blipFill rotWithShape="1">
          <a:blip r:embed="rId3">
            <a:alphaModFix/>
          </a:blip>
          <a:srcRect b="0" l="0" r="0" t="0"/>
          <a:stretch/>
        </p:blipFill>
        <p:spPr>
          <a:xfrm>
            <a:off x="852487" y="1767837"/>
            <a:ext cx="5957461" cy="1661163"/>
          </a:xfrm>
          <a:prstGeom prst="rect">
            <a:avLst/>
          </a:prstGeom>
          <a:noFill/>
          <a:ln>
            <a:noFill/>
          </a:ln>
        </p:spPr>
      </p:pic>
      <p:pic>
        <p:nvPicPr>
          <p:cNvPr id="215" name="Google Shape;215;p28"/>
          <p:cNvPicPr preferRelativeResize="0"/>
          <p:nvPr/>
        </p:nvPicPr>
        <p:blipFill rotWithShape="1">
          <a:blip r:embed="rId4">
            <a:alphaModFix/>
          </a:blip>
          <a:srcRect b="0" l="0" r="0" t="0"/>
          <a:stretch/>
        </p:blipFill>
        <p:spPr>
          <a:xfrm>
            <a:off x="7009844" y="1804671"/>
            <a:ext cx="4789243" cy="2639051"/>
          </a:xfrm>
          <a:prstGeom prst="rect">
            <a:avLst/>
          </a:prstGeom>
          <a:noFill/>
          <a:ln>
            <a:noFill/>
          </a:ln>
        </p:spPr>
      </p:pic>
      <p:pic>
        <p:nvPicPr>
          <p:cNvPr id="216" name="Google Shape;216;p28">
            <a:hlinkClick r:id="rId5"/>
          </p:cNvPr>
          <p:cNvPicPr preferRelativeResize="0"/>
          <p:nvPr/>
        </p:nvPicPr>
        <p:blipFill>
          <a:blip r:embed="rId6">
            <a:alphaModFix/>
          </a:blip>
          <a:stretch>
            <a:fillRect/>
          </a:stretch>
        </p:blipFill>
        <p:spPr>
          <a:xfrm>
            <a:off x="8805221" y="5134326"/>
            <a:ext cx="1966700" cy="954850"/>
          </a:xfrm>
          <a:prstGeom prst="rect">
            <a:avLst/>
          </a:prstGeom>
          <a:noFill/>
          <a:ln>
            <a:noFill/>
          </a:ln>
        </p:spPr>
      </p:pic>
      <p:pic>
        <p:nvPicPr>
          <p:cNvPr id="217" name="Google Shape;217;p28"/>
          <p:cNvPicPr preferRelativeResize="0"/>
          <p:nvPr/>
        </p:nvPicPr>
        <p:blipFill>
          <a:blip r:embed="rId7">
            <a:alphaModFix/>
          </a:blip>
          <a:stretch>
            <a:fillRect/>
          </a:stretch>
        </p:blipFill>
        <p:spPr>
          <a:xfrm>
            <a:off x="1545300" y="3549275"/>
            <a:ext cx="4571819" cy="312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ph idx="4294967295" type="title"/>
          </p:nvPr>
        </p:nvSpPr>
        <p:spPr>
          <a:xfrm>
            <a:off x="914400" y="22860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L’activité vue de l’enseignant</a:t>
            </a:r>
            <a:endParaRPr>
              <a:solidFill>
                <a:srgbClr val="7DFFB1"/>
              </a:solidFill>
            </a:endParaRPr>
          </a:p>
        </p:txBody>
      </p:sp>
      <p:pic>
        <p:nvPicPr>
          <p:cNvPr id="224" name="Google Shape;224;p29"/>
          <p:cNvPicPr preferRelativeResize="0"/>
          <p:nvPr/>
        </p:nvPicPr>
        <p:blipFill rotWithShape="1">
          <a:blip r:embed="rId3">
            <a:alphaModFix/>
          </a:blip>
          <a:srcRect b="0" l="0" r="0" t="0"/>
          <a:stretch/>
        </p:blipFill>
        <p:spPr>
          <a:xfrm>
            <a:off x="1041943" y="1576425"/>
            <a:ext cx="4930309" cy="2823136"/>
          </a:xfrm>
          <a:prstGeom prst="rect">
            <a:avLst/>
          </a:prstGeom>
          <a:noFill/>
          <a:ln>
            <a:noFill/>
          </a:ln>
        </p:spPr>
      </p:pic>
      <p:pic>
        <p:nvPicPr>
          <p:cNvPr id="225" name="Google Shape;225;p29"/>
          <p:cNvPicPr preferRelativeResize="0"/>
          <p:nvPr/>
        </p:nvPicPr>
        <p:blipFill rotWithShape="1">
          <a:blip r:embed="rId4">
            <a:alphaModFix/>
          </a:blip>
          <a:srcRect b="0" l="0" r="0" t="0"/>
          <a:stretch/>
        </p:blipFill>
        <p:spPr>
          <a:xfrm>
            <a:off x="6431521" y="1631633"/>
            <a:ext cx="5253455" cy="3170026"/>
          </a:xfrm>
          <a:prstGeom prst="rect">
            <a:avLst/>
          </a:prstGeom>
          <a:noFill/>
          <a:ln>
            <a:noFill/>
          </a:ln>
        </p:spPr>
      </p:pic>
      <p:pic>
        <p:nvPicPr>
          <p:cNvPr id="226" name="Google Shape;226;p29"/>
          <p:cNvPicPr preferRelativeResize="0"/>
          <p:nvPr/>
        </p:nvPicPr>
        <p:blipFill rotWithShape="1">
          <a:blip r:embed="rId5">
            <a:alphaModFix/>
          </a:blip>
          <a:srcRect b="0" l="0" r="0" t="0"/>
          <a:stretch/>
        </p:blipFill>
        <p:spPr>
          <a:xfrm>
            <a:off x="1041943" y="4672637"/>
            <a:ext cx="4718538" cy="16929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1143000" y="22860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La construction d’activités</a:t>
            </a:r>
            <a:endParaRPr>
              <a:solidFill>
                <a:srgbClr val="7DFFB1"/>
              </a:solidFill>
            </a:endParaRPr>
          </a:p>
        </p:txBody>
      </p:sp>
      <p:sp>
        <p:nvSpPr>
          <p:cNvPr id="232" name="Google Shape;232;p30"/>
          <p:cNvSpPr txBox="1"/>
          <p:nvPr>
            <p:ph idx="1" type="body"/>
          </p:nvPr>
        </p:nvSpPr>
        <p:spPr>
          <a:xfrm>
            <a:off x="1143000" y="1623150"/>
            <a:ext cx="7839300" cy="4492500"/>
          </a:xfrm>
          <a:prstGeom prst="rect">
            <a:avLst/>
          </a:prstGeom>
          <a:noFill/>
          <a:ln>
            <a:noFill/>
          </a:ln>
        </p:spPr>
        <p:txBody>
          <a:bodyPr anchorCtr="0" anchor="t" bIns="45700" lIns="91425" spcFirstLastPara="1" rIns="91425" wrap="square" tIns="45700">
            <a:noAutofit/>
          </a:bodyPr>
          <a:lstStyle/>
          <a:p>
            <a:pPr indent="-248920" lvl="0" marL="228600" rtl="0" algn="l">
              <a:lnSpc>
                <a:spcPct val="90000"/>
              </a:lnSpc>
              <a:spcBef>
                <a:spcPts val="0"/>
              </a:spcBef>
              <a:spcAft>
                <a:spcPts val="0"/>
              </a:spcAft>
              <a:buSzPts val="2800"/>
              <a:buChar char="▰"/>
            </a:pPr>
            <a:r>
              <a:rPr lang="fr-CA" sz="2800"/>
              <a:t>Se créer un compte;</a:t>
            </a:r>
            <a:endParaRPr sz="2800"/>
          </a:p>
          <a:p>
            <a:pPr indent="-248920" lvl="0" marL="228600" rtl="0" algn="l">
              <a:lnSpc>
                <a:spcPct val="90000"/>
              </a:lnSpc>
              <a:spcBef>
                <a:spcPts val="1400"/>
              </a:spcBef>
              <a:spcAft>
                <a:spcPts val="0"/>
              </a:spcAft>
              <a:buSzPts val="2800"/>
              <a:buChar char="▰"/>
            </a:pPr>
            <a:r>
              <a:rPr lang="fr-CA" sz="2800"/>
              <a:t>Voir les Webinaires ou les infos (anglais);</a:t>
            </a:r>
            <a:endParaRPr sz="2800"/>
          </a:p>
          <a:p>
            <a:pPr indent="-248920" lvl="0" marL="228600" rtl="0" algn="l">
              <a:lnSpc>
                <a:spcPct val="90000"/>
              </a:lnSpc>
              <a:spcBef>
                <a:spcPts val="1400"/>
              </a:spcBef>
              <a:spcAft>
                <a:spcPts val="0"/>
              </a:spcAft>
              <a:buSzPts val="2800"/>
              <a:buChar char="▰"/>
            </a:pPr>
            <a:r>
              <a:rPr lang="fr-CA" sz="2800"/>
              <a:t>Voir les activités publiques;</a:t>
            </a:r>
            <a:endParaRPr sz="2800"/>
          </a:p>
          <a:p>
            <a:pPr indent="-248920" lvl="0" marL="228600" rtl="0" algn="l">
              <a:lnSpc>
                <a:spcPct val="90000"/>
              </a:lnSpc>
              <a:spcBef>
                <a:spcPts val="1400"/>
              </a:spcBef>
              <a:spcAft>
                <a:spcPts val="0"/>
              </a:spcAft>
              <a:buSzPts val="2800"/>
              <a:buChar char="▰"/>
            </a:pPr>
            <a:r>
              <a:rPr lang="fr-CA" sz="2800"/>
              <a:t>Créer une activité ou faire une copie d’une activité publique;</a:t>
            </a:r>
            <a:endParaRPr sz="2800"/>
          </a:p>
          <a:p>
            <a:pPr indent="-269240" lvl="1" marL="457200" rtl="0" algn="l">
              <a:lnSpc>
                <a:spcPct val="90000"/>
              </a:lnSpc>
              <a:spcBef>
                <a:spcPts val="1400"/>
              </a:spcBef>
              <a:spcAft>
                <a:spcPts val="0"/>
              </a:spcAft>
              <a:buSzPts val="2800"/>
              <a:buChar char="○"/>
            </a:pPr>
            <a:r>
              <a:rPr lang="fr-CA" sz="2800"/>
              <a:t>On peut éditer des activités faites par d’autres</a:t>
            </a:r>
            <a:endParaRPr sz="2800"/>
          </a:p>
          <a:p>
            <a:pPr indent="-248920" lvl="0" marL="228600" rtl="0" algn="l">
              <a:lnSpc>
                <a:spcPct val="90000"/>
              </a:lnSpc>
              <a:spcBef>
                <a:spcPts val="1400"/>
              </a:spcBef>
              <a:spcAft>
                <a:spcPts val="0"/>
              </a:spcAft>
              <a:buSzPts val="2800"/>
              <a:buChar char="▰"/>
            </a:pPr>
            <a:r>
              <a:rPr lang="fr-CA" sz="2800"/>
              <a:t>Créer une session et la diffuser aux élèves;</a:t>
            </a:r>
            <a:endParaRPr sz="2800"/>
          </a:p>
          <a:p>
            <a:pPr indent="-248920" lvl="0" marL="228600" rtl="0" algn="l">
              <a:lnSpc>
                <a:spcPct val="90000"/>
              </a:lnSpc>
              <a:spcBef>
                <a:spcPts val="1400"/>
              </a:spcBef>
              <a:spcAft>
                <a:spcPts val="0"/>
              </a:spcAft>
              <a:buSzPts val="2800"/>
              <a:buChar char="▰"/>
            </a:pPr>
            <a:r>
              <a:rPr lang="fr-CA" sz="2800"/>
              <a:t>Observer les résultats et faire le suivi;</a:t>
            </a:r>
            <a:endParaRPr sz="2800"/>
          </a:p>
          <a:p>
            <a:pPr indent="-248920" lvl="0" marL="228600" rtl="0" algn="l">
              <a:lnSpc>
                <a:spcPct val="90000"/>
              </a:lnSpc>
              <a:spcBef>
                <a:spcPts val="1400"/>
              </a:spcBef>
              <a:spcAft>
                <a:spcPts val="0"/>
              </a:spcAft>
              <a:buSzPts val="2800"/>
              <a:buChar char="▰"/>
            </a:pPr>
            <a:r>
              <a:rPr lang="fr-CA" sz="2800"/>
              <a:t>Publier nos activités afin de bonifier la banque.</a:t>
            </a:r>
            <a:endParaRPr sz="2800"/>
          </a:p>
        </p:txBody>
      </p:sp>
      <p:pic>
        <p:nvPicPr>
          <p:cNvPr id="233" name="Google Shape;233;p30"/>
          <p:cNvPicPr preferRelativeResize="0"/>
          <p:nvPr/>
        </p:nvPicPr>
        <p:blipFill rotWithShape="1">
          <a:blip r:embed="rId3">
            <a:alphaModFix/>
          </a:blip>
          <a:srcRect b="0" l="0" r="0" t="0"/>
          <a:stretch/>
        </p:blipFill>
        <p:spPr>
          <a:xfrm>
            <a:off x="9414362" y="2057400"/>
            <a:ext cx="1704975" cy="3248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Modification et création d’activités</a:t>
            </a:r>
            <a:endParaRPr>
              <a:solidFill>
                <a:srgbClr val="7DFFB1"/>
              </a:solidFill>
            </a:endParaRPr>
          </a:p>
        </p:txBody>
      </p:sp>
      <p:sp>
        <p:nvSpPr>
          <p:cNvPr id="240" name="Google Shape;240;p31"/>
          <p:cNvSpPr txBox="1"/>
          <p:nvPr>
            <p:ph idx="1" type="body"/>
          </p:nvPr>
        </p:nvSpPr>
        <p:spPr>
          <a:xfrm>
            <a:off x="1143000" y="2057400"/>
            <a:ext cx="5631900" cy="2174700"/>
          </a:xfrm>
          <a:prstGeom prst="rect">
            <a:avLst/>
          </a:prstGeom>
          <a:noFill/>
          <a:ln>
            <a:noFill/>
          </a:ln>
        </p:spPr>
        <p:txBody>
          <a:bodyPr anchorCtr="0" anchor="t" bIns="45700" lIns="91425" spcFirstLastPara="1" rIns="91425" wrap="square" tIns="45700">
            <a:noAutofit/>
          </a:bodyPr>
          <a:lstStyle/>
          <a:p>
            <a:pPr indent="0" lvl="0" marL="45720" rtl="0" algn="l">
              <a:lnSpc>
                <a:spcPct val="90000"/>
              </a:lnSpc>
              <a:spcBef>
                <a:spcPts val="0"/>
              </a:spcBef>
              <a:spcAft>
                <a:spcPts val="0"/>
              </a:spcAft>
              <a:buSzPts val="1760"/>
              <a:buNone/>
            </a:pPr>
            <a:r>
              <a:rPr b="1" lang="fr-CA"/>
              <a:t>Trois types de tâches:</a:t>
            </a:r>
            <a:endParaRPr b="1"/>
          </a:p>
          <a:p>
            <a:pPr indent="-182880" lvl="0" marL="228600" rtl="0" algn="l">
              <a:lnSpc>
                <a:spcPct val="90000"/>
              </a:lnSpc>
              <a:spcBef>
                <a:spcPts val="1400"/>
              </a:spcBef>
              <a:spcAft>
                <a:spcPts val="0"/>
              </a:spcAft>
              <a:buSzPts val="1760"/>
              <a:buChar char="▰"/>
            </a:pPr>
            <a:r>
              <a:rPr lang="fr-CA"/>
              <a:t>Multimédia (</a:t>
            </a:r>
            <a:r>
              <a:rPr lang="fr-CA" sz="1800"/>
              <a:t>gif, lien, image, texte, vidéo</a:t>
            </a:r>
            <a:r>
              <a:rPr lang="fr-CA"/>
              <a:t>)</a:t>
            </a:r>
            <a:endParaRPr/>
          </a:p>
          <a:p>
            <a:pPr indent="-182880" lvl="0" marL="228600" rtl="0" algn="l">
              <a:lnSpc>
                <a:spcPct val="90000"/>
              </a:lnSpc>
              <a:spcBef>
                <a:spcPts val="1400"/>
              </a:spcBef>
              <a:spcAft>
                <a:spcPts val="0"/>
              </a:spcAft>
              <a:buSzPts val="1760"/>
              <a:buChar char="▰"/>
            </a:pPr>
            <a:r>
              <a:rPr lang="fr-CA"/>
              <a:t>Avec un but à atteindre (Goal state)</a:t>
            </a:r>
            <a:endParaRPr/>
          </a:p>
          <a:p>
            <a:pPr indent="-182880" lvl="0" marL="228600" rtl="0" algn="l">
              <a:lnSpc>
                <a:spcPct val="90000"/>
              </a:lnSpc>
              <a:spcBef>
                <a:spcPts val="1400"/>
              </a:spcBef>
              <a:spcAft>
                <a:spcPts val="0"/>
              </a:spcAft>
              <a:buSzPts val="1760"/>
              <a:buChar char="▰"/>
            </a:pPr>
            <a:r>
              <a:rPr lang="fr-CA"/>
              <a:t>Canvas</a:t>
            </a:r>
            <a:endParaRPr/>
          </a:p>
        </p:txBody>
      </p:sp>
      <p:pic>
        <p:nvPicPr>
          <p:cNvPr id="241" name="Google Shape;241;p31"/>
          <p:cNvPicPr preferRelativeResize="0"/>
          <p:nvPr/>
        </p:nvPicPr>
        <p:blipFill rotWithShape="1">
          <a:blip r:embed="rId3">
            <a:alphaModFix/>
          </a:blip>
          <a:srcRect b="0" l="0" r="0" t="0"/>
          <a:stretch/>
        </p:blipFill>
        <p:spPr>
          <a:xfrm>
            <a:off x="7206049" y="1965951"/>
            <a:ext cx="4323500" cy="1794175"/>
          </a:xfrm>
          <a:prstGeom prst="rect">
            <a:avLst/>
          </a:prstGeom>
          <a:noFill/>
          <a:ln>
            <a:noFill/>
          </a:ln>
        </p:spPr>
      </p:pic>
      <p:pic>
        <p:nvPicPr>
          <p:cNvPr id="242" name="Google Shape;242;p31"/>
          <p:cNvPicPr preferRelativeResize="0"/>
          <p:nvPr/>
        </p:nvPicPr>
        <p:blipFill>
          <a:blip r:embed="rId4">
            <a:alphaModFix/>
          </a:blip>
          <a:stretch>
            <a:fillRect/>
          </a:stretch>
        </p:blipFill>
        <p:spPr>
          <a:xfrm>
            <a:off x="5097138" y="4232088"/>
            <a:ext cx="3124200" cy="2066925"/>
          </a:xfrm>
          <a:prstGeom prst="rect">
            <a:avLst/>
          </a:prstGeom>
          <a:noFill/>
          <a:ln>
            <a:noFill/>
          </a:ln>
        </p:spPr>
      </p:pic>
      <p:pic>
        <p:nvPicPr>
          <p:cNvPr id="243" name="Google Shape;243;p31"/>
          <p:cNvPicPr preferRelativeResize="0"/>
          <p:nvPr/>
        </p:nvPicPr>
        <p:blipFill>
          <a:blip r:embed="rId5">
            <a:alphaModFix/>
          </a:blip>
          <a:stretch>
            <a:fillRect/>
          </a:stretch>
        </p:blipFill>
        <p:spPr>
          <a:xfrm>
            <a:off x="8789850" y="3948260"/>
            <a:ext cx="2608582" cy="2634616"/>
          </a:xfrm>
          <a:prstGeom prst="rect">
            <a:avLst/>
          </a:prstGeom>
          <a:noFill/>
          <a:ln>
            <a:noFill/>
          </a:ln>
        </p:spPr>
      </p:pic>
      <p:sp>
        <p:nvSpPr>
          <p:cNvPr id="244" name="Google Shape;244;p31"/>
          <p:cNvSpPr txBox="1"/>
          <p:nvPr/>
        </p:nvSpPr>
        <p:spPr>
          <a:xfrm>
            <a:off x="1382925" y="5421577"/>
            <a:ext cx="2702400" cy="554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CA" sz="1800">
                <a:highlight>
                  <a:srgbClr val="FFFF00"/>
                </a:highlight>
                <a:latin typeface="Century Gothic"/>
                <a:ea typeface="Century Gothic"/>
                <a:cs typeface="Century Gothic"/>
                <a:sym typeface="Century Gothic"/>
              </a:rPr>
              <a:t>Édition d’activités</a:t>
            </a:r>
            <a:endParaRPr sz="1800">
              <a:highlight>
                <a:srgbClr val="FFFF00"/>
              </a:highlight>
              <a:latin typeface="Century Gothic"/>
              <a:ea typeface="Century Gothic"/>
              <a:cs typeface="Century Gothic"/>
              <a:sym typeface="Century Gothic"/>
            </a:endParaRPr>
          </a:p>
        </p:txBody>
      </p:sp>
      <p:cxnSp>
        <p:nvCxnSpPr>
          <p:cNvPr id="245" name="Google Shape;245;p31"/>
          <p:cNvCxnSpPr/>
          <p:nvPr/>
        </p:nvCxnSpPr>
        <p:spPr>
          <a:xfrm>
            <a:off x="4085325" y="5684575"/>
            <a:ext cx="2867100" cy="177600"/>
          </a:xfrm>
          <a:prstGeom prst="straightConnector1">
            <a:avLst/>
          </a:prstGeom>
          <a:noFill/>
          <a:ln cap="flat" cmpd="sng" w="28575">
            <a:solidFill>
              <a:srgbClr val="FAA22A"/>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2"/>
          <p:cNvSpPr txBox="1"/>
          <p:nvPr>
            <p:ph idx="4294967295" type="title"/>
          </p:nvPr>
        </p:nvSpPr>
        <p:spPr>
          <a:xfrm>
            <a:off x="762000" y="609600"/>
            <a:ext cx="9875400" cy="135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fr-CA">
                <a:solidFill>
                  <a:srgbClr val="7DFFB1"/>
                </a:solidFill>
              </a:rPr>
              <a:t>Création de session</a:t>
            </a:r>
            <a:endParaRPr>
              <a:solidFill>
                <a:srgbClr val="7DFFB1"/>
              </a:solidFill>
            </a:endParaRPr>
          </a:p>
        </p:txBody>
      </p:sp>
      <p:pic>
        <p:nvPicPr>
          <p:cNvPr id="252" name="Google Shape;252;p32"/>
          <p:cNvPicPr preferRelativeResize="0"/>
          <p:nvPr/>
        </p:nvPicPr>
        <p:blipFill>
          <a:blip r:embed="rId3">
            <a:alphaModFix/>
          </a:blip>
          <a:stretch>
            <a:fillRect/>
          </a:stretch>
        </p:blipFill>
        <p:spPr>
          <a:xfrm>
            <a:off x="732975" y="2611725"/>
            <a:ext cx="9393125" cy="494375"/>
          </a:xfrm>
          <a:prstGeom prst="rect">
            <a:avLst/>
          </a:prstGeom>
          <a:noFill/>
          <a:ln>
            <a:noFill/>
          </a:ln>
        </p:spPr>
      </p:pic>
      <p:pic>
        <p:nvPicPr>
          <p:cNvPr id="253" name="Google Shape;253;p32"/>
          <p:cNvPicPr preferRelativeResize="0"/>
          <p:nvPr/>
        </p:nvPicPr>
        <p:blipFill>
          <a:blip r:embed="rId4">
            <a:alphaModFix/>
          </a:blip>
          <a:stretch>
            <a:fillRect/>
          </a:stretch>
        </p:blipFill>
        <p:spPr>
          <a:xfrm>
            <a:off x="732963" y="3393150"/>
            <a:ext cx="10726076" cy="2774150"/>
          </a:xfrm>
          <a:prstGeom prst="rect">
            <a:avLst/>
          </a:prstGeom>
          <a:noFill/>
          <a:ln>
            <a:noFill/>
          </a:ln>
        </p:spPr>
      </p:pic>
      <p:pic>
        <p:nvPicPr>
          <p:cNvPr id="254" name="Google Shape;254;p32"/>
          <p:cNvPicPr preferRelativeResize="0"/>
          <p:nvPr/>
        </p:nvPicPr>
        <p:blipFill>
          <a:blip r:embed="rId5">
            <a:alphaModFix/>
          </a:blip>
          <a:stretch>
            <a:fillRect/>
          </a:stretch>
        </p:blipFill>
        <p:spPr>
          <a:xfrm>
            <a:off x="8591175" y="625750"/>
            <a:ext cx="3067050" cy="132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5"/>
          <p:cNvSpPr txBox="1"/>
          <p:nvPr>
            <p:ph type="ctrTitle"/>
          </p:nvPr>
        </p:nvSpPr>
        <p:spPr>
          <a:xfrm>
            <a:off x="914400" y="534600"/>
            <a:ext cx="9225300" cy="1546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sz="6000">
                <a:solidFill>
                  <a:srgbClr val="7DFFB1"/>
                </a:solidFill>
              </a:rPr>
              <a:t>Déroulement de l’atelier</a:t>
            </a:r>
            <a:endParaRPr sz="6000">
              <a:solidFill>
                <a:srgbClr val="7DFFB1"/>
              </a:solidFill>
            </a:endParaRPr>
          </a:p>
        </p:txBody>
      </p:sp>
      <p:sp>
        <p:nvSpPr>
          <p:cNvPr id="88" name="Google Shape;88;p15"/>
          <p:cNvSpPr txBox="1"/>
          <p:nvPr>
            <p:ph idx="4294967295" type="body"/>
          </p:nvPr>
        </p:nvSpPr>
        <p:spPr>
          <a:xfrm>
            <a:off x="1143000" y="1863101"/>
            <a:ext cx="9873000" cy="4518300"/>
          </a:xfrm>
          <a:prstGeom prst="rect">
            <a:avLst/>
          </a:prstGeom>
          <a:noFill/>
          <a:ln>
            <a:noFill/>
          </a:ln>
        </p:spPr>
        <p:txBody>
          <a:bodyPr anchorCtr="0" anchor="t" bIns="45700" lIns="91425" spcFirstLastPara="1" rIns="91425" wrap="square" tIns="45700">
            <a:noAutofit/>
          </a:bodyPr>
          <a:lstStyle/>
          <a:p>
            <a:pPr indent="-264160" lvl="0" marL="228600" rtl="0" algn="l">
              <a:lnSpc>
                <a:spcPct val="115000"/>
              </a:lnSpc>
              <a:spcBef>
                <a:spcPts val="0"/>
              </a:spcBef>
              <a:spcAft>
                <a:spcPts val="0"/>
              </a:spcAft>
              <a:buSzPts val="2400"/>
              <a:buChar char="▰"/>
            </a:pPr>
            <a:r>
              <a:rPr lang="fr-CA" sz="2400">
                <a:latin typeface="Century Gothic"/>
                <a:ea typeface="Century Gothic"/>
                <a:cs typeface="Century Gothic"/>
                <a:sym typeface="Century Gothic"/>
              </a:rPr>
              <a:t>Approches pédagogiques</a:t>
            </a:r>
            <a:endParaRPr sz="2400"/>
          </a:p>
          <a:p>
            <a:pPr indent="-264160" lvl="0" marL="2286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Le logiciel </a:t>
            </a:r>
            <a:r>
              <a:rPr i="1" lang="fr-CA" sz="2400">
                <a:latin typeface="Century Gothic"/>
                <a:ea typeface="Century Gothic"/>
                <a:cs typeface="Century Gothic"/>
                <a:sym typeface="Century Gothic"/>
              </a:rPr>
              <a:t>Graspable Math</a:t>
            </a:r>
            <a:endParaRPr i="1" sz="2400"/>
          </a:p>
          <a:p>
            <a:pPr indent="-243840" lvl="1" marL="4572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Exploration de différents concepts </a:t>
            </a:r>
            <a:endParaRPr sz="2400"/>
          </a:p>
          <a:p>
            <a:pPr indent="-243840" lvl="0" marL="2286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L’espace enseignant</a:t>
            </a:r>
            <a:endParaRPr sz="2400"/>
          </a:p>
          <a:p>
            <a:pPr indent="-243840" lvl="1" marL="4572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Exploration (mode élève)</a:t>
            </a:r>
            <a:endParaRPr sz="2400">
              <a:latin typeface="Century Gothic"/>
              <a:ea typeface="Century Gothic"/>
              <a:cs typeface="Century Gothic"/>
              <a:sym typeface="Century Gothic"/>
            </a:endParaRPr>
          </a:p>
          <a:p>
            <a:pPr indent="-243840" lvl="1" marL="4572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Création d’activités (mode enseignant)</a:t>
            </a:r>
            <a:endParaRPr sz="2400"/>
          </a:p>
          <a:p>
            <a:pPr indent="-243840" lvl="1" marL="4572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Partage d’une session</a:t>
            </a:r>
            <a:endParaRPr sz="2400"/>
          </a:p>
          <a:p>
            <a:pPr indent="-243840" lvl="1" marL="4572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Suivi des élèves</a:t>
            </a:r>
            <a:endParaRPr sz="2400"/>
          </a:p>
          <a:p>
            <a:pPr indent="-264160" lvl="0" marL="228600" rtl="0" algn="l">
              <a:lnSpc>
                <a:spcPct val="115000"/>
              </a:lnSpc>
              <a:spcBef>
                <a:spcPts val="600"/>
              </a:spcBef>
              <a:spcAft>
                <a:spcPts val="0"/>
              </a:spcAft>
              <a:buSzPts val="2400"/>
              <a:buChar char="▰"/>
            </a:pPr>
            <a:r>
              <a:rPr lang="fr-CA" sz="2400">
                <a:latin typeface="Century Gothic"/>
                <a:ea typeface="Century Gothic"/>
                <a:cs typeface="Century Gothic"/>
                <a:sym typeface="Century Gothic"/>
              </a:rPr>
              <a:t>Retour</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1143075" y="609600"/>
            <a:ext cx="10275300" cy="111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Création d’activités d’apprentissage</a:t>
            </a:r>
            <a:endParaRPr>
              <a:solidFill>
                <a:srgbClr val="7DFFB1"/>
              </a:solidFill>
            </a:endParaRPr>
          </a:p>
        </p:txBody>
      </p:sp>
      <p:sp>
        <p:nvSpPr>
          <p:cNvPr id="260" name="Google Shape;260;p33"/>
          <p:cNvSpPr txBox="1"/>
          <p:nvPr>
            <p:ph idx="1" type="body"/>
          </p:nvPr>
        </p:nvSpPr>
        <p:spPr>
          <a:xfrm>
            <a:off x="1159500" y="1191425"/>
            <a:ext cx="9873000" cy="467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t/>
            </a:r>
            <a:endParaRPr b="1" sz="2500">
              <a:solidFill>
                <a:srgbClr val="7DFFB1"/>
              </a:solidFill>
            </a:endParaRPr>
          </a:p>
          <a:p>
            <a:pPr indent="-229870" lvl="0" marL="228600" rtl="0" algn="l">
              <a:lnSpc>
                <a:spcPct val="90000"/>
              </a:lnSpc>
              <a:spcBef>
                <a:spcPts val="1400"/>
              </a:spcBef>
              <a:spcAft>
                <a:spcPts val="0"/>
              </a:spcAft>
              <a:buSzPts val="2500"/>
              <a:buChar char="▰"/>
            </a:pPr>
            <a:r>
              <a:rPr lang="fr-CA" sz="2500"/>
              <a:t>Création d’un compte dans </a:t>
            </a:r>
            <a:r>
              <a:rPr i="1" lang="fr-CA" sz="2500"/>
              <a:t>Graspable Math</a:t>
            </a:r>
            <a:r>
              <a:rPr lang="fr-CA" sz="2500"/>
              <a:t>;</a:t>
            </a:r>
            <a:endParaRPr sz="2500"/>
          </a:p>
          <a:p>
            <a:pPr indent="-229870" lvl="0" marL="228600" rtl="0" algn="l">
              <a:lnSpc>
                <a:spcPct val="90000"/>
              </a:lnSpc>
              <a:spcBef>
                <a:spcPts val="1000"/>
              </a:spcBef>
              <a:spcAft>
                <a:spcPts val="0"/>
              </a:spcAft>
              <a:buSzPts val="2500"/>
              <a:buChar char="▰"/>
            </a:pPr>
            <a:r>
              <a:rPr lang="fr-CA" sz="2500"/>
              <a:t>Avec le Canvas</a:t>
            </a:r>
            <a:endParaRPr sz="2500"/>
          </a:p>
          <a:p>
            <a:pPr indent="-250190" lvl="1" marL="457200" rtl="0" algn="l">
              <a:lnSpc>
                <a:spcPct val="90000"/>
              </a:lnSpc>
              <a:spcBef>
                <a:spcPts val="1000"/>
              </a:spcBef>
              <a:spcAft>
                <a:spcPts val="0"/>
              </a:spcAft>
              <a:buSzPts val="2500"/>
              <a:buChar char="○"/>
            </a:pPr>
            <a:r>
              <a:rPr lang="fr-CA" sz="2500"/>
              <a:t>Ajout de texte pour les instructions;</a:t>
            </a:r>
            <a:endParaRPr sz="2500"/>
          </a:p>
          <a:p>
            <a:pPr indent="-250190" lvl="1" marL="457200" rtl="0" algn="l">
              <a:lnSpc>
                <a:spcPct val="90000"/>
              </a:lnSpc>
              <a:spcBef>
                <a:spcPts val="500"/>
              </a:spcBef>
              <a:spcAft>
                <a:spcPts val="0"/>
              </a:spcAft>
              <a:buSzPts val="2500"/>
              <a:buChar char="○"/>
            </a:pPr>
            <a:r>
              <a:rPr lang="fr-CA" sz="2500"/>
              <a:t>Ajout d’une vidéo soit pour les instructions, soit pour la mise en situation;</a:t>
            </a:r>
            <a:endParaRPr sz="2500"/>
          </a:p>
          <a:p>
            <a:pPr indent="-250190" lvl="1" marL="457200" rtl="0" algn="l">
              <a:lnSpc>
                <a:spcPct val="90000"/>
              </a:lnSpc>
              <a:spcBef>
                <a:spcPts val="500"/>
              </a:spcBef>
              <a:spcAft>
                <a:spcPts val="0"/>
              </a:spcAft>
              <a:buSzPts val="2500"/>
              <a:buChar char="○"/>
            </a:pPr>
            <a:r>
              <a:rPr lang="fr-CA" sz="2500"/>
              <a:t>Options de partage par lien ou par Google Classroom.</a:t>
            </a:r>
            <a:endParaRPr sz="2500"/>
          </a:p>
          <a:p>
            <a:pPr indent="-229870" lvl="0" marL="228600" rtl="0" algn="l">
              <a:lnSpc>
                <a:spcPct val="90000"/>
              </a:lnSpc>
              <a:spcBef>
                <a:spcPts val="1000"/>
              </a:spcBef>
              <a:spcAft>
                <a:spcPts val="0"/>
              </a:spcAft>
              <a:buSzPts val="2500"/>
              <a:buChar char="▰"/>
            </a:pPr>
            <a:r>
              <a:rPr lang="fr-CA" sz="2500"/>
              <a:t>Avec Graspable Math Activities</a:t>
            </a:r>
            <a:endParaRPr sz="2500"/>
          </a:p>
          <a:p>
            <a:pPr indent="-250190" lvl="1" marL="457200" rtl="0" algn="l">
              <a:lnSpc>
                <a:spcPct val="90000"/>
              </a:lnSpc>
              <a:spcBef>
                <a:spcPts val="1000"/>
              </a:spcBef>
              <a:spcAft>
                <a:spcPts val="0"/>
              </a:spcAft>
              <a:buSzPts val="2500"/>
              <a:buChar char="○"/>
            </a:pPr>
            <a:r>
              <a:rPr lang="fr-CA" sz="2500"/>
              <a:t>Création ou modification d’activités;</a:t>
            </a:r>
            <a:endParaRPr sz="2500"/>
          </a:p>
          <a:p>
            <a:pPr indent="-250190" lvl="1" marL="457200" rtl="0" algn="l">
              <a:lnSpc>
                <a:spcPct val="90000"/>
              </a:lnSpc>
              <a:spcBef>
                <a:spcPts val="500"/>
              </a:spcBef>
              <a:spcAft>
                <a:spcPts val="0"/>
              </a:spcAft>
              <a:buSzPts val="2500"/>
              <a:buChar char="○"/>
            </a:pPr>
            <a:r>
              <a:rPr lang="fr-CA" sz="2500"/>
              <a:t>Création de session et partage avec les élèves;</a:t>
            </a:r>
            <a:endParaRPr sz="2500"/>
          </a:p>
          <a:p>
            <a:pPr indent="-250190" lvl="1" marL="457200" rtl="0" algn="l">
              <a:lnSpc>
                <a:spcPct val="90000"/>
              </a:lnSpc>
              <a:spcBef>
                <a:spcPts val="500"/>
              </a:spcBef>
              <a:spcAft>
                <a:spcPts val="500"/>
              </a:spcAft>
              <a:buSzPts val="2500"/>
              <a:buChar char="○"/>
            </a:pPr>
            <a:r>
              <a:rPr lang="fr-CA" sz="2500"/>
              <a:t>Suivi des résultats.</a:t>
            </a:r>
            <a:endParaRPr sz="2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4"/>
          <p:cNvSpPr txBox="1"/>
          <p:nvPr/>
        </p:nvSpPr>
        <p:spPr>
          <a:xfrm>
            <a:off x="2553725" y="2763075"/>
            <a:ext cx="4089300" cy="180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2500">
                <a:solidFill>
                  <a:srgbClr val="FFFFFF"/>
                </a:solidFill>
                <a:latin typeface="Viga"/>
                <a:ea typeface="Viga"/>
                <a:cs typeface="Viga"/>
                <a:sym typeface="Viga"/>
              </a:rPr>
              <a:t>Stéphanie Rioux</a:t>
            </a:r>
            <a:endParaRPr sz="2500">
              <a:solidFill>
                <a:srgbClr val="FFFFFF"/>
              </a:solidFill>
              <a:latin typeface="Viga"/>
              <a:ea typeface="Viga"/>
              <a:cs typeface="Viga"/>
              <a:sym typeface="Viga"/>
            </a:endParaRPr>
          </a:p>
          <a:p>
            <a:pPr indent="0" lvl="0" marL="0" rtl="0" algn="l">
              <a:lnSpc>
                <a:spcPct val="115000"/>
              </a:lnSpc>
              <a:spcBef>
                <a:spcPts val="0"/>
              </a:spcBef>
              <a:spcAft>
                <a:spcPts val="0"/>
              </a:spcAft>
              <a:buNone/>
            </a:pPr>
            <a:r>
              <a:rPr lang="fr-CA" sz="1500">
                <a:solidFill>
                  <a:srgbClr val="FFFFFF"/>
                </a:solidFill>
                <a:latin typeface="Viga"/>
                <a:ea typeface="Viga"/>
                <a:cs typeface="Viga"/>
                <a:sym typeface="Viga"/>
              </a:rPr>
              <a:t>Service national</a:t>
            </a:r>
            <a:endParaRPr sz="1500">
              <a:solidFill>
                <a:srgbClr val="FFFFFF"/>
              </a:solidFill>
              <a:latin typeface="Viga"/>
              <a:ea typeface="Viga"/>
              <a:cs typeface="Viga"/>
              <a:sym typeface="Viga"/>
            </a:endParaRPr>
          </a:p>
          <a:p>
            <a:pPr indent="0" lvl="0" marL="0" rtl="0" algn="l">
              <a:spcBef>
                <a:spcPts val="0"/>
              </a:spcBef>
              <a:spcAft>
                <a:spcPts val="0"/>
              </a:spcAft>
              <a:buNone/>
            </a:pPr>
            <a:r>
              <a:rPr lang="fr-CA">
                <a:solidFill>
                  <a:srgbClr val="FFFFFF"/>
                </a:solidFill>
                <a:latin typeface="Ubuntu"/>
                <a:ea typeface="Ubuntu"/>
                <a:cs typeface="Ubuntu"/>
                <a:sym typeface="Ubuntu"/>
              </a:rPr>
              <a:t>DOMAINE DE LA MATHÉMATIQUE, </a:t>
            </a:r>
            <a:endParaRPr>
              <a:solidFill>
                <a:srgbClr val="FFFFFF"/>
              </a:solidFill>
              <a:latin typeface="Ubuntu"/>
              <a:ea typeface="Ubuntu"/>
              <a:cs typeface="Ubuntu"/>
              <a:sym typeface="Ubuntu"/>
            </a:endParaRPr>
          </a:p>
          <a:p>
            <a:pPr indent="0" lvl="0" marL="0" rtl="0" algn="l">
              <a:spcBef>
                <a:spcPts val="0"/>
              </a:spcBef>
              <a:spcAft>
                <a:spcPts val="0"/>
              </a:spcAft>
              <a:buNone/>
            </a:pPr>
            <a:r>
              <a:rPr lang="fr-CA">
                <a:solidFill>
                  <a:srgbClr val="FFFFFF"/>
                </a:solidFill>
                <a:latin typeface="Ubuntu"/>
                <a:ea typeface="Ubuntu"/>
                <a:cs typeface="Ubuntu"/>
                <a:sym typeface="Ubuntu"/>
              </a:rPr>
              <a:t>DE LA SCIENCE ET TECHNOLOGIE</a:t>
            </a:r>
            <a:endParaRPr>
              <a:solidFill>
                <a:srgbClr val="FFFFFF"/>
              </a:solidFill>
              <a:latin typeface="Ubuntu"/>
              <a:ea typeface="Ubuntu"/>
              <a:cs typeface="Ubuntu"/>
              <a:sym typeface="Ubuntu"/>
            </a:endParaRPr>
          </a:p>
          <a:p>
            <a:pPr indent="0" lvl="0" marL="0" rtl="0" algn="l">
              <a:spcBef>
                <a:spcPts val="0"/>
              </a:spcBef>
              <a:spcAft>
                <a:spcPts val="0"/>
              </a:spcAft>
              <a:buNone/>
            </a:pPr>
            <a:r>
              <a:t/>
            </a:r>
            <a:endParaRPr>
              <a:solidFill>
                <a:srgbClr val="FFFFFF"/>
              </a:solidFill>
              <a:latin typeface="Ubuntu"/>
              <a:ea typeface="Ubuntu"/>
              <a:cs typeface="Ubuntu"/>
              <a:sym typeface="Ubuntu"/>
            </a:endParaRPr>
          </a:p>
          <a:p>
            <a:pPr indent="0" lvl="0" marL="0" rtl="0" algn="l">
              <a:spcBef>
                <a:spcPts val="0"/>
              </a:spcBef>
              <a:spcAft>
                <a:spcPts val="0"/>
              </a:spcAft>
              <a:buNone/>
            </a:pPr>
            <a:r>
              <a:rPr lang="fr-CA">
                <a:solidFill>
                  <a:srgbClr val="FFFFFF"/>
                </a:solidFill>
                <a:latin typeface="Ubuntu"/>
                <a:ea typeface="Ubuntu"/>
                <a:cs typeface="Ubuntu"/>
                <a:sym typeface="Ubuntu"/>
              </a:rPr>
              <a:t>stephanie.rioux@recitmst.qc.ca</a:t>
            </a:r>
            <a:endParaRPr>
              <a:solidFill>
                <a:srgbClr val="FFFFFF"/>
              </a:solidFill>
              <a:latin typeface="Ubuntu"/>
              <a:ea typeface="Ubuntu"/>
              <a:cs typeface="Ubuntu"/>
              <a:sym typeface="Ubuntu"/>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267" name="Google Shape;267;p34"/>
          <p:cNvPicPr preferRelativeResize="0"/>
          <p:nvPr/>
        </p:nvPicPr>
        <p:blipFill>
          <a:blip r:embed="rId3">
            <a:alphaModFix/>
          </a:blip>
          <a:stretch>
            <a:fillRect/>
          </a:stretch>
        </p:blipFill>
        <p:spPr>
          <a:xfrm>
            <a:off x="1434150" y="2543150"/>
            <a:ext cx="1119575" cy="1806850"/>
          </a:xfrm>
          <a:prstGeom prst="rect">
            <a:avLst/>
          </a:prstGeom>
          <a:noFill/>
          <a:ln>
            <a:noFill/>
          </a:ln>
        </p:spPr>
      </p:pic>
      <p:sp>
        <p:nvSpPr>
          <p:cNvPr id="268" name="Google Shape;268;p34"/>
          <p:cNvSpPr txBox="1"/>
          <p:nvPr/>
        </p:nvSpPr>
        <p:spPr>
          <a:xfrm>
            <a:off x="7896300" y="6183450"/>
            <a:ext cx="2800200" cy="5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r-CA">
                <a:solidFill>
                  <a:srgbClr val="FFFFFF"/>
                </a:solidFill>
                <a:latin typeface="Nixie One"/>
                <a:ea typeface="Nixie One"/>
                <a:cs typeface="Nixie One"/>
                <a:sym typeface="Nixie One"/>
              </a:rPr>
              <a:t>CC by-nc-sa </a:t>
            </a:r>
            <a:r>
              <a:rPr b="1" lang="fr-CA" u="sng">
                <a:solidFill>
                  <a:srgbClr val="7DFFB1"/>
                </a:solidFill>
                <a:latin typeface="Nixie One"/>
                <a:ea typeface="Nixie One"/>
                <a:cs typeface="Nixie One"/>
                <a:sym typeface="Nixie One"/>
                <a:hlinkClick r:id="rId4"/>
              </a:rPr>
              <a:t>RÉCIT MST</a:t>
            </a:r>
            <a:endParaRPr b="1">
              <a:solidFill>
                <a:srgbClr val="7DFFB1"/>
              </a:solidFill>
            </a:endParaRPr>
          </a:p>
        </p:txBody>
      </p:sp>
      <p:pic>
        <p:nvPicPr>
          <p:cNvPr id="269" name="Google Shape;269;p34">
            <a:hlinkClick r:id="rId5"/>
          </p:cNvPr>
          <p:cNvPicPr preferRelativeResize="0"/>
          <p:nvPr/>
        </p:nvPicPr>
        <p:blipFill>
          <a:blip r:embed="rId6">
            <a:alphaModFix/>
          </a:blip>
          <a:stretch>
            <a:fillRect/>
          </a:stretch>
        </p:blipFill>
        <p:spPr>
          <a:xfrm>
            <a:off x="10550450" y="6249055"/>
            <a:ext cx="962025" cy="266394"/>
          </a:xfrm>
          <a:prstGeom prst="rect">
            <a:avLst/>
          </a:prstGeom>
          <a:noFill/>
          <a:ln>
            <a:noFill/>
          </a:ln>
        </p:spPr>
      </p:pic>
      <p:sp>
        <p:nvSpPr>
          <p:cNvPr id="270" name="Google Shape;270;p34"/>
          <p:cNvSpPr txBox="1"/>
          <p:nvPr/>
        </p:nvSpPr>
        <p:spPr>
          <a:xfrm>
            <a:off x="740338" y="755225"/>
            <a:ext cx="4089300" cy="14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8000">
                <a:solidFill>
                  <a:srgbClr val="FFFFFF"/>
                </a:solidFill>
                <a:latin typeface="Titillium Web"/>
                <a:ea typeface="Titillium Web"/>
                <a:cs typeface="Titillium Web"/>
                <a:sym typeface="Titillium Web"/>
              </a:rPr>
              <a:t>Merci!</a:t>
            </a:r>
            <a:endParaRPr b="1" sz="8000">
              <a:solidFill>
                <a:srgbClr val="FFFFFF"/>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6"/>
          <p:cNvSpPr txBox="1"/>
          <p:nvPr>
            <p:ph idx="4294967295" type="title"/>
          </p:nvPr>
        </p:nvSpPr>
        <p:spPr>
          <a:xfrm>
            <a:off x="1143000" y="609600"/>
            <a:ext cx="9875400" cy="86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Problématique</a:t>
            </a:r>
            <a:endParaRPr>
              <a:solidFill>
                <a:srgbClr val="7DFFB1"/>
              </a:solidFill>
            </a:endParaRPr>
          </a:p>
        </p:txBody>
      </p:sp>
      <p:sp>
        <p:nvSpPr>
          <p:cNvPr id="94" name="Google Shape;94;p16"/>
          <p:cNvSpPr txBox="1"/>
          <p:nvPr>
            <p:ph idx="4294967295" type="body"/>
          </p:nvPr>
        </p:nvSpPr>
        <p:spPr>
          <a:xfrm>
            <a:off x="1143000" y="1371600"/>
            <a:ext cx="9873000" cy="2496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240"/>
              <a:buNone/>
            </a:pPr>
            <a:r>
              <a:rPr b="1" lang="fr-CA" sz="2800">
                <a:latin typeface="Titillium Web"/>
                <a:ea typeface="Titillium Web"/>
                <a:cs typeface="Titillium Web"/>
                <a:sym typeface="Titillium Web"/>
              </a:rPr>
              <a:t>Plusieurs recherches démontrent que lorsque l’élève apprend une procédure pour résoudre un problème mathématique, il applique cette technique de façon machinale et prend moins le temps de réfléchir à la démarche de résolution. </a:t>
            </a:r>
            <a:endParaRPr b="1">
              <a:latin typeface="Titillium Web"/>
              <a:ea typeface="Titillium Web"/>
              <a:cs typeface="Titillium Web"/>
              <a:sym typeface="Titillium Web"/>
            </a:endParaRPr>
          </a:p>
          <a:p>
            <a:pPr indent="0" lvl="0" marL="0" rtl="0" algn="just">
              <a:lnSpc>
                <a:spcPct val="90000"/>
              </a:lnSpc>
              <a:spcBef>
                <a:spcPts val="1400"/>
              </a:spcBef>
              <a:spcAft>
                <a:spcPts val="0"/>
              </a:spcAft>
              <a:buSzPts val="2240"/>
              <a:buNone/>
            </a:pPr>
            <a:r>
              <a:rPr b="1" lang="fr-CA" sz="2800">
                <a:latin typeface="Titillium Web"/>
                <a:ea typeface="Titillium Web"/>
                <a:cs typeface="Titillium Web"/>
                <a:sym typeface="Titillium Web"/>
              </a:rPr>
              <a:t>Or, cette façon d’apprendre ne permet pas aux élèves de bien comprendre les concepts et de s’en souvenir longtemps. </a:t>
            </a:r>
            <a:endParaRPr b="1">
              <a:latin typeface="Titillium Web"/>
              <a:ea typeface="Titillium Web"/>
              <a:cs typeface="Titillium Web"/>
              <a:sym typeface="Titillium Web"/>
            </a:endParaRPr>
          </a:p>
        </p:txBody>
      </p:sp>
      <p:sp>
        <p:nvSpPr>
          <p:cNvPr id="95" name="Google Shape;95;p16"/>
          <p:cNvSpPr txBox="1"/>
          <p:nvPr>
            <p:ph idx="4294967295" type="title"/>
          </p:nvPr>
        </p:nvSpPr>
        <p:spPr>
          <a:xfrm>
            <a:off x="1143000" y="3962400"/>
            <a:ext cx="9875400" cy="78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Objectif</a:t>
            </a:r>
            <a:endParaRPr>
              <a:solidFill>
                <a:srgbClr val="7DFFB1"/>
              </a:solidFill>
            </a:endParaRPr>
          </a:p>
        </p:txBody>
      </p:sp>
      <p:sp>
        <p:nvSpPr>
          <p:cNvPr id="96" name="Google Shape;96;p16"/>
          <p:cNvSpPr txBox="1"/>
          <p:nvPr>
            <p:ph idx="4294967295" type="body"/>
          </p:nvPr>
        </p:nvSpPr>
        <p:spPr>
          <a:xfrm>
            <a:off x="1159501" y="4691738"/>
            <a:ext cx="9873000" cy="1682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240"/>
              <a:buNone/>
            </a:pPr>
            <a:r>
              <a:rPr b="1" lang="fr-CA" sz="2800">
                <a:latin typeface="Titillium Web"/>
                <a:ea typeface="Titillium Web"/>
                <a:cs typeface="Titillium Web"/>
                <a:sym typeface="Titillium Web"/>
              </a:rPr>
              <a:t>Une approche pédagogique différente appuyée sur l’application en ligne </a:t>
            </a:r>
            <a:r>
              <a:rPr b="1" lang="fr-CA" sz="2800" u="sng">
                <a:solidFill>
                  <a:srgbClr val="7DFFB1"/>
                </a:solidFill>
                <a:latin typeface="Titillium Web"/>
                <a:ea typeface="Titillium Web"/>
                <a:cs typeface="Titillium Web"/>
                <a:sym typeface="Titillium Web"/>
                <a:hlinkClick r:id="rId3"/>
              </a:rPr>
              <a:t>Graspable Math</a:t>
            </a:r>
            <a:r>
              <a:rPr b="1" lang="fr-CA" sz="2800">
                <a:latin typeface="Titillium Web"/>
                <a:ea typeface="Titillium Web"/>
                <a:cs typeface="Titillium Web"/>
                <a:sym typeface="Titillium Web"/>
              </a:rPr>
              <a:t> permet de créer des activités amenant les élèves à développer un raisonnement original et personnel. </a:t>
            </a:r>
            <a:endParaRPr b="1">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152400" y="198433"/>
            <a:ext cx="8034000" cy="11433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4267">
                <a:solidFill>
                  <a:srgbClr val="7DFFB1"/>
                </a:solidFill>
              </a:rPr>
              <a:t>Approches pédagogiques</a:t>
            </a:r>
            <a:endParaRPr sz="4267">
              <a:solidFill>
                <a:srgbClr val="7DFFB1"/>
              </a:solidFill>
            </a:endParaRPr>
          </a:p>
        </p:txBody>
      </p:sp>
      <p:graphicFrame>
        <p:nvGraphicFramePr>
          <p:cNvPr id="102" name="Google Shape;102;p17"/>
          <p:cNvGraphicFramePr/>
          <p:nvPr/>
        </p:nvGraphicFramePr>
        <p:xfrm>
          <a:off x="1270000" y="1563991"/>
          <a:ext cx="3000000" cy="3000000"/>
        </p:xfrm>
        <a:graphic>
          <a:graphicData uri="http://schemas.openxmlformats.org/drawingml/2006/table">
            <a:tbl>
              <a:tblPr>
                <a:noFill/>
                <a:tableStyleId>{FF617B09-BDFB-4720-B9FE-D5B6B962C435}</a:tableStyleId>
              </a:tblPr>
              <a:tblGrid>
                <a:gridCol w="3593700"/>
                <a:gridCol w="60583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rgbClr val="FFFFFF"/>
                          </a:solidFill>
                        </a:rPr>
                        <a:t>Pratiques</a:t>
                      </a:r>
                      <a:endParaRPr b="1" sz="1900" u="none" cap="none" strike="noStrike">
                        <a:solidFill>
                          <a:srgbClr val="FFFFFF"/>
                        </a:solidFill>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rgbClr val="FFFFFF"/>
                          </a:solidFill>
                        </a:rPr>
                        <a:t>Description</a:t>
                      </a:r>
                      <a:endParaRPr b="1" sz="1900" u="none" cap="none" strike="noStrike">
                        <a:solidFill>
                          <a:srgbClr val="FFFFFF"/>
                        </a:solidFill>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solidFill>
                            <a:srgbClr val="FFFFFF"/>
                          </a:solidFill>
                        </a:rPr>
                        <a:t>A-Réelle déduction</a:t>
                      </a:r>
                      <a:endParaRPr sz="1600" u="none" cap="none" strike="noStrike">
                        <a:solidFill>
                          <a:srgbClr val="FFFFFF"/>
                        </a:solidFill>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solidFill>
                            <a:srgbClr val="FFFFFF"/>
                          </a:solidFill>
                        </a:rPr>
                        <a:t>Enseigne une règle de façon explicite qui est ensuite appliquée par les élèves</a:t>
                      </a:r>
                      <a:endParaRPr sz="1600" u="none" cap="none" strike="noStrike">
                        <a:solidFill>
                          <a:srgbClr val="FFFFFF"/>
                        </a:solidFill>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solidFill>
                            <a:srgbClr val="FFFFFF"/>
                          </a:solidFill>
                        </a:rPr>
                        <a:t>B-Pratique inductive consciente par découverte guidée</a:t>
                      </a:r>
                      <a:endParaRPr sz="1600" u="none" cap="none" strike="noStrike">
                        <a:solidFill>
                          <a:srgbClr val="FFFFFF"/>
                        </a:solidFill>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solidFill>
                            <a:srgbClr val="FFFFFF"/>
                          </a:solidFill>
                        </a:rPr>
                        <a:t>Exemples variés, questions posées par l’enseignant, les élèves découvrent la règle</a:t>
                      </a:r>
                      <a:endParaRPr sz="1600" u="none" cap="none" strike="noStrike">
                        <a:solidFill>
                          <a:srgbClr val="FFFFFF"/>
                        </a:solidFill>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solidFill>
                            <a:srgbClr val="FFFFFF"/>
                          </a:solidFill>
                        </a:rPr>
                        <a:t>C-Pratique inductive suivie d’une explication </a:t>
                      </a:r>
                      <a:r>
                        <a:rPr i="1" lang="fr-CA" sz="1600" u="none" cap="none" strike="noStrike">
                          <a:solidFill>
                            <a:srgbClr val="FFFFFF"/>
                          </a:solidFill>
                        </a:rPr>
                        <a:t>explicite</a:t>
                      </a:r>
                      <a:endParaRPr i="1" sz="1600" u="none" cap="none" strike="noStrike">
                        <a:solidFill>
                          <a:srgbClr val="FFFFFF"/>
                        </a:solidFill>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solidFill>
                            <a:srgbClr val="FFFFFF"/>
                          </a:solidFill>
                        </a:rPr>
                        <a:t>Exercices répétés à partir d’un exemple puis explication de l’enseignant</a:t>
                      </a:r>
                      <a:endParaRPr sz="1600" u="none" cap="none" strike="noStrike">
                        <a:solidFill>
                          <a:srgbClr val="FFFFFF"/>
                        </a:solidFill>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solidFill>
                            <a:srgbClr val="FFFFFF"/>
                          </a:solidFill>
                        </a:rPr>
                        <a:t>D-Pratique inductive implicite avec matériel structuré</a:t>
                      </a:r>
                      <a:endParaRPr sz="1600" u="none" cap="none" strike="noStrike">
                        <a:solidFill>
                          <a:srgbClr val="FFFFFF"/>
                        </a:solidFill>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solidFill>
                            <a:srgbClr val="FFFFFF"/>
                          </a:solidFill>
                        </a:rPr>
                        <a:t>Présentation de plusieurs exemples corrects, l’apprentissage se fait par processus d’internalisation sans enseignement explicite</a:t>
                      </a:r>
                      <a:endParaRPr sz="1600" u="none" cap="none" strike="noStrike">
                        <a:solidFill>
                          <a:srgbClr val="FFFFFF"/>
                        </a:solidFill>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solidFill>
                            <a:srgbClr val="FFFFFF"/>
                          </a:solidFill>
                        </a:rPr>
                        <a:t>E-Pratique inductive implicite sans matériel structuré</a:t>
                      </a:r>
                      <a:endParaRPr sz="1600" u="none" cap="none" strike="noStrike">
                        <a:solidFill>
                          <a:srgbClr val="FFFFFF"/>
                        </a:solidFill>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solidFill>
                            <a:srgbClr val="FFFFFF"/>
                          </a:solidFill>
                        </a:rPr>
                        <a:t>Mise en contact d’exemples pas nécessairement structurés, apprentissage par internalisation</a:t>
                      </a:r>
                      <a:endParaRPr sz="1600" u="none" cap="none" strike="noStrike">
                        <a:solidFill>
                          <a:srgbClr val="FFFFFF"/>
                        </a:solidFill>
                      </a:endParaRPr>
                    </a:p>
                  </a:txBody>
                  <a:tcPr marT="121900" marB="121900" marR="121900" marL="121900"/>
                </a:tc>
              </a:tr>
            </a:tbl>
          </a:graphicData>
        </a:graphic>
      </p:graphicFrame>
      <p:sp>
        <p:nvSpPr>
          <p:cNvPr id="103" name="Google Shape;103;p17"/>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fr-CA" sz="1333">
                <a:solidFill>
                  <a:srgbClr val="FFFFFF"/>
                </a:solidFill>
                <a:latin typeface="Arial"/>
                <a:ea typeface="Arial"/>
                <a:cs typeface="Arial"/>
                <a:sym typeface="Arial"/>
              </a:rPr>
              <a:t>Adapté de : François Vincent, </a:t>
            </a:r>
            <a:r>
              <a:rPr lang="fr-CA" sz="1333">
                <a:solidFill>
                  <a:srgbClr val="FFFFFF"/>
                </a:solidFill>
              </a:rPr>
              <a:t>R</a:t>
            </a:r>
            <a:r>
              <a:rPr lang="fr-CA" sz="1333">
                <a:solidFill>
                  <a:srgbClr val="FFFFFF"/>
                </a:solidFill>
                <a:latin typeface="Arial"/>
                <a:ea typeface="Arial"/>
                <a:cs typeface="Arial"/>
                <a:sym typeface="Arial"/>
              </a:rPr>
              <a:t>apport de recherche, 2014 </a:t>
            </a:r>
            <a:r>
              <a:rPr lang="fr-CA" sz="1333" u="sng">
                <a:solidFill>
                  <a:srgbClr val="7DFFB1"/>
                </a:solidFill>
                <a:latin typeface="Arial"/>
                <a:ea typeface="Arial"/>
                <a:cs typeface="Arial"/>
                <a:sym typeface="Arial"/>
                <a:hlinkClick r:id="rId3"/>
              </a:rPr>
              <a:t>http://www.frqsc.gouv.qc.ca/documents/11326/518700/These_FVincent_2011-2E-144330.pdf/37347bf4-b710-4faa-8719-a13774ca6dc9</a:t>
            </a:r>
            <a:endParaRPr sz="1333" u="sng">
              <a:solidFill>
                <a:srgbClr val="7DFFB1"/>
              </a:solidFill>
            </a:endParaRPr>
          </a:p>
          <a:p>
            <a:pPr indent="0" lvl="0" marL="0" marR="0" rtl="0" algn="l">
              <a:spcBef>
                <a:spcPts val="0"/>
              </a:spcBef>
              <a:spcAft>
                <a:spcPts val="0"/>
              </a:spcAft>
              <a:buNone/>
            </a:pPr>
            <a:r>
              <a:rPr lang="fr-CA" sz="1333">
                <a:solidFill>
                  <a:srgbClr val="000000"/>
                </a:solidFill>
                <a:latin typeface="Arial"/>
                <a:ea typeface="Arial"/>
                <a:cs typeface="Arial"/>
                <a:sym typeface="Arial"/>
              </a:rPr>
              <a:t> </a:t>
            </a:r>
            <a:endParaRPr sz="2400">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609600" y="274633"/>
            <a:ext cx="8034000" cy="1143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Corbel"/>
              <a:buNone/>
            </a:pPr>
            <a:r>
              <a:rPr lang="fr-CA">
                <a:solidFill>
                  <a:srgbClr val="7DFFB1"/>
                </a:solidFill>
              </a:rPr>
              <a:t>A-Approche déductive</a:t>
            </a:r>
            <a:endParaRPr>
              <a:solidFill>
                <a:srgbClr val="7DFFB1"/>
              </a:solidFill>
            </a:endParaRPr>
          </a:p>
        </p:txBody>
      </p:sp>
      <p:sp>
        <p:nvSpPr>
          <p:cNvPr id="110" name="Google Shape;110;p18"/>
          <p:cNvSpPr txBox="1"/>
          <p:nvPr/>
        </p:nvSpPr>
        <p:spPr>
          <a:xfrm>
            <a:off x="586155" y="1887415"/>
            <a:ext cx="431409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1800">
                <a:solidFill>
                  <a:srgbClr val="FFFFFF"/>
                </a:solidFill>
                <a:latin typeface="Corbel"/>
                <a:ea typeface="Corbel"/>
                <a:cs typeface="Corbel"/>
                <a:sym typeface="Corbel"/>
              </a:rPr>
              <a:t>Pour additionner deux fractions, tu dois: </a:t>
            </a:r>
            <a:endParaRPr>
              <a:solidFill>
                <a:srgbClr val="FFFFFF"/>
              </a:solidFill>
            </a:endParaRPr>
          </a:p>
        </p:txBody>
      </p:sp>
      <p:pic>
        <p:nvPicPr>
          <p:cNvPr id="111" name="Google Shape;111;p18"/>
          <p:cNvPicPr preferRelativeResize="0"/>
          <p:nvPr/>
        </p:nvPicPr>
        <p:blipFill rotWithShape="1">
          <a:blip r:embed="rId3">
            <a:alphaModFix/>
          </a:blip>
          <a:srcRect b="0" l="0" r="0" t="0"/>
          <a:stretch/>
        </p:blipFill>
        <p:spPr>
          <a:xfrm>
            <a:off x="5067299" y="1598986"/>
            <a:ext cx="1381125" cy="1000125"/>
          </a:xfrm>
          <a:prstGeom prst="rect">
            <a:avLst/>
          </a:prstGeom>
          <a:noFill/>
          <a:ln>
            <a:noFill/>
          </a:ln>
        </p:spPr>
      </p:pic>
      <p:pic>
        <p:nvPicPr>
          <p:cNvPr id="112" name="Google Shape;112;p18"/>
          <p:cNvPicPr preferRelativeResize="0"/>
          <p:nvPr/>
        </p:nvPicPr>
        <p:blipFill rotWithShape="1">
          <a:blip r:embed="rId4">
            <a:alphaModFix/>
          </a:blip>
          <a:srcRect b="0" l="0" r="0" t="0"/>
          <a:stretch/>
        </p:blipFill>
        <p:spPr>
          <a:xfrm>
            <a:off x="4729161" y="2817058"/>
            <a:ext cx="1905000" cy="914400"/>
          </a:xfrm>
          <a:prstGeom prst="rect">
            <a:avLst/>
          </a:prstGeom>
          <a:noFill/>
          <a:ln>
            <a:noFill/>
          </a:ln>
        </p:spPr>
      </p:pic>
      <p:pic>
        <p:nvPicPr>
          <p:cNvPr id="113" name="Google Shape;113;p18"/>
          <p:cNvPicPr preferRelativeResize="0"/>
          <p:nvPr/>
        </p:nvPicPr>
        <p:blipFill rotWithShape="1">
          <a:blip r:embed="rId5">
            <a:alphaModFix/>
          </a:blip>
          <a:srcRect b="0" l="0" r="0" t="0"/>
          <a:stretch/>
        </p:blipFill>
        <p:spPr>
          <a:xfrm>
            <a:off x="8412771" y="2906679"/>
            <a:ext cx="2486025" cy="647700"/>
          </a:xfrm>
          <a:prstGeom prst="rect">
            <a:avLst/>
          </a:prstGeom>
          <a:noFill/>
          <a:ln>
            <a:noFill/>
          </a:ln>
        </p:spPr>
      </p:pic>
      <p:pic>
        <p:nvPicPr>
          <p:cNvPr id="114" name="Google Shape;114;p18"/>
          <p:cNvPicPr preferRelativeResize="0"/>
          <p:nvPr/>
        </p:nvPicPr>
        <p:blipFill rotWithShape="1">
          <a:blip r:embed="rId6">
            <a:alphaModFix/>
          </a:blip>
          <a:srcRect b="0" l="0" r="0" t="0"/>
          <a:stretch/>
        </p:blipFill>
        <p:spPr>
          <a:xfrm>
            <a:off x="5921435" y="3965824"/>
            <a:ext cx="2628900" cy="971550"/>
          </a:xfrm>
          <a:prstGeom prst="rect">
            <a:avLst/>
          </a:prstGeom>
          <a:noFill/>
          <a:ln>
            <a:noFill/>
          </a:ln>
        </p:spPr>
      </p:pic>
      <p:pic>
        <p:nvPicPr>
          <p:cNvPr id="115" name="Google Shape;115;p18"/>
          <p:cNvPicPr preferRelativeResize="0"/>
          <p:nvPr/>
        </p:nvPicPr>
        <p:blipFill rotWithShape="1">
          <a:blip r:embed="rId7">
            <a:alphaModFix/>
          </a:blip>
          <a:srcRect b="0" l="0" r="0" t="0"/>
          <a:stretch/>
        </p:blipFill>
        <p:spPr>
          <a:xfrm>
            <a:off x="9350801" y="3965824"/>
            <a:ext cx="1590675" cy="819150"/>
          </a:xfrm>
          <a:prstGeom prst="rect">
            <a:avLst/>
          </a:prstGeom>
          <a:noFill/>
          <a:ln>
            <a:noFill/>
          </a:ln>
        </p:spPr>
      </p:pic>
      <p:pic>
        <p:nvPicPr>
          <p:cNvPr id="116" name="Google Shape;116;p18"/>
          <p:cNvPicPr preferRelativeResize="0"/>
          <p:nvPr/>
        </p:nvPicPr>
        <p:blipFill rotWithShape="1">
          <a:blip r:embed="rId8">
            <a:alphaModFix/>
          </a:blip>
          <a:srcRect b="0" l="0" r="0" t="0"/>
          <a:stretch/>
        </p:blipFill>
        <p:spPr>
          <a:xfrm>
            <a:off x="4729161" y="5062062"/>
            <a:ext cx="676275" cy="847725"/>
          </a:xfrm>
          <a:prstGeom prst="rect">
            <a:avLst/>
          </a:prstGeom>
          <a:noFill/>
          <a:ln>
            <a:noFill/>
          </a:ln>
        </p:spPr>
      </p:pic>
      <p:sp>
        <p:nvSpPr>
          <p:cNvPr id="117" name="Google Shape;117;p18"/>
          <p:cNvSpPr/>
          <p:nvPr/>
        </p:nvSpPr>
        <p:spPr>
          <a:xfrm>
            <a:off x="648522" y="3185047"/>
            <a:ext cx="3830241" cy="36933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FF"/>
              </a:buClr>
              <a:buSzPts val="1800"/>
              <a:buFont typeface="Arial"/>
              <a:buChar char="•"/>
            </a:pPr>
            <a:r>
              <a:rPr lang="fr-CA" sz="1800">
                <a:solidFill>
                  <a:srgbClr val="FFFFFF"/>
                </a:solidFill>
                <a:latin typeface="Corbel"/>
                <a:ea typeface="Corbel"/>
                <a:cs typeface="Corbel"/>
                <a:sym typeface="Corbel"/>
              </a:rPr>
              <a:t>Trouver le dénominateur commun</a:t>
            </a:r>
            <a:endParaRPr>
              <a:solidFill>
                <a:srgbClr val="FFFFFF"/>
              </a:solidFill>
            </a:endParaRPr>
          </a:p>
        </p:txBody>
      </p:sp>
      <p:sp>
        <p:nvSpPr>
          <p:cNvPr id="118" name="Google Shape;118;p18"/>
          <p:cNvSpPr/>
          <p:nvPr/>
        </p:nvSpPr>
        <p:spPr>
          <a:xfrm>
            <a:off x="586155" y="4254566"/>
            <a:ext cx="5332533" cy="36933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FF"/>
              </a:buClr>
              <a:buSzPts val="1800"/>
              <a:buFont typeface="Arial"/>
              <a:buChar char="•"/>
            </a:pPr>
            <a:r>
              <a:rPr lang="fr-CA" sz="1800">
                <a:solidFill>
                  <a:srgbClr val="FFFFFF"/>
                </a:solidFill>
                <a:latin typeface="Corbel"/>
                <a:ea typeface="Corbel"/>
                <a:cs typeface="Corbel"/>
                <a:sym typeface="Corbel"/>
              </a:rPr>
              <a:t>Mettre les deux fractions au même dénominateur</a:t>
            </a:r>
            <a:endParaRPr>
              <a:solidFill>
                <a:srgbClr val="FFFFFF"/>
              </a:solidFill>
            </a:endParaRPr>
          </a:p>
        </p:txBody>
      </p:sp>
      <p:sp>
        <p:nvSpPr>
          <p:cNvPr id="119" name="Google Shape;119;p18"/>
          <p:cNvSpPr/>
          <p:nvPr/>
        </p:nvSpPr>
        <p:spPr>
          <a:xfrm>
            <a:off x="648523" y="5263456"/>
            <a:ext cx="3861839"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FF"/>
              </a:buClr>
              <a:buSzPts val="1800"/>
              <a:buFont typeface="Arial"/>
              <a:buChar char="•"/>
            </a:pPr>
            <a:r>
              <a:rPr lang="fr-CA" sz="1800">
                <a:solidFill>
                  <a:srgbClr val="FFFFFF"/>
                </a:solidFill>
                <a:latin typeface="Corbel"/>
                <a:ea typeface="Corbel"/>
                <a:cs typeface="Corbel"/>
                <a:sym typeface="Corbel"/>
              </a:rPr>
              <a:t>Additionner les numérateurs</a:t>
            </a:r>
            <a:endParaRPr>
              <a:solidFill>
                <a:srgbClr val="FFFFFF"/>
              </a:solidFill>
            </a:endParaRPr>
          </a:p>
          <a:p>
            <a:pPr indent="-285750" lvl="0" marL="285750" marR="0" rtl="0" algn="l">
              <a:spcBef>
                <a:spcPts val="0"/>
              </a:spcBef>
              <a:spcAft>
                <a:spcPts val="0"/>
              </a:spcAft>
              <a:buClr>
                <a:srgbClr val="FFFFFF"/>
              </a:buClr>
              <a:buSzPts val="1800"/>
              <a:buFont typeface="Arial"/>
              <a:buChar char="•"/>
            </a:pPr>
            <a:r>
              <a:rPr lang="fr-CA" sz="1800">
                <a:solidFill>
                  <a:srgbClr val="FFFFFF"/>
                </a:solidFill>
                <a:latin typeface="Corbel"/>
                <a:ea typeface="Corbel"/>
                <a:cs typeface="Corbel"/>
                <a:sym typeface="Corbel"/>
              </a:rPr>
              <a:t>Simplifier si nécessaire</a:t>
            </a:r>
            <a:endParaRPr>
              <a:solidFill>
                <a:srgbClr val="FFFFFF"/>
              </a:solidFill>
            </a:endParaRPr>
          </a:p>
        </p:txBody>
      </p:sp>
      <p:sp>
        <p:nvSpPr>
          <p:cNvPr id="120" name="Google Shape;120;p18"/>
          <p:cNvSpPr/>
          <p:nvPr/>
        </p:nvSpPr>
        <p:spPr>
          <a:xfrm>
            <a:off x="8780585" y="4254566"/>
            <a:ext cx="457200" cy="164581"/>
          </a:xfrm>
          <a:prstGeom prst="rightArrow">
            <a:avLst>
              <a:gd fmla="val 50000" name="adj1"/>
              <a:gd fmla="val 50000" name="adj2"/>
            </a:avLst>
          </a:prstGeom>
          <a:solidFill>
            <a:schemeClr val="accent1"/>
          </a:solidFill>
          <a:ln cap="flat" cmpd="sng" w="19050">
            <a:solidFill>
              <a:srgbClr val="0322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21" name="Google Shape;121;p18"/>
          <p:cNvSpPr/>
          <p:nvPr/>
        </p:nvSpPr>
        <p:spPr>
          <a:xfrm>
            <a:off x="7316206" y="3111538"/>
            <a:ext cx="457200" cy="164581"/>
          </a:xfrm>
          <a:prstGeom prst="rightArrow">
            <a:avLst>
              <a:gd fmla="val 50000" name="adj1"/>
              <a:gd fmla="val 50000" name="adj2"/>
            </a:avLst>
          </a:prstGeom>
          <a:solidFill>
            <a:schemeClr val="accent1"/>
          </a:solidFill>
          <a:ln cap="flat" cmpd="sng" w="19050">
            <a:solidFill>
              <a:srgbClr val="0322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304800" y="122225"/>
            <a:ext cx="11686500" cy="1143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4200"/>
              <a:buFont typeface="Corbel"/>
              <a:buNone/>
            </a:pPr>
            <a:r>
              <a:rPr lang="fr-CA">
                <a:solidFill>
                  <a:srgbClr val="7DFFB1"/>
                </a:solidFill>
              </a:rPr>
              <a:t>B-Pratique inductive par découverte guidée</a:t>
            </a:r>
            <a:endParaRPr>
              <a:solidFill>
                <a:srgbClr val="7DFFB1"/>
              </a:solidFill>
            </a:endParaRPr>
          </a:p>
        </p:txBody>
      </p:sp>
      <p:sp>
        <p:nvSpPr>
          <p:cNvPr id="128" name="Google Shape;128;p19"/>
          <p:cNvSpPr txBox="1"/>
          <p:nvPr/>
        </p:nvSpPr>
        <p:spPr>
          <a:xfrm>
            <a:off x="713667" y="1575464"/>
            <a:ext cx="65298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1800">
                <a:solidFill>
                  <a:srgbClr val="FFFFFF"/>
                </a:solidFill>
                <a:latin typeface="Corbel"/>
                <a:ea typeface="Corbel"/>
                <a:cs typeface="Corbel"/>
                <a:sym typeface="Corbel"/>
              </a:rPr>
              <a:t>Observe ce qui se passe lorsqu’on additionne deux fractions qui n’ont pas le même dénominateur : </a:t>
            </a:r>
            <a:endParaRPr>
              <a:solidFill>
                <a:srgbClr val="FFFFFF"/>
              </a:solidFill>
            </a:endParaRPr>
          </a:p>
        </p:txBody>
      </p:sp>
      <p:pic>
        <p:nvPicPr>
          <p:cNvPr id="129" name="Google Shape;129;p19"/>
          <p:cNvPicPr preferRelativeResize="0"/>
          <p:nvPr/>
        </p:nvPicPr>
        <p:blipFill rotWithShape="1">
          <a:blip r:embed="rId3">
            <a:alphaModFix/>
          </a:blip>
          <a:srcRect b="0" l="0" r="0" t="0"/>
          <a:stretch/>
        </p:blipFill>
        <p:spPr>
          <a:xfrm>
            <a:off x="7243467" y="1316794"/>
            <a:ext cx="1333500" cy="904875"/>
          </a:xfrm>
          <a:prstGeom prst="rect">
            <a:avLst/>
          </a:prstGeom>
          <a:noFill/>
          <a:ln>
            <a:noFill/>
          </a:ln>
        </p:spPr>
      </p:pic>
      <p:sp>
        <p:nvSpPr>
          <p:cNvPr id="130" name="Google Shape;130;p19"/>
          <p:cNvSpPr txBox="1"/>
          <p:nvPr/>
        </p:nvSpPr>
        <p:spPr>
          <a:xfrm>
            <a:off x="700480" y="2313393"/>
            <a:ext cx="58689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1800">
                <a:solidFill>
                  <a:srgbClr val="FFFFFF"/>
                </a:solidFill>
                <a:latin typeface="Corbel"/>
                <a:ea typeface="Corbel"/>
                <a:cs typeface="Corbel"/>
                <a:sym typeface="Corbel"/>
              </a:rPr>
              <a:t>Que remarques-tu lorsque tu veux additionner les fractions?</a:t>
            </a:r>
            <a:endParaRPr>
              <a:solidFill>
                <a:srgbClr val="FFFFFF"/>
              </a:solidFill>
            </a:endParaRPr>
          </a:p>
        </p:txBody>
      </p:sp>
      <p:sp>
        <p:nvSpPr>
          <p:cNvPr id="131" name="Google Shape;131;p19"/>
          <p:cNvSpPr txBox="1"/>
          <p:nvPr/>
        </p:nvSpPr>
        <p:spPr>
          <a:xfrm>
            <a:off x="3452446" y="3002923"/>
            <a:ext cx="26581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1800">
                <a:solidFill>
                  <a:srgbClr val="FFFFFF"/>
                </a:solidFill>
                <a:latin typeface="Corbel"/>
                <a:ea typeface="Corbel"/>
                <a:cs typeface="Corbel"/>
                <a:sym typeface="Corbel"/>
              </a:rPr>
              <a:t>En effet, tu ne peux pas….</a:t>
            </a:r>
            <a:endParaRPr>
              <a:solidFill>
                <a:srgbClr val="FFFFFF"/>
              </a:solidFill>
            </a:endParaRPr>
          </a:p>
        </p:txBody>
      </p:sp>
      <p:sp>
        <p:nvSpPr>
          <p:cNvPr id="132" name="Google Shape;132;p19"/>
          <p:cNvSpPr txBox="1"/>
          <p:nvPr/>
        </p:nvSpPr>
        <p:spPr>
          <a:xfrm>
            <a:off x="556845" y="4095163"/>
            <a:ext cx="422307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1800">
                <a:solidFill>
                  <a:srgbClr val="FFFFFF"/>
                </a:solidFill>
                <a:latin typeface="Corbel"/>
                <a:ea typeface="Corbel"/>
                <a:cs typeface="Corbel"/>
                <a:sym typeface="Corbel"/>
              </a:rPr>
              <a:t>En double-cliquant, qu’est-ce qui se passe?</a:t>
            </a:r>
            <a:endParaRPr>
              <a:solidFill>
                <a:srgbClr val="FFFFFF"/>
              </a:solidFill>
            </a:endParaRPr>
          </a:p>
        </p:txBody>
      </p:sp>
      <p:sp>
        <p:nvSpPr>
          <p:cNvPr id="133" name="Google Shape;133;p19"/>
          <p:cNvSpPr txBox="1"/>
          <p:nvPr/>
        </p:nvSpPr>
        <p:spPr>
          <a:xfrm>
            <a:off x="556845" y="4616828"/>
            <a:ext cx="2895601"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1800">
                <a:solidFill>
                  <a:srgbClr val="FFFFFF"/>
                </a:solidFill>
                <a:latin typeface="Corbel"/>
                <a:ea typeface="Corbel"/>
                <a:cs typeface="Corbel"/>
                <a:sym typeface="Corbel"/>
              </a:rPr>
              <a:t>Tu as pu voir que le dénominateur de la fraction de gauche est multiplié aux deux termes de la fraction de droite et vice-versa.</a:t>
            </a:r>
            <a:endParaRPr>
              <a:solidFill>
                <a:srgbClr val="FFFFFF"/>
              </a:solidFill>
            </a:endParaRPr>
          </a:p>
        </p:txBody>
      </p:sp>
      <p:sp>
        <p:nvSpPr>
          <p:cNvPr id="134" name="Google Shape;134;p19"/>
          <p:cNvSpPr txBox="1"/>
          <p:nvPr/>
        </p:nvSpPr>
        <p:spPr>
          <a:xfrm>
            <a:off x="7914542" y="2650459"/>
            <a:ext cx="30476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1800">
                <a:solidFill>
                  <a:srgbClr val="FFFFFF"/>
                </a:solidFill>
                <a:latin typeface="Corbel"/>
                <a:ea typeface="Corbel"/>
                <a:cs typeface="Corbel"/>
                <a:sym typeface="Corbel"/>
              </a:rPr>
              <a:t>Observe maintenant la suite…</a:t>
            </a:r>
            <a:endParaRPr>
              <a:solidFill>
                <a:srgbClr val="FFFFFF"/>
              </a:solidFill>
            </a:endParaRPr>
          </a:p>
        </p:txBody>
      </p:sp>
      <p:pic>
        <p:nvPicPr>
          <p:cNvPr id="135" name="Google Shape;135;p19"/>
          <p:cNvPicPr preferRelativeResize="0"/>
          <p:nvPr/>
        </p:nvPicPr>
        <p:blipFill>
          <a:blip r:embed="rId4">
            <a:alphaModFix/>
          </a:blip>
          <a:stretch>
            <a:fillRect/>
          </a:stretch>
        </p:blipFill>
        <p:spPr>
          <a:xfrm>
            <a:off x="713675" y="2835093"/>
            <a:ext cx="1938423" cy="1107670"/>
          </a:xfrm>
          <a:prstGeom prst="rect">
            <a:avLst/>
          </a:prstGeom>
          <a:noFill/>
          <a:ln>
            <a:noFill/>
          </a:ln>
        </p:spPr>
      </p:pic>
      <p:pic>
        <p:nvPicPr>
          <p:cNvPr id="136" name="Google Shape;136;p19"/>
          <p:cNvPicPr preferRelativeResize="0"/>
          <p:nvPr/>
        </p:nvPicPr>
        <p:blipFill>
          <a:blip r:embed="rId5">
            <a:alphaModFix/>
          </a:blip>
          <a:stretch>
            <a:fillRect/>
          </a:stretch>
        </p:blipFill>
        <p:spPr>
          <a:xfrm>
            <a:off x="3614596" y="4558895"/>
            <a:ext cx="3527981" cy="2088705"/>
          </a:xfrm>
          <a:prstGeom prst="rect">
            <a:avLst/>
          </a:prstGeom>
          <a:noFill/>
          <a:ln>
            <a:noFill/>
          </a:ln>
        </p:spPr>
      </p:pic>
      <p:pic>
        <p:nvPicPr>
          <p:cNvPr id="137" name="Google Shape;137;p19"/>
          <p:cNvPicPr preferRelativeResize="0"/>
          <p:nvPr/>
        </p:nvPicPr>
        <p:blipFill>
          <a:blip r:embed="rId6">
            <a:alphaModFix/>
          </a:blip>
          <a:stretch>
            <a:fillRect/>
          </a:stretch>
        </p:blipFill>
        <p:spPr>
          <a:xfrm>
            <a:off x="8039877" y="3095778"/>
            <a:ext cx="3659823" cy="2368121"/>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1143000" y="144780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t>Ce que disent les recherches</a:t>
            </a:r>
            <a:endParaRPr/>
          </a:p>
        </p:txBody>
      </p:sp>
      <p:sp>
        <p:nvSpPr>
          <p:cNvPr id="144" name="Google Shape;144;p20"/>
          <p:cNvSpPr txBox="1"/>
          <p:nvPr>
            <p:ph idx="1" type="body"/>
          </p:nvPr>
        </p:nvSpPr>
        <p:spPr>
          <a:xfrm>
            <a:off x="1143000" y="2625976"/>
            <a:ext cx="9873000" cy="3312900"/>
          </a:xfrm>
          <a:prstGeom prst="rect">
            <a:avLst/>
          </a:prstGeom>
          <a:noFill/>
          <a:ln>
            <a:noFill/>
          </a:ln>
        </p:spPr>
        <p:txBody>
          <a:bodyPr anchorCtr="0" anchor="t" bIns="45700" lIns="91425" spcFirstLastPara="1" rIns="91425" wrap="square" tIns="45700">
            <a:noAutofit/>
          </a:bodyPr>
          <a:lstStyle/>
          <a:p>
            <a:pPr indent="-182880" lvl="0" marL="228600" rtl="0" algn="just">
              <a:lnSpc>
                <a:spcPct val="90000"/>
              </a:lnSpc>
              <a:spcBef>
                <a:spcPts val="0"/>
              </a:spcBef>
              <a:spcAft>
                <a:spcPts val="0"/>
              </a:spcAft>
              <a:buSzPts val="2240"/>
              <a:buChar char="▰"/>
            </a:pPr>
            <a:r>
              <a:rPr lang="fr-CA" sz="2800"/>
              <a:t>« …l’apprentissage de l’algèbre se doit d’aller au-delà de l’efficacité avec les opérations arithmétiques vers une explication des structures sous-jacentes. » (1)</a:t>
            </a:r>
            <a:endParaRPr/>
          </a:p>
          <a:p>
            <a:pPr indent="-182880" lvl="0" marL="228600" rtl="0" algn="just">
              <a:lnSpc>
                <a:spcPct val="90000"/>
              </a:lnSpc>
              <a:spcBef>
                <a:spcPts val="2500"/>
              </a:spcBef>
              <a:spcAft>
                <a:spcPts val="0"/>
              </a:spcAft>
              <a:buSzPts val="2240"/>
              <a:buChar char="▰"/>
            </a:pPr>
            <a:r>
              <a:rPr lang="fr-CA" sz="2800"/>
              <a:t>« Il faut donner l’occasion aux élèves de se comporter comme des mathématiciens en développant, en appuyant et en mettant au défi leurs habiletés à modéliser des situations particulières. » (2)</a:t>
            </a:r>
            <a:endParaRPr/>
          </a:p>
        </p:txBody>
      </p:sp>
      <p:sp>
        <p:nvSpPr>
          <p:cNvPr id="145" name="Google Shape;145;p20"/>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Clr>
                <a:srgbClr val="FFFFFF"/>
              </a:buClr>
              <a:buSzPts val="1200"/>
              <a:buFont typeface="Calibri"/>
              <a:buAutoNum type="arabicParenBoth"/>
            </a:pPr>
            <a:r>
              <a:rPr lang="fr-CA" sz="1200" u="sng">
                <a:solidFill>
                  <a:srgbClr val="7DFFB1"/>
                </a:solidFill>
                <a:latin typeface="Calibri"/>
                <a:ea typeface="Calibri"/>
                <a:cs typeface="Calibri"/>
                <a:sym typeface="Calibri"/>
                <a:hlinkClick r:id="rId3"/>
              </a:rPr>
              <a:t>Apprentissage de l’algèbre: procédures et difficultés rencontrées lors de la résolution de problèmes</a:t>
            </a:r>
            <a:r>
              <a:rPr lang="fr-CA" sz="1200" u="sng">
                <a:solidFill>
                  <a:srgbClr val="FFFFFF"/>
                </a:solidFill>
                <a:latin typeface="Calibri"/>
                <a:ea typeface="Calibri"/>
                <a:cs typeface="Calibri"/>
                <a:sym typeface="Calibri"/>
                <a:hlinkClick r:id="rId4"/>
              </a:rPr>
              <a:t>.</a:t>
            </a:r>
            <a:r>
              <a:rPr lang="fr-CA" sz="1200">
                <a:solidFill>
                  <a:srgbClr val="FFFFFF"/>
                </a:solidFill>
                <a:latin typeface="Calibri"/>
                <a:ea typeface="Calibri"/>
                <a:cs typeface="Calibri"/>
                <a:sym typeface="Calibri"/>
              </a:rPr>
              <a:t> (2019) CRÉ</a:t>
            </a:r>
            <a:endParaRPr sz="1200">
              <a:solidFill>
                <a:srgbClr val="FFFFFF"/>
              </a:solidFill>
              <a:latin typeface="Calibri"/>
              <a:ea typeface="Calibri"/>
              <a:cs typeface="Calibri"/>
              <a:sym typeface="Calibri"/>
            </a:endParaRPr>
          </a:p>
          <a:p>
            <a:pPr indent="-228600" lvl="0" marL="228600" rtl="0" algn="l">
              <a:spcBef>
                <a:spcPts val="0"/>
              </a:spcBef>
              <a:spcAft>
                <a:spcPts val="0"/>
              </a:spcAft>
              <a:buClr>
                <a:srgbClr val="FFFFFF"/>
              </a:buClr>
              <a:buSzPts val="1200"/>
              <a:buFont typeface="Calibri"/>
              <a:buAutoNum type="arabicParenBoth"/>
            </a:pPr>
            <a:r>
              <a:rPr lang="fr-CA" sz="1200" u="sng">
                <a:solidFill>
                  <a:srgbClr val="7DFFB1"/>
                </a:solidFill>
                <a:latin typeface="Calibri"/>
                <a:ea typeface="Calibri"/>
                <a:cs typeface="Calibri"/>
                <a:sym typeface="Calibri"/>
                <a:hlinkClick r:id="rId5"/>
              </a:rPr>
              <a:t>L’art de questionner de façon efficace</a:t>
            </a:r>
            <a:r>
              <a:rPr lang="fr-CA" sz="1200">
                <a:solidFill>
                  <a:srgbClr val="FFFFFF"/>
                </a:solidFill>
                <a:latin typeface="Calibri"/>
                <a:ea typeface="Calibri"/>
                <a:cs typeface="Calibri"/>
                <a:sym typeface="Calibri"/>
              </a:rPr>
              <a:t> ( 2011-Ministère de l’éducation de l’Ontario)</a:t>
            </a:r>
            <a:endParaRPr sz="1200">
              <a:solidFill>
                <a:srgbClr val="FFFFFF"/>
              </a:solidFill>
            </a:endParaRPr>
          </a:p>
        </p:txBody>
      </p:sp>
      <p:sp>
        <p:nvSpPr>
          <p:cNvPr id="146" name="Google Shape;146;p20"/>
          <p:cNvSpPr txBox="1"/>
          <p:nvPr>
            <p:ph idx="4294967295" type="ctrTitle"/>
          </p:nvPr>
        </p:nvSpPr>
        <p:spPr>
          <a:xfrm>
            <a:off x="2231400" y="277778"/>
            <a:ext cx="7729200" cy="7881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7200"/>
              <a:buFont typeface="Corbel"/>
              <a:buNone/>
            </a:pPr>
            <a:r>
              <a:rPr lang="fr-CA">
                <a:solidFill>
                  <a:srgbClr val="7DFFB1"/>
                </a:solidFill>
              </a:rPr>
              <a:t>EXTRAITS DE LECTURE</a:t>
            </a:r>
            <a:endParaRPr>
              <a:solidFill>
                <a:srgbClr val="7DFFB1"/>
              </a:solidFill>
            </a:endParaRPr>
          </a:p>
        </p:txBody>
      </p:sp>
      <p:sp>
        <p:nvSpPr>
          <p:cNvPr id="147" name="Google Shape;147;p20"/>
          <p:cNvSpPr txBox="1"/>
          <p:nvPr>
            <p:ph idx="4294967295" type="subTitle"/>
          </p:nvPr>
        </p:nvSpPr>
        <p:spPr>
          <a:xfrm>
            <a:off x="2231400" y="1131596"/>
            <a:ext cx="7729200" cy="316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760"/>
              <a:buNone/>
            </a:pPr>
            <a:r>
              <a:rPr lang="fr-CA">
                <a:solidFill>
                  <a:srgbClr val="7DFFB1"/>
                </a:solidFill>
              </a:rPr>
              <a:t>Ce qui sous tend l’approche inductive</a:t>
            </a:r>
            <a:endParaRPr>
              <a:solidFill>
                <a:srgbClr val="7DFFB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Quelques citations</a:t>
            </a:r>
            <a:endParaRPr>
              <a:solidFill>
                <a:srgbClr val="7DFFB1"/>
              </a:solidFill>
            </a:endParaRPr>
          </a:p>
        </p:txBody>
      </p:sp>
      <p:sp>
        <p:nvSpPr>
          <p:cNvPr id="154" name="Google Shape;154;p21"/>
          <p:cNvSpPr txBox="1"/>
          <p:nvPr>
            <p:ph idx="1" type="body"/>
          </p:nvPr>
        </p:nvSpPr>
        <p:spPr>
          <a:xfrm>
            <a:off x="1144325" y="1890700"/>
            <a:ext cx="9873000" cy="4038600"/>
          </a:xfrm>
          <a:prstGeom prst="rect">
            <a:avLst/>
          </a:prstGeom>
          <a:noFill/>
          <a:ln>
            <a:noFill/>
          </a:ln>
        </p:spPr>
        <p:txBody>
          <a:bodyPr anchorCtr="0" anchor="t" bIns="45700" lIns="91425" spcFirstLastPara="1" rIns="91425" wrap="square" tIns="45700">
            <a:noAutofit/>
          </a:bodyPr>
          <a:lstStyle/>
          <a:p>
            <a:pPr indent="-229870" lvl="0" marL="228600" rtl="0" algn="just">
              <a:lnSpc>
                <a:spcPct val="90000"/>
              </a:lnSpc>
              <a:spcBef>
                <a:spcPts val="0"/>
              </a:spcBef>
              <a:spcAft>
                <a:spcPts val="0"/>
              </a:spcAft>
              <a:buSzPts val="2500"/>
              <a:buChar char="▰"/>
            </a:pPr>
            <a:r>
              <a:rPr lang="fr-CA" sz="2500"/>
              <a:t>« Être un adulte accompli implique de reconnaître des modèles, de questionner les autres et de persévérer. Mettez l’accent sur ces habiletés et permettez aux élèves de devenir de jeunes adultes qui savent penser: tout le reste suivra en temps et lieu. » (1)</a:t>
            </a:r>
            <a:endParaRPr sz="2500"/>
          </a:p>
          <a:p>
            <a:pPr indent="-229870" lvl="0" marL="228600" rtl="0" algn="just">
              <a:lnSpc>
                <a:spcPct val="90000"/>
              </a:lnSpc>
              <a:spcBef>
                <a:spcPts val="2500"/>
              </a:spcBef>
              <a:spcAft>
                <a:spcPts val="0"/>
              </a:spcAft>
              <a:buSzPts val="2500"/>
              <a:buChar char="▰"/>
            </a:pPr>
            <a:r>
              <a:rPr lang="fr-CA" sz="2500"/>
              <a:t>« Une société axée sur les nouvelles technologies de l’information et de la communication a besoin d’individus capables de réfléchir de façon éclairée à des questions complexes, des individus capables de penser logiquement à de nouvelles situations et de les analyser, de trouver de nouvelles façons de résoudre des problèmes et de communiquer leurs solutions de façon claire et convaincante » (2)</a:t>
            </a:r>
            <a:endParaRPr sz="2500"/>
          </a:p>
          <a:p>
            <a:pPr indent="-71120" lvl="0" marL="228600" rtl="0" algn="l">
              <a:lnSpc>
                <a:spcPct val="90000"/>
              </a:lnSpc>
              <a:spcBef>
                <a:spcPts val="1400"/>
              </a:spcBef>
              <a:spcAft>
                <a:spcPts val="0"/>
              </a:spcAft>
              <a:buSzPts val="1760"/>
              <a:buNone/>
            </a:pPr>
            <a:r>
              <a:t/>
            </a:r>
            <a:endParaRPr sz="2500"/>
          </a:p>
        </p:txBody>
      </p:sp>
      <p:sp>
        <p:nvSpPr>
          <p:cNvPr id="155" name="Google Shape;155;p21"/>
          <p:cNvSpPr txBox="1"/>
          <p:nvPr/>
        </p:nvSpPr>
        <p:spPr>
          <a:xfrm>
            <a:off x="1143000" y="5929300"/>
            <a:ext cx="9704400" cy="6687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Clr>
                <a:srgbClr val="FFFFFF"/>
              </a:buClr>
              <a:buSzPts val="1200"/>
              <a:buFont typeface="Calibri"/>
              <a:buAutoNum type="arabicParenBoth"/>
            </a:pPr>
            <a:r>
              <a:rPr lang="fr-CA" sz="1200" u="sng">
                <a:solidFill>
                  <a:srgbClr val="7DFFB1"/>
                </a:solidFill>
                <a:latin typeface="Calibri"/>
                <a:ea typeface="Calibri"/>
                <a:cs typeface="Calibri"/>
                <a:sym typeface="Calibri"/>
                <a:hlinkClick r:id="rId3"/>
              </a:rPr>
              <a:t>À bas les trucs</a:t>
            </a:r>
            <a:r>
              <a:rPr lang="fr-CA" sz="1200">
                <a:solidFill>
                  <a:srgbClr val="FFFFFF"/>
                </a:solidFill>
                <a:latin typeface="Calibri"/>
                <a:ea typeface="Calibri"/>
                <a:cs typeface="Calibri"/>
                <a:sym typeface="Calibri"/>
              </a:rPr>
              <a:t>, (2014)</a:t>
            </a:r>
            <a:endParaRPr sz="1200">
              <a:solidFill>
                <a:srgbClr val="FFFFFF"/>
              </a:solidFill>
              <a:latin typeface="Calibri"/>
              <a:ea typeface="Calibri"/>
              <a:cs typeface="Calibri"/>
              <a:sym typeface="Calibri"/>
            </a:endParaRPr>
          </a:p>
          <a:p>
            <a:pPr indent="-228600" lvl="0" marL="228600" rtl="0" algn="l">
              <a:spcBef>
                <a:spcPts val="0"/>
              </a:spcBef>
              <a:spcAft>
                <a:spcPts val="0"/>
              </a:spcAft>
              <a:buClr>
                <a:srgbClr val="FFFFFF"/>
              </a:buClr>
              <a:buSzPts val="1200"/>
              <a:buFont typeface="Calibri"/>
              <a:buAutoNum type="arabicParenBoth"/>
            </a:pPr>
            <a:r>
              <a:rPr lang="fr-CA" sz="1200">
                <a:solidFill>
                  <a:srgbClr val="FFFFFF"/>
                </a:solidFill>
                <a:latin typeface="Calibri"/>
                <a:ea typeface="Calibri"/>
                <a:cs typeface="Calibri"/>
                <a:sym typeface="Calibri"/>
              </a:rPr>
              <a:t>Cité dans </a:t>
            </a:r>
            <a:r>
              <a:rPr lang="fr-CA" sz="1200" u="sng">
                <a:solidFill>
                  <a:srgbClr val="7DFFB1"/>
                </a:solidFill>
                <a:latin typeface="Calibri"/>
                <a:ea typeface="Calibri"/>
                <a:cs typeface="Calibri"/>
                <a:sym typeface="Calibri"/>
                <a:hlinkClick r:id="rId4"/>
              </a:rPr>
              <a:t>Guide d’enseignement efficace des mathématiques de la maternelle à la 6</a:t>
            </a:r>
            <a:r>
              <a:rPr baseline="30000" lang="fr-CA" sz="1200" u="sng">
                <a:solidFill>
                  <a:srgbClr val="7DFFB1"/>
                </a:solidFill>
                <a:latin typeface="Calibri"/>
                <a:ea typeface="Calibri"/>
                <a:cs typeface="Calibri"/>
                <a:sym typeface="Calibri"/>
                <a:hlinkClick r:id="rId5"/>
              </a:rPr>
              <a:t>e</a:t>
            </a:r>
            <a:r>
              <a:rPr lang="fr-CA" sz="1200" u="sng">
                <a:solidFill>
                  <a:srgbClr val="7DFFB1"/>
                </a:solidFill>
                <a:latin typeface="Calibri"/>
                <a:ea typeface="Calibri"/>
                <a:cs typeface="Calibri"/>
                <a:sym typeface="Calibri"/>
                <a:hlinkClick r:id="rId6"/>
              </a:rPr>
              <a:t> année, Fascicule 2</a:t>
            </a:r>
            <a:r>
              <a:rPr lang="fr-CA" sz="1200">
                <a:solidFill>
                  <a:srgbClr val="7DFFB1"/>
                </a:solidFill>
                <a:latin typeface="Calibri"/>
                <a:ea typeface="Calibri"/>
                <a:cs typeface="Calibri"/>
                <a:sym typeface="Calibri"/>
              </a:rPr>
              <a:t>,</a:t>
            </a:r>
            <a:r>
              <a:rPr lang="fr-CA" sz="1200">
                <a:solidFill>
                  <a:srgbClr val="FFFFFF"/>
                </a:solidFill>
                <a:latin typeface="Calibri"/>
                <a:ea typeface="Calibri"/>
                <a:cs typeface="Calibri"/>
                <a:sym typeface="Calibri"/>
              </a:rPr>
              <a:t> (2006) Ministère de l’éducation, Ontario</a:t>
            </a:r>
            <a:endParaRPr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736700" y="475650"/>
            <a:ext cx="9875400" cy="135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solidFill>
                  <a:srgbClr val="7DFFB1"/>
                </a:solidFill>
              </a:rPr>
              <a:t>Les méthodes à éviter</a:t>
            </a:r>
            <a:endParaRPr>
              <a:solidFill>
                <a:srgbClr val="7DFFB1"/>
              </a:solidFill>
            </a:endParaRPr>
          </a:p>
        </p:txBody>
      </p:sp>
      <p:sp>
        <p:nvSpPr>
          <p:cNvPr id="162" name="Google Shape;162;p22"/>
          <p:cNvSpPr/>
          <p:nvPr/>
        </p:nvSpPr>
        <p:spPr>
          <a:xfrm>
            <a:off x="8932985" y="797169"/>
            <a:ext cx="2532184" cy="1934308"/>
          </a:xfrm>
          <a:prstGeom prst="wedgeEllipseCallout">
            <a:avLst>
              <a:gd fmla="val -3240" name="adj1"/>
              <a:gd fmla="val 80682" name="adj2"/>
            </a:avLst>
          </a:prstGeom>
          <a:solidFill>
            <a:schemeClr val="accent1"/>
          </a:solidFill>
          <a:ln cap="flat" cmpd="sng" w="19050">
            <a:solidFill>
              <a:srgbClr val="0322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1800">
                <a:solidFill>
                  <a:schemeClr val="lt1"/>
                </a:solidFill>
                <a:latin typeface="Corbel"/>
                <a:ea typeface="Corbel"/>
                <a:cs typeface="Corbel"/>
                <a:sym typeface="Corbel"/>
              </a:rPr>
              <a:t>Le « truc » doit venir de l’élève!</a:t>
            </a:r>
            <a:endParaRPr/>
          </a:p>
        </p:txBody>
      </p:sp>
      <p:pic>
        <p:nvPicPr>
          <p:cNvPr id="163" name="Google Shape;163;p22"/>
          <p:cNvPicPr preferRelativeResize="0"/>
          <p:nvPr/>
        </p:nvPicPr>
        <p:blipFill rotWithShape="1">
          <a:blip r:embed="rId3">
            <a:alphaModFix/>
          </a:blip>
          <a:srcRect b="0" l="0" r="0" t="0"/>
          <a:stretch/>
        </p:blipFill>
        <p:spPr>
          <a:xfrm>
            <a:off x="8932985" y="3493477"/>
            <a:ext cx="2442998" cy="2567354"/>
          </a:xfrm>
          <a:prstGeom prst="rect">
            <a:avLst/>
          </a:prstGeom>
          <a:noFill/>
          <a:ln>
            <a:noFill/>
          </a:ln>
        </p:spPr>
      </p:pic>
      <p:sp>
        <p:nvSpPr>
          <p:cNvPr id="164" name="Google Shape;164;p22"/>
          <p:cNvSpPr txBox="1"/>
          <p:nvPr/>
        </p:nvSpPr>
        <p:spPr>
          <a:xfrm>
            <a:off x="1476225" y="6062025"/>
            <a:ext cx="33048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FFFFFF"/>
                </a:solidFill>
              </a:rPr>
              <a:t>Source: </a:t>
            </a:r>
            <a:r>
              <a:rPr lang="fr-CA" sz="1600" u="sng">
                <a:solidFill>
                  <a:srgbClr val="7DFFB1"/>
                </a:solidFill>
                <a:latin typeface="Calibri"/>
                <a:ea typeface="Calibri"/>
                <a:cs typeface="Calibri"/>
                <a:sym typeface="Calibri"/>
                <a:hlinkClick r:id="rId4"/>
              </a:rPr>
              <a:t>À bas les trucs</a:t>
            </a:r>
            <a:r>
              <a:rPr lang="fr-CA" sz="1600">
                <a:solidFill>
                  <a:srgbClr val="FFFFFF"/>
                </a:solidFill>
                <a:latin typeface="Calibri"/>
                <a:ea typeface="Calibri"/>
                <a:cs typeface="Calibri"/>
                <a:sym typeface="Calibri"/>
              </a:rPr>
              <a:t>, (2014)</a:t>
            </a:r>
            <a:endParaRPr sz="1800">
              <a:solidFill>
                <a:srgbClr val="FFFFFF"/>
              </a:solidFill>
            </a:endParaRPr>
          </a:p>
        </p:txBody>
      </p:sp>
      <p:sp>
        <p:nvSpPr>
          <p:cNvPr id="165" name="Google Shape;165;p22"/>
          <p:cNvSpPr txBox="1"/>
          <p:nvPr/>
        </p:nvSpPr>
        <p:spPr>
          <a:xfrm>
            <a:off x="736700" y="1768075"/>
            <a:ext cx="7728600" cy="4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2100">
                <a:solidFill>
                  <a:srgbClr val="FFFFFF"/>
                </a:solidFill>
                <a:latin typeface="Titillium Web Light"/>
                <a:ea typeface="Titillium Web Light"/>
                <a:cs typeface="Titillium Web Light"/>
                <a:sym typeface="Titillium Web Light"/>
              </a:rPr>
              <a:t>Les méthodes qui entraînent souvent des mauvaises perceptions:</a:t>
            </a:r>
            <a:endParaRPr sz="21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2+2 « ça donne » 4;</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Ajouter un « 0 » lorsqu’on multiplie par 10;</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Déplacer la virgule lorsqu’on divise des nombres avec des nombres décimaux;</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Deux </a:t>
            </a:r>
            <a:r>
              <a:rPr i="1" lang="fr-CA" sz="2100">
                <a:solidFill>
                  <a:srgbClr val="FFFFFF"/>
                </a:solidFill>
                <a:latin typeface="Titillium Web Light"/>
                <a:ea typeface="Titillium Web Light"/>
                <a:cs typeface="Titillium Web Light"/>
                <a:sym typeface="Titillium Web Light"/>
              </a:rPr>
              <a:t>moins </a:t>
            </a:r>
            <a:r>
              <a:rPr lang="fr-CA" sz="2100">
                <a:solidFill>
                  <a:srgbClr val="FFFFFF"/>
                </a:solidFill>
                <a:latin typeface="Titillium Web Light"/>
                <a:ea typeface="Titillium Web Light"/>
                <a:cs typeface="Titillium Web Light"/>
                <a:sym typeface="Titillium Web Light"/>
              </a:rPr>
              <a:t>donnent un </a:t>
            </a:r>
            <a:r>
              <a:rPr i="1" lang="fr-CA" sz="2100">
                <a:solidFill>
                  <a:srgbClr val="FFFFFF"/>
                </a:solidFill>
                <a:latin typeface="Titillium Web Light"/>
                <a:ea typeface="Titillium Web Light"/>
                <a:cs typeface="Titillium Web Light"/>
                <a:sym typeface="Titillium Web Light"/>
              </a:rPr>
              <a:t>plus;</a:t>
            </a:r>
            <a:endParaRPr i="1"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Apprendre par coeur la règle des priorités des opérations;</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Les opérations qui s’annulent;</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Le poisson (ou le papillon);</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Les opérations inverses (diviser par une fraction);</a:t>
            </a:r>
            <a:endParaRPr sz="2100">
              <a:solidFill>
                <a:srgbClr val="FFFFFF"/>
              </a:solidFill>
              <a:latin typeface="Titillium Web Light"/>
              <a:ea typeface="Titillium Web Light"/>
              <a:cs typeface="Titillium Web Light"/>
              <a:sym typeface="Titillium Web Light"/>
            </a:endParaRPr>
          </a:p>
          <a:p>
            <a:pPr indent="-361950" lvl="0" marL="457200" rtl="0" algn="l">
              <a:spcBef>
                <a:spcPts val="0"/>
              </a:spcBef>
              <a:spcAft>
                <a:spcPts val="0"/>
              </a:spcAft>
              <a:buClr>
                <a:srgbClr val="FFFFFF"/>
              </a:buClr>
              <a:buSzPts val="2100"/>
              <a:buFont typeface="Titillium Web Light"/>
              <a:buChar char="●"/>
            </a:pPr>
            <a:r>
              <a:rPr lang="fr-CA" sz="2100">
                <a:solidFill>
                  <a:srgbClr val="FFFFFF"/>
                </a:solidFill>
                <a:latin typeface="Titillium Web Light"/>
                <a:ea typeface="Titillium Web Light"/>
                <a:cs typeface="Titillium Web Light"/>
                <a:sym typeface="Titillium Web Light"/>
              </a:rPr>
              <a:t>Envoyer de l’autre côté et changer de signe.</a:t>
            </a:r>
            <a:endParaRPr sz="2100">
              <a:solidFill>
                <a:srgbClr val="FFFFFF"/>
              </a:solidFill>
              <a:latin typeface="Titillium Web Light"/>
              <a:ea typeface="Titillium Web Light"/>
              <a:cs typeface="Titillium Web Light"/>
              <a:sym typeface="Titillium Web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Ninacor template">
  <a:themeElements>
    <a:clrScheme name="Custom 347">
      <a:dk1>
        <a:srgbClr val="000000"/>
      </a:dk1>
      <a:lt1>
        <a:srgbClr val="FFFFFF"/>
      </a:lt1>
      <a:dk2>
        <a:srgbClr val="9199AA"/>
      </a:dk2>
      <a:lt2>
        <a:srgbClr val="E4E7EC"/>
      </a:lt2>
      <a:accent1>
        <a:srgbClr val="002988"/>
      </a:accent1>
      <a:accent2>
        <a:srgbClr val="004CF8"/>
      </a:accent2>
      <a:accent3>
        <a:srgbClr val="7DFFB1"/>
      </a:accent3>
      <a:accent4>
        <a:srgbClr val="E0FF7D"/>
      </a:accent4>
      <a:accent5>
        <a:srgbClr val="FFF16B"/>
      </a:accent5>
      <a:accent6>
        <a:srgbClr val="FFFF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