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Ubuntu"/>
      <p:regular r:id="rId17"/>
      <p:bold r:id="rId18"/>
      <p:italic r:id="rId19"/>
      <p:boldItalic r:id="rId20"/>
    </p:embeddedFont>
    <p:embeddedFont>
      <p:font typeface="Caveat"/>
      <p:regular r:id="rId21"/>
      <p:bold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boldItalic.fntdata"/><Relationship Id="rId11" Type="http://schemas.openxmlformats.org/officeDocument/2006/relationships/slide" Target="slides/slide5.xml"/><Relationship Id="rId22" Type="http://schemas.openxmlformats.org/officeDocument/2006/relationships/font" Target="fonts/Caveat-bold.fntdata"/><Relationship Id="rId10" Type="http://schemas.openxmlformats.org/officeDocument/2006/relationships/slide" Target="slides/slide4.xml"/><Relationship Id="rId21" Type="http://schemas.openxmlformats.org/officeDocument/2006/relationships/font" Target="fonts/Caveat-regular.fntdata"/><Relationship Id="rId13" Type="http://schemas.openxmlformats.org/officeDocument/2006/relationships/slide" Target="slides/slide7.xml"/><Relationship Id="rId24" Type="http://schemas.openxmlformats.org/officeDocument/2006/relationships/font" Target="fonts/Oswald-bold.fntdata"/><Relationship Id="rId12" Type="http://schemas.openxmlformats.org/officeDocument/2006/relationships/slide" Target="slides/slide6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Ubuntu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Ubuntu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Ubuntu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evaluerautrementenmath.recitmst.qc.ca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9fa8666f4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9fa8666f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9fa8666f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9fa8666f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0a750ddd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0a750dd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0a750de5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0a750de5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Lien du site : </a:t>
            </a:r>
            <a:r>
              <a:rPr b="1" lang="fr" u="sng">
                <a:solidFill>
                  <a:schemeClr val="hlink"/>
                </a:solidFill>
                <a:hlinkClick r:id="rId2"/>
              </a:rPr>
              <a:t>http://evaluerautrementenmath.recitmst.qc.ca/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0a750ddd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f0a750ddd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Si les participants ont des expérimentations à partager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9beffa08_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f99beffa08_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SR- SF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99beffa08_7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f99beffa08_7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0a750ddd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f0a750ddd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9fa8666f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9fa8666f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fa8666f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9fa8666f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552325" y="1051375"/>
            <a:ext cx="8008800" cy="13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596400" y="2379775"/>
            <a:ext cx="795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bitl.ly/GRMS48_retr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hyperlink" Target="http://evaluerautrementenmath.recitmst.qc.ca/" TargetMode="External"/><Relationship Id="rId10" Type="http://schemas.openxmlformats.org/officeDocument/2006/relationships/image" Target="../media/image9.png"/><Relationship Id="rId9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7.png"/><Relationship Id="rId7" Type="http://schemas.openxmlformats.org/officeDocument/2006/relationships/hyperlink" Target="mailto:equipe@recitmst.qc.ca" TargetMode="External"/><Relationship Id="rId8" Type="http://schemas.openxmlformats.org/officeDocument/2006/relationships/hyperlink" Target="mailto:equipe@recitmst.qc.c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hyperlink" Target="https://sites.google.com/csbe.qc.ca/evaluerautrementenmath/badges-du-campus-r%C3%A9cit?authuser=0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mailto:sandra.fortin@csbe.qc.ca" TargetMode="External"/><Relationship Id="rId10" Type="http://schemas.openxmlformats.org/officeDocument/2006/relationships/hyperlink" Target="https://www.youtube.com/channel/UC7IcadI_rZFwso9N81PYqFg" TargetMode="External"/><Relationship Id="rId13" Type="http://schemas.openxmlformats.org/officeDocument/2006/relationships/hyperlink" Target="mailto:stephanie.rioux@recitmst.qc.ca" TargetMode="External"/><Relationship Id="rId12" Type="http://schemas.openxmlformats.org/officeDocument/2006/relationships/hyperlink" Target="mailto:guy.picard001@cssamares.qc.ca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hyperlink" Target="https://twitter.com/recitmst" TargetMode="External"/><Relationship Id="rId14" Type="http://schemas.openxmlformats.org/officeDocument/2006/relationships/hyperlink" Target="mailto:stephanie.rioux@recitmst.qc.ca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hyperlink" Target="mailto:equipe@recitmst.qc.ca" TargetMode="External"/><Relationship Id="rId8" Type="http://schemas.openxmlformats.org/officeDocument/2006/relationships/hyperlink" Target="https://www.facebook.com/RECITMST202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75" y="1148675"/>
            <a:ext cx="8016626" cy="331722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ctrTitle"/>
          </p:nvPr>
        </p:nvSpPr>
        <p:spPr>
          <a:xfrm>
            <a:off x="552325" y="1127575"/>
            <a:ext cx="8008800" cy="20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évaluer les ateliers auxquels vous avez assistés durant le congrès, merci de cliquer sur le lien ci-dessous:</a:t>
            </a:r>
            <a:endParaRPr/>
          </a:p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581125" y="3282825"/>
            <a:ext cx="795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bitl.ly/GRMS48_retro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Plan de la rencontre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830325" y="913050"/>
            <a:ext cx="8001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AutoNum type="arabicPeriod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Présentation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AutoNum type="arabicPeriod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Survol du site : Section sur les tâches créatives</a:t>
            </a:r>
            <a:endParaRPr b="0" i="0" sz="2200" u="none" cap="none" strike="noStrik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veat"/>
              <a:buChar char="■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Définition et outils numériques</a:t>
            </a:r>
            <a:endParaRPr b="0" i="0" sz="2200" u="none" cap="none" strike="noStrik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veat"/>
              <a:buChar char="■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Pourquoi utiliser une tâche créative ?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veat"/>
              <a:buChar char="■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Quelle compétence évaluer ? 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veat"/>
              <a:buChar char="■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Exemples de tâches créatives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veat"/>
              <a:buChar char="■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Piloter une tâche créative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veat"/>
              <a:buChar char="■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Grilles et traces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AutoNum type="arabicPeriod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Concrètement… en classe !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AutoNum type="arabicPeriod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Autres sections du site à venir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AutoNum type="arabicPeriod"/>
            </a:pP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Badges et c</a:t>
            </a:r>
            <a:r>
              <a:rPr lang="fr" sz="2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onclusion</a:t>
            </a:r>
            <a:endParaRPr sz="2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Évaluer autrement</a:t>
            </a: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en mathématique</a:t>
            </a:r>
            <a:endParaRPr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27"/>
          <p:cNvSpPr txBox="1"/>
          <p:nvPr>
            <p:ph idx="1" type="subTitle"/>
          </p:nvPr>
        </p:nvSpPr>
        <p:spPr>
          <a:xfrm>
            <a:off x="851900" y="3027675"/>
            <a:ext cx="7747500" cy="15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u="sng">
                <a:solidFill>
                  <a:srgbClr val="FFAB4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evaluerautrementenmath.recitmst.qc.ca</a:t>
            </a:r>
            <a:endParaRPr sz="3300">
              <a:solidFill>
                <a:srgbClr val="FFAB40"/>
              </a:solidFill>
            </a:endParaRPr>
          </a:p>
        </p:txBody>
      </p:sp>
      <p:pic>
        <p:nvPicPr>
          <p:cNvPr id="112" name="Google Shape;112;p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872" y="4628922"/>
            <a:ext cx="1106300" cy="3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/>
          <p:nvPr/>
        </p:nvSpPr>
        <p:spPr>
          <a:xfrm>
            <a:off x="1371100" y="4832925"/>
            <a:ext cx="7529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Cette présentation est réalisée en collaboration avec le </a:t>
            </a:r>
            <a:r>
              <a:rPr lang="fr" sz="900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fr" sz="9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est mise à disposition, sauf exception, selon les termes de la </a:t>
            </a:r>
            <a:r>
              <a:rPr lang="fr" sz="9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4" name="Google Shape;11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6898" y="151494"/>
            <a:ext cx="918875" cy="88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Partages d’expérimentations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701750" y="1159500"/>
            <a:ext cx="8130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t/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t/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t/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t/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t/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7865500" y="343600"/>
            <a:ext cx="760800" cy="8160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Autres sections du site à venir...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701750" y="1159500"/>
            <a:ext cx="8130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Programmation et robotique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Causeries mathématiques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Triangulation 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veat"/>
              <a:buChar char="■"/>
            </a:pPr>
            <a:r>
              <a:rPr lang="fr" sz="3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Réflexion et engagement cognitif des élèves</a:t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8" name="Google Shape;128;p29"/>
          <p:cNvSpPr/>
          <p:nvPr/>
        </p:nvSpPr>
        <p:spPr>
          <a:xfrm>
            <a:off x="7865500" y="343600"/>
            <a:ext cx="760800" cy="8160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ctrTitle"/>
          </p:nvPr>
        </p:nvSpPr>
        <p:spPr>
          <a:xfrm>
            <a:off x="311700" y="492125"/>
            <a:ext cx="8520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Badges - Découverte et Appropriation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90225"/>
            <a:ext cx="8839201" cy="1513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/>
          <p:nvPr/>
        </p:nvSpPr>
        <p:spPr>
          <a:xfrm>
            <a:off x="152400" y="1396875"/>
            <a:ext cx="3490925" cy="1607325"/>
          </a:xfrm>
          <a:prstGeom prst="flowChart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0"/>
          <p:cNvSpPr txBox="1"/>
          <p:nvPr>
            <p:ph type="ctrTitle"/>
          </p:nvPr>
        </p:nvSpPr>
        <p:spPr>
          <a:xfrm>
            <a:off x="311700" y="3300400"/>
            <a:ext cx="8520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sz="368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Pour demander vos badges, </a:t>
            </a:r>
            <a:r>
              <a:rPr lang="fr" sz="3680" u="sng">
                <a:solidFill>
                  <a:srgbClr val="FFAB40"/>
                </a:solidFill>
                <a:latin typeface="Caveat"/>
                <a:ea typeface="Caveat"/>
                <a:cs typeface="Caveat"/>
                <a:sym typeface="Cave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suivre la procédure ici</a:t>
            </a:r>
            <a:r>
              <a:rPr lang="fr" sz="368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.</a:t>
            </a:r>
            <a:endParaRPr sz="368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ctrTitle"/>
          </p:nvPr>
        </p:nvSpPr>
        <p:spPr>
          <a:xfrm>
            <a:off x="311700" y="492125"/>
            <a:ext cx="85206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fr" sz="7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Merci! </a:t>
            </a:r>
            <a:endParaRPr b="1" sz="7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fr" sz="7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Bonne expérimentation!</a:t>
            </a:r>
            <a:endParaRPr b="1" sz="7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2" name="Google Shape;142;p31"/>
          <p:cNvSpPr txBox="1"/>
          <p:nvPr/>
        </p:nvSpPr>
        <p:spPr>
          <a:xfrm>
            <a:off x="1290025" y="4740213"/>
            <a:ext cx="6417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</a:t>
            </a:r>
            <a:r>
              <a:rPr lang="fr" sz="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" sz="800">
                <a:solidFill>
                  <a:schemeClr val="lt1"/>
                </a:solidFill>
              </a:rPr>
              <a:t>.</a:t>
            </a:r>
            <a:r>
              <a:rPr lang="fr" sz="800">
                <a:solidFill>
                  <a:schemeClr val="l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3" name="Google Shape;14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550" y="4787925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1748" y="4120869"/>
            <a:ext cx="918875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 txBox="1"/>
          <p:nvPr/>
        </p:nvSpPr>
        <p:spPr>
          <a:xfrm>
            <a:off x="5077325" y="2422900"/>
            <a:ext cx="36549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5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equipe@recitmst.qc.ca </a:t>
            </a:r>
            <a:endParaRPr sz="25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■"/>
            </a:pPr>
            <a:r>
              <a:rPr lang="fr" sz="1600" u="sng">
                <a:solidFill>
                  <a:srgbClr val="FFAB40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FFAB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■"/>
            </a:pPr>
            <a:r>
              <a:rPr lang="fr" sz="1600" u="sng">
                <a:solidFill>
                  <a:srgbClr val="FFAB40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FFAB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■"/>
            </a:pPr>
            <a:r>
              <a:rPr lang="fr" sz="1600" u="sng">
                <a:solidFill>
                  <a:srgbClr val="FFAB40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rgbClr val="FFAB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1"/>
          <p:cNvSpPr txBox="1"/>
          <p:nvPr/>
        </p:nvSpPr>
        <p:spPr>
          <a:xfrm>
            <a:off x="514350" y="2571750"/>
            <a:ext cx="4330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sandra.fortin@csbe.qc.ca</a:t>
            </a:r>
            <a:endParaRPr sz="1800" u="sng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guy.picard001@cssamares.qc.ca</a:t>
            </a:r>
            <a:endParaRPr sz="1800" u="sng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</a:t>
            </a:r>
            <a:r>
              <a:rPr lang="fr" sz="18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fr" sz="18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u="sng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/>
          <p:cNvPicPr preferRelativeResize="0"/>
          <p:nvPr/>
        </p:nvPicPr>
        <p:blipFill rotWithShape="1">
          <a:blip r:embed="rId3">
            <a:alphaModFix/>
          </a:blip>
          <a:srcRect b="36653" l="6593" r="36465" t="36977"/>
          <a:stretch/>
        </p:blipFill>
        <p:spPr>
          <a:xfrm>
            <a:off x="1349850" y="1389950"/>
            <a:ext cx="2498792" cy="11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586" y="2699750"/>
            <a:ext cx="1641325" cy="16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9500" y="1237302"/>
            <a:ext cx="3336399" cy="14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9847" y="2878550"/>
            <a:ext cx="1925575" cy="12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ctrTitle"/>
          </p:nvPr>
        </p:nvSpPr>
        <p:spPr>
          <a:xfrm>
            <a:off x="552325" y="1051375"/>
            <a:ext cx="5651400" cy="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Assemblée générale annuelle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Lundi 3 novembre 2021 à 19h</a:t>
            </a:r>
            <a:endParaRPr sz="2200"/>
          </a:p>
        </p:txBody>
      </p:sp>
      <p:sp>
        <p:nvSpPr>
          <p:cNvPr id="160" name="Google Shape;160;p33"/>
          <p:cNvSpPr txBox="1"/>
          <p:nvPr>
            <p:ph idx="1" type="subTitle"/>
          </p:nvPr>
        </p:nvSpPr>
        <p:spPr>
          <a:xfrm rot="-815544">
            <a:off x="6241045" y="1247446"/>
            <a:ext cx="2413908" cy="11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Le lien pour la rencontre sera envoyé par courriel aux membres du GRMS.</a:t>
            </a:r>
            <a:endParaRPr sz="1800"/>
          </a:p>
        </p:txBody>
      </p:sp>
      <p:sp>
        <p:nvSpPr>
          <p:cNvPr id="161" name="Google Shape;161;p33"/>
          <p:cNvSpPr txBox="1"/>
          <p:nvPr/>
        </p:nvSpPr>
        <p:spPr>
          <a:xfrm>
            <a:off x="685800" y="1705975"/>
            <a:ext cx="30000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dk1"/>
                </a:solidFill>
              </a:rPr>
              <a:t>Ordre du jour</a:t>
            </a:r>
            <a:endParaRPr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Ouverture de l’assemblée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Nomination d’une présidente ou d’un président d’élections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Adoption de l’ordre du jour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Adoption du procès-verbal de l’assemblée générale tenue virtuellement le 2 décembre 2020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Suivis au procès-verbal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Rapport du conseil d’administration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" sz="1100">
                <a:solidFill>
                  <a:schemeClr val="dk1"/>
                </a:solidFill>
              </a:rPr>
              <a:t>Rapport de la trésorerie ;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2" name="Google Shape;162;p33"/>
          <p:cNvSpPr txBox="1"/>
          <p:nvPr/>
        </p:nvSpPr>
        <p:spPr>
          <a:xfrm>
            <a:off x="3743675" y="2096375"/>
            <a:ext cx="3000000" cy="2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Modifications aux règlements généraux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Prix du GRMS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Élections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Résolutions venant de la salle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Autres points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Dates et lieu de la prochaine session de perfectionnement 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8"/>
            </a:pPr>
            <a:r>
              <a:rPr lang="fr" sz="1100">
                <a:solidFill>
                  <a:schemeClr val="dk1"/>
                </a:solidFill>
              </a:rPr>
              <a:t>Levée de l’assemblée ;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5713525" y="3971075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Guy Gervais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Président du GRMS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