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Sniglet"/>
      <p:regular r:id="rId27"/>
    </p:embeddedFont>
    <p:embeddedFont>
      <p:font typeface="Dosis"/>
      <p:regular r:id="rId28"/>
      <p:bold r:id="rId29"/>
    </p:embeddedFont>
    <p:embeddedFont>
      <p:font typeface="Ubuntu"/>
      <p:regular r:id="rId30"/>
      <p:bold r:id="rId31"/>
      <p:italic r:id="rId32"/>
      <p:boldItalic r:id="rId33"/>
    </p:embeddedFont>
    <p:embeddedFont>
      <p:font typeface="Roboto"/>
      <p:regular r:id="rId34"/>
      <p:bold r:id="rId35"/>
      <p:italic r:id="rId36"/>
      <p:boldItalic r:id="rId37"/>
    </p:embeddedFont>
    <p:embeddedFont>
      <p:font typeface="Viga"/>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Dosis-regular.fntdata"/><Relationship Id="rId27" Type="http://schemas.openxmlformats.org/officeDocument/2006/relationships/font" Target="fonts/Snigle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osi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Ubuntu-bold.fntdata"/><Relationship Id="rId30" Type="http://schemas.openxmlformats.org/officeDocument/2006/relationships/font" Target="fonts/Ubuntu-regular.fntdata"/><Relationship Id="rId11" Type="http://schemas.openxmlformats.org/officeDocument/2006/relationships/slide" Target="slides/slide7.xml"/><Relationship Id="rId33" Type="http://schemas.openxmlformats.org/officeDocument/2006/relationships/font" Target="fonts/Ubuntu-boldItalic.fntdata"/><Relationship Id="rId10" Type="http://schemas.openxmlformats.org/officeDocument/2006/relationships/slide" Target="slides/slide6.xml"/><Relationship Id="rId32" Type="http://schemas.openxmlformats.org/officeDocument/2006/relationships/font" Target="fonts/Ubuntu-italic.fntdata"/><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Vig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3" Type="http://schemas.openxmlformats.org/officeDocument/2006/relationships/hyperlink" Target="https://view.genial.ly/5d812659369a7d0fc95ca03b" TargetMode="External"/><Relationship Id="rId4" Type="http://schemas.openxmlformats.org/officeDocument/2006/relationships/hyperlink" Target="http://www.education.gouv.qc.ca/fileadmin/site_web/documents/ministere/continuum-cadre-reference-num.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Bx0OnCAbeSQkSQsqH9fccNqoii2JJLKNiWLx_u6qDw/edit?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en/simulations/filter?sort=alpha&amp;view=grid"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 TargetMode="External"/><Relationship Id="rId3" Type="http://schemas.openxmlformats.org/officeDocument/2006/relationships/hyperlink" Target="https://www.geogebra.org/m/nyP7kFv3" TargetMode="External"/><Relationship Id="rId4" Type="http://schemas.openxmlformats.org/officeDocument/2006/relationships/hyperlink" Target="https://www.geogebra.org/m/nyP7kFv3" TargetMode="External"/><Relationship Id="rId9" Type="http://schemas.openxmlformats.org/officeDocument/2006/relationships/hyperlink" Target="https://www.vascak.cz/physicsanimations.php?l=fr" TargetMode="External"/><Relationship Id="rId5" Type="http://schemas.openxmlformats.org/officeDocument/2006/relationships/hyperlink" Target="https://www.geogebra.org/m/vvqar68y" TargetMode="External"/><Relationship Id="rId6" Type="http://schemas.openxmlformats.org/officeDocument/2006/relationships/hyperlink" Target="https://www.geogebra.org/m/vvqar68y" TargetMode="External"/><Relationship Id="rId7" Type="http://schemas.openxmlformats.org/officeDocument/2006/relationships/hyperlink" Target="https://www.geogebra.org/m/gNUMBIXe" TargetMode="External"/><Relationship Id="rId8" Type="http://schemas.openxmlformats.org/officeDocument/2006/relationships/hyperlink" Target="https://www.geogebra.org/m/gNUMBIX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kk" TargetMode="External"/><Relationship Id="rId3" Type="http://schemas.openxmlformats.org/officeDocument/2006/relationships/hyperlink" Target="https://docs.google.com/presentation/d/1SEAd2netptko4GfFp5kEhiNE4tS3qVjqOLnYOFP4b2c/edit?usp=shari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hr" TargetMode="External"/><Relationship Id="rId3" Type="http://schemas.openxmlformats.org/officeDocument/2006/relationships/hyperlink" Target="http://recit.org/ul/qhq"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od/assign/view.php?id=8711"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jn" TargetMode="External"/><Relationship Id="rId3" Type="http://schemas.openxmlformats.org/officeDocument/2006/relationships/hyperlink" Target="https://campus.recit.qc.ca/course/view.php?id=28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0NzBYLnOD8" TargetMode="External"/><Relationship Id="rId3" Type="http://schemas.openxmlformats.org/officeDocument/2006/relationships/hyperlink" Target="http://phymain.unisciel.fr/periode-dun-pendule-simple/" TargetMode="External"/><Relationship Id="rId4" Type="http://schemas.openxmlformats.org/officeDocument/2006/relationships/hyperlink" Target="https://youtu.be/TiCk1veJ1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a70bad677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a70bad67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850aede09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850aede09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850aede09c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850aede09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850aede09c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850aede0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95d9f5353c_0_45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95d9f5353c_0_4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D4965"/>
                </a:solidFill>
              </a:rPr>
              <a:t>Cadre de référence de la compétence numérique : </a:t>
            </a:r>
            <a:r>
              <a:rPr lang="en" u="sng">
                <a:solidFill>
                  <a:srgbClr val="3C78D8"/>
                </a:solidFill>
                <a:hlinkClick r:id="rId2">
                  <a:extLst>
                    <a:ext uri="{A12FA001-AC4F-418D-AE19-62706E023703}">
                      <ahyp:hlinkClr val="tx"/>
                    </a:ext>
                  </a:extLst>
                </a:hlinkClick>
              </a:rPr>
              <a:t>http://www.education.gouv.qc.ca/references/tx-solrtyperecherchepublicationtx-solrpublicationnouveaute/resultats-de-la-recherche/detail/article/cadre-de-reference-de-la-competence-numerique/?fbclid=IwAR02kujgADiHkBgtfqqTZLNz-eIPcYYDK7AN8Z1ZgOgdQuEJwUCmiDkqapg</a:t>
            </a:r>
            <a:endParaRPr/>
          </a:p>
          <a:p>
            <a:pPr indent="0" lvl="0" marL="0" rtl="0" algn="l">
              <a:spcBef>
                <a:spcPts val="0"/>
              </a:spcBef>
              <a:spcAft>
                <a:spcPts val="0"/>
              </a:spcAft>
              <a:buNone/>
            </a:pPr>
            <a:r>
              <a:rPr lang="en"/>
              <a:t>Cadre version interactive (genial.ly) </a:t>
            </a:r>
            <a:r>
              <a:rPr lang="en" u="sng">
                <a:solidFill>
                  <a:schemeClr val="hlink"/>
                </a:solidFill>
                <a:hlinkClick r:id="rId3"/>
              </a:rPr>
              <a:t>https://view.genial.ly/5d812659369a7d0fc95ca03b</a:t>
            </a:r>
            <a:endParaRPr/>
          </a:p>
          <a:p>
            <a:pPr indent="0" lvl="0" marL="0" rtl="0" algn="l">
              <a:spcBef>
                <a:spcPts val="0"/>
              </a:spcBef>
              <a:spcAft>
                <a:spcPts val="0"/>
              </a:spcAft>
              <a:buClr>
                <a:srgbClr val="3D4965"/>
              </a:buClr>
              <a:buSzPts val="1100"/>
              <a:buFont typeface="Arial"/>
              <a:buNone/>
            </a:pPr>
            <a:r>
              <a:rPr lang="en"/>
              <a:t>Continuum de dévelppement des la compétence numérique </a:t>
            </a:r>
            <a:r>
              <a:rPr lang="en" u="sng">
                <a:solidFill>
                  <a:schemeClr val="hlink"/>
                </a:solidFill>
                <a:hlinkClick r:id="rId4"/>
              </a:rPr>
              <a:t>http://www.education.gouv.qc.ca/fileadmin/site_web/documents/ministere/continuum-cadre-reference-num.pdf</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850aede09c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850aede09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850aede09c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850aede09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document des stratégies  : </a:t>
            </a:r>
            <a:r>
              <a:rPr lang="en" u="sng">
                <a:solidFill>
                  <a:schemeClr val="hlink"/>
                </a:solidFill>
                <a:hlinkClick r:id="rId2"/>
              </a:rPr>
              <a:t>https://docs.google.com/document/d/1MBx0OnCAbeSQkSQsqH9fccNqoii2JJLKNiWLx_u6qDw/edit?usp=sharing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50aede09c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0aede09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https://phet.colorado.edu/en/simulations/filter?sort=alpha&amp;view=grid</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80489bc0ed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80489bc0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GeoGebra :</a:t>
            </a:r>
            <a:r>
              <a:rPr lang="en" u="sng">
                <a:solidFill>
                  <a:schemeClr val="hlink"/>
                </a:solidFill>
                <a:hlinkClick r:id="rId2"/>
              </a:rPr>
              <a:t>https://www.geogebra.org/</a:t>
            </a:r>
            <a:endParaRPr/>
          </a:p>
          <a:p>
            <a:pPr indent="0" lvl="0" marL="0" rtl="0" algn="l">
              <a:spcBef>
                <a:spcPts val="0"/>
              </a:spcBef>
              <a:spcAft>
                <a:spcPts val="0"/>
              </a:spcAft>
              <a:buClr>
                <a:schemeClr val="dk1"/>
              </a:buClr>
              <a:buSzPts val="1100"/>
              <a:buFont typeface="Arial"/>
              <a:buNone/>
            </a:pPr>
            <a:r>
              <a:rPr lang="en" sz="1200">
                <a:solidFill>
                  <a:srgbClr val="202124"/>
                </a:solidFill>
                <a:highlight>
                  <a:srgbClr val="FFFFFF"/>
                </a:highlight>
                <a:latin typeface="Roboto"/>
                <a:ea typeface="Roboto"/>
                <a:cs typeface="Roboto"/>
                <a:sym typeface="Roboto"/>
              </a:rPr>
              <a:t>Primaire</a:t>
            </a:r>
            <a:r>
              <a:rPr lang="en" sz="1200">
                <a:solidFill>
                  <a:srgbClr val="202124"/>
                </a:solidFill>
                <a:highlight>
                  <a:srgbClr val="FFFFFF"/>
                </a:highlight>
                <a:uFill>
                  <a:noFill/>
                </a:uFill>
                <a:latin typeface="Roboto"/>
                <a:ea typeface="Roboto"/>
                <a:cs typeface="Roboto"/>
                <a:sym typeface="Roboto"/>
                <a:hlinkClick r:id="rId3">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4">
                  <a:extLst>
                    <a:ext uri="{A12FA001-AC4F-418D-AE19-62706E023703}">
                      <ahyp:hlinkClr val="tx"/>
                    </a:ext>
                  </a:extLst>
                </a:hlinkClick>
              </a:rPr>
              <a:t>https://www.geogebra.org/m/nyP7kFv3</a:t>
            </a:r>
            <a:endParaRPr>
              <a:solidFill>
                <a:schemeClr val="dk1"/>
              </a:solidFill>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Louise Roy</a:t>
            </a:r>
            <a:r>
              <a:rPr lang="en" sz="1200">
                <a:solidFill>
                  <a:srgbClr val="202124"/>
                </a:solidFill>
                <a:highlight>
                  <a:srgbClr val="FFFFFF"/>
                </a:highlight>
                <a:uFill>
                  <a:noFill/>
                </a:uFill>
                <a:latin typeface="Roboto"/>
                <a:ea typeface="Roboto"/>
                <a:cs typeface="Roboto"/>
                <a:sym typeface="Roboto"/>
                <a:hlinkClick r:id="rId5">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6">
                  <a:extLst>
                    <a:ext uri="{A12FA001-AC4F-418D-AE19-62706E023703}">
                      <ahyp:hlinkClr val="tx"/>
                    </a:ext>
                  </a:extLst>
                </a:hlinkClick>
              </a:rPr>
              <a:t>https://www.geogebra.org/m/vvqar68y</a:t>
            </a:r>
            <a:endParaRPr>
              <a:solidFill>
                <a:schemeClr val="dk1"/>
              </a:solidFill>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Sciences physiques</a:t>
            </a:r>
            <a:r>
              <a:rPr lang="en" sz="1200">
                <a:solidFill>
                  <a:srgbClr val="202124"/>
                </a:solidFill>
                <a:highlight>
                  <a:srgbClr val="FFFFFF"/>
                </a:highlight>
                <a:uFill>
                  <a:noFill/>
                </a:uFill>
                <a:latin typeface="Roboto"/>
                <a:ea typeface="Roboto"/>
                <a:cs typeface="Roboto"/>
                <a:sym typeface="Roboto"/>
                <a:hlinkClick r:id="rId7">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8">
                  <a:extLst>
                    <a:ext uri="{A12FA001-AC4F-418D-AE19-62706E023703}">
                      <ahyp:hlinkClr val="tx"/>
                    </a:ext>
                  </a:extLst>
                </a:hlinkClick>
              </a:rPr>
              <a:t>https://www.geogebra.org/m/gNUMBIXe</a:t>
            </a:r>
            <a:endParaRPr/>
          </a:p>
          <a:p>
            <a:pPr indent="0" lvl="0" marL="0" rtl="0" algn="l">
              <a:spcBef>
                <a:spcPts val="0"/>
              </a:spcBef>
              <a:spcAft>
                <a:spcPts val="0"/>
              </a:spcAft>
              <a:buNone/>
            </a:pPr>
            <a:r>
              <a:rPr lang="en"/>
              <a:t>Autre banque </a:t>
            </a:r>
            <a:r>
              <a:rPr lang="en" u="sng">
                <a:solidFill>
                  <a:schemeClr val="hlink"/>
                </a:solidFill>
                <a:hlinkClick r:id="rId9"/>
              </a:rPr>
              <a:t>https://www.vascak.cz/physicsanimations.php?l=fr</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Version web de la présentation : </a:t>
            </a:r>
            <a:r>
              <a:rPr lang="en" u="sng">
                <a:solidFill>
                  <a:schemeClr val="hlink"/>
                </a:solidFill>
                <a:hlinkClick r:id="rId2"/>
              </a:rPr>
              <a:t>http://recit.org/ul/qkk</a:t>
            </a:r>
            <a:r>
              <a:rPr lang="en"/>
              <a:t> </a:t>
            </a:r>
            <a:endParaRPr/>
          </a:p>
          <a:p>
            <a:pPr indent="0" lvl="0" marL="0" rtl="0" algn="l">
              <a:spcBef>
                <a:spcPts val="0"/>
              </a:spcBef>
              <a:spcAft>
                <a:spcPts val="0"/>
              </a:spcAft>
              <a:buNone/>
            </a:pPr>
            <a:r>
              <a:rPr lang="en"/>
              <a:t>Version</a:t>
            </a:r>
            <a:r>
              <a:rPr lang="en"/>
              <a:t> téléchargeable PDF : </a:t>
            </a:r>
            <a:endParaRPr/>
          </a:p>
          <a:p>
            <a:pPr indent="0" lvl="0" marL="0" rtl="0" algn="l">
              <a:spcBef>
                <a:spcPts val="0"/>
              </a:spcBef>
              <a:spcAft>
                <a:spcPts val="0"/>
              </a:spcAft>
              <a:buNone/>
            </a:pPr>
            <a:r>
              <a:rPr lang="en"/>
              <a:t>Version modifiable : </a:t>
            </a:r>
            <a:r>
              <a:rPr lang="en" u="sng">
                <a:solidFill>
                  <a:schemeClr val="hlink"/>
                </a:solidFill>
                <a:hlinkClick r:id="rId3"/>
              </a:rPr>
              <a:t>https://docs.google.com/presentation/d/1SEAd2netptko4GfFp5kEhiNE4tS3qVjqOLnYOFP4b2c/edit?usp=sharing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0489bc0ed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80489bc0e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Partage de ressources PhET:  </a:t>
            </a:r>
            <a:r>
              <a:rPr lang="en" sz="1400" u="sng">
                <a:solidFill>
                  <a:schemeClr val="accent1"/>
                </a:solidFill>
                <a:latin typeface="Dosis"/>
                <a:ea typeface="Dosis"/>
                <a:cs typeface="Dosis"/>
                <a:sym typeface="Dosis"/>
                <a:hlinkClick r:id="rId2">
                  <a:extLst>
                    <a:ext uri="{A12FA001-AC4F-418D-AE19-62706E023703}">
                      <ahyp:hlinkClr val="tx"/>
                    </a:ext>
                  </a:extLst>
                </a:hlinkClick>
              </a:rPr>
              <a:t>http://recit.org/ul/qhr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Document Partage de ressources GeoGebra:  </a:t>
            </a:r>
            <a:r>
              <a:rPr lang="en" sz="1400" u="sng">
                <a:solidFill>
                  <a:schemeClr val="accent1"/>
                </a:solidFill>
                <a:latin typeface="Dosis"/>
                <a:ea typeface="Dosis"/>
                <a:cs typeface="Dosis"/>
                <a:sym typeface="Dosis"/>
                <a:hlinkClick r:id="rId3">
                  <a:extLst>
                    <a:ext uri="{A12FA001-AC4F-418D-AE19-62706E023703}">
                      <ahyp:hlinkClr val="tx"/>
                    </a:ext>
                  </a:extLst>
                </a:hlinkClick>
              </a:rPr>
              <a:t>http://recit.org/ul/qhq</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95d9f5353c_0_45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95d9f5353c_0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pour obtenir le badge de participation : </a:t>
            </a:r>
            <a:r>
              <a:rPr lang="en" u="sng">
                <a:solidFill>
                  <a:schemeClr val="hlink"/>
                </a:solidFill>
                <a:hlinkClick r:id="rId2"/>
              </a:rPr>
              <a:t>https://campus.recit.qc.ca/mod/assign/view.php?id=8711</a:t>
            </a:r>
            <a:r>
              <a:rPr lang="en"/>
              <a:t> </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95d9f5353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95d9f53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Capture d’écran pour la liste pour la liste de participants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Lien vers le cours RV virtuels du RÉCIT MST : </a:t>
            </a:r>
            <a:r>
              <a:rPr lang="en" u="sng">
                <a:solidFill>
                  <a:schemeClr val="hlink"/>
                </a:solidFill>
                <a:hlinkClick r:id="rId2"/>
              </a:rPr>
              <a:t>http://recit.org/ul/qjn</a:t>
            </a:r>
            <a:r>
              <a:rPr lang="en">
                <a:solidFill>
                  <a:schemeClr val="dk1"/>
                </a:solidFill>
              </a:rPr>
              <a:t> ou </a:t>
            </a:r>
            <a:r>
              <a:rPr lang="en" u="sng">
                <a:solidFill>
                  <a:schemeClr val="hlink"/>
                </a:solidFill>
                <a:hlinkClick r:id="rId3"/>
              </a:rPr>
              <a:t>https://campus.recit.qc.ca/course/view.php?id=284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hypothèses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850aede09c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850aede09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850aede09c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850aede0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8530ce0b3f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8530ce0b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la vidéo : </a:t>
            </a:r>
            <a:r>
              <a:rPr lang="en" u="sng">
                <a:solidFill>
                  <a:schemeClr val="hlink"/>
                </a:solidFill>
                <a:hlinkClick r:id="rId2"/>
              </a:rPr>
              <a:t>https://youtu.be/c0NzBYLnOD8</a:t>
            </a:r>
            <a:endParaRPr/>
          </a:p>
          <a:p>
            <a:pPr indent="0" lvl="0" marL="0" rtl="0" algn="l">
              <a:spcBef>
                <a:spcPts val="0"/>
              </a:spcBef>
              <a:spcAft>
                <a:spcPts val="0"/>
              </a:spcAft>
              <a:buNone/>
            </a:pPr>
            <a:r>
              <a:rPr lang="en"/>
              <a:t>Lien vers la référence : </a:t>
            </a:r>
            <a:r>
              <a:rPr lang="en" u="sng">
                <a:solidFill>
                  <a:schemeClr val="hlink"/>
                </a:solidFill>
                <a:hlinkClick r:id="rId3"/>
              </a:rPr>
              <a:t>http://phymain.unisciel.fr/periode-dun-pendule-simple/</a:t>
            </a:r>
            <a:endParaRPr/>
          </a:p>
          <a:p>
            <a:pPr indent="0" lvl="0" marL="0" rtl="0" algn="l">
              <a:spcBef>
                <a:spcPts val="0"/>
              </a:spcBef>
              <a:spcAft>
                <a:spcPts val="0"/>
              </a:spcAft>
              <a:buNone/>
            </a:pPr>
            <a:r>
              <a:rPr lang="en"/>
              <a:t>Vidéo Walter Lewin : </a:t>
            </a:r>
            <a:r>
              <a:rPr lang="en" u="sng">
                <a:solidFill>
                  <a:schemeClr val="hlink"/>
                </a:solidFill>
                <a:hlinkClick r:id="rId4"/>
              </a:rPr>
              <a:t>https://youtu.be/TiCk1veJ1tM</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850aede09c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850aede0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21" name="Shape 521"/>
        <p:cNvGrpSpPr/>
        <p:nvPr/>
      </p:nvGrpSpPr>
      <p:grpSpPr>
        <a:xfrm>
          <a:off x="0" y="0"/>
          <a:ext cx="0" cy="0"/>
          <a:chOff x="0" y="0"/>
          <a:chExt cx="0" cy="0"/>
        </a:xfrm>
      </p:grpSpPr>
      <p:sp>
        <p:nvSpPr>
          <p:cNvPr id="522" name="Google Shape;522;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3" name="Google Shape;523;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4" name="Google Shape;524;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5" Type="http://schemas.openxmlformats.org/officeDocument/2006/relationships/hyperlink" Target="https://view.genial.ly/5d812659369a7d0fc95ca03b" TargetMode="External"/><Relationship Id="rId6" Type="http://schemas.openxmlformats.org/officeDocument/2006/relationships/hyperlink" Target="http://www.education.gouv.qc.ca/fileadmin/site_web/documents/ministere/continuum-cadre-reference-num.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docs.google.com/document/d/1MBx0OnCAbeSQkSQsqH9fccNqoii2JJLKNiWLx_u6qDw/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phet.colorado.edu/fr/simulation/balancing-act" TargetMode="External"/><Relationship Id="rId4" Type="http://schemas.openxmlformats.org/officeDocument/2006/relationships/image" Target="../media/image9.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het.colorado.edu/fr/teaching-resources/browse-activities"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5" Type="http://schemas.openxmlformats.org/officeDocument/2006/relationships/image" Target="../media/image8.png"/><Relationship Id="rId6" Type="http://schemas.openxmlformats.org/officeDocument/2006/relationships/hyperlink" Target="https://www.geogebra.org/" TargetMode="External"/><Relationship Id="rId7" Type="http://schemas.openxmlformats.org/officeDocument/2006/relationships/image" Target="../media/image3.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hyperlink" Target="http://recit.org/ul/qkk" TargetMode="External"/><Relationship Id="rId6" Type="http://schemas.openxmlformats.org/officeDocument/2006/relationships/hyperlink" Target="http://www.recit.qc.ca" TargetMode="External"/><Relationship Id="rId7" Type="http://schemas.openxmlformats.org/officeDocument/2006/relationships/hyperlink" Target="https://recitmst.qc.ca/" TargetMode="External"/><Relationship Id="rId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hyperlink" Target="http://recit.org/ul/qhq" TargetMode="External"/><Relationship Id="rId6" Type="http://schemas.openxmlformats.org/officeDocument/2006/relationships/hyperlink" Target="http://recit.org/ul/qhr" TargetMode="External"/><Relationship Id="rId7" Type="http://schemas.openxmlformats.org/officeDocument/2006/relationships/image" Target="../media/image12.png"/><Relationship Id="rId8"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https://campus.recit.qc.ca/mod/assign/view.php?id=8711"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hyperlink" Target="mailto:equipe@recitmst.qc.ca" TargetMode="External"/><Relationship Id="rId9" Type="http://schemas.openxmlformats.org/officeDocument/2006/relationships/image" Target="../media/image17.pn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recit.org/ul/qjn" TargetMode="External"/><Relationship Id="rId5" Type="http://schemas.openxmlformats.org/officeDocument/2006/relationships/hyperlink" Target="https://campus.recit.qc.ca/course/view.php?id=284" TargetMode="External"/><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hyperlink" Target="https://pxhere.com/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phet.colorado.edu/sims/html/pendulum-lab/latest/pendulum-lab_fr.html" TargetMode="External"/><Relationship Id="rId4" Type="http://schemas.openxmlformats.org/officeDocument/2006/relationships/image" Target="../media/image22.jpg"/><Relationship Id="rId5" Type="http://schemas.openxmlformats.org/officeDocument/2006/relationships/hyperlink" Target="https://pixabay.com/f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c0NzBYLnOD8" TargetMode="External"/><Relationship Id="rId4" Type="http://schemas.openxmlformats.org/officeDocument/2006/relationships/image" Target="../media/image7.jpg"/><Relationship Id="rId5" Type="http://schemas.openxmlformats.org/officeDocument/2006/relationships/hyperlink" Target="https://youtu.be/TiCk1veJ1tM" TargetMode="External"/><Relationship Id="rId6" Type="http://schemas.openxmlformats.org/officeDocument/2006/relationships/image" Target="../media/image5.png"/><Relationship Id="rId7" Type="http://schemas.openxmlformats.org/officeDocument/2006/relationships/hyperlink" Target="http://phymain.unisciel.fr/periode-dun-pendule-simple/" TargetMode="External"/><Relationship Id="rId8" Type="http://schemas.openxmlformats.org/officeDocument/2006/relationships/hyperlink" Target="https://www.youtub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3"/>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530" name="Google Shape;530;p13"/>
          <p:cNvPicPr preferRelativeResize="0"/>
          <p:nvPr/>
        </p:nvPicPr>
        <p:blipFill>
          <a:blip r:embed="rId3">
            <a:alphaModFix/>
          </a:blip>
          <a:stretch>
            <a:fillRect/>
          </a:stretch>
        </p:blipFill>
        <p:spPr>
          <a:xfrm>
            <a:off x="0" y="0"/>
            <a:ext cx="9144000" cy="5143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8" name="Google Shape;618;p22"/>
          <p:cNvSpPr txBox="1"/>
          <p:nvPr>
            <p:ph idx="4294967295" type="title"/>
          </p:nvPr>
        </p:nvSpPr>
        <p:spPr>
          <a:xfrm>
            <a:off x="943500" y="2143050"/>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latin typeface="Viga"/>
                <a:ea typeface="Viga"/>
                <a:cs typeface="Viga"/>
                <a:sym typeface="Viga"/>
              </a:rPr>
              <a:t>Et le rôle du professeur dans  tout ça ?</a:t>
            </a:r>
            <a:endParaRPr sz="5100">
              <a:latin typeface="Viga"/>
              <a:ea typeface="Viga"/>
              <a:cs typeface="Viga"/>
              <a:sym typeface="Vig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24" name="Google Shape;624;p23"/>
          <p:cNvPicPr preferRelativeResize="0"/>
          <p:nvPr/>
        </p:nvPicPr>
        <p:blipFill>
          <a:blip r:embed="rId3">
            <a:alphaModFix/>
          </a:blip>
          <a:stretch>
            <a:fillRect/>
          </a:stretch>
        </p:blipFill>
        <p:spPr>
          <a:xfrm>
            <a:off x="1024938" y="691909"/>
            <a:ext cx="7094124" cy="3759679"/>
          </a:xfrm>
          <a:prstGeom prst="rect">
            <a:avLst/>
          </a:prstGeom>
          <a:noFill/>
          <a:ln cap="flat" cmpd="sng" w="19050">
            <a:solidFill>
              <a:srgbClr val="007074"/>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4"/>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Comparons avec une deuxième approche</a:t>
            </a:r>
            <a:endParaRPr sz="3000">
              <a:latin typeface="Viga"/>
              <a:ea typeface="Viga"/>
              <a:cs typeface="Viga"/>
              <a:sym typeface="Viga"/>
            </a:endParaRPr>
          </a:p>
        </p:txBody>
      </p:sp>
      <p:sp>
        <p:nvSpPr>
          <p:cNvPr id="630" name="Google Shape;630;p24"/>
          <p:cNvSpPr txBox="1"/>
          <p:nvPr>
            <p:ph idx="12" type="sldNum"/>
          </p:nvPr>
        </p:nvSpPr>
        <p:spPr>
          <a:xfrm>
            <a:off x="90619" y="46465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31" name="Google Shape;631;p24"/>
          <p:cNvSpPr txBox="1"/>
          <p:nvPr/>
        </p:nvSpPr>
        <p:spPr>
          <a:xfrm>
            <a:off x="747925" y="3479000"/>
            <a:ext cx="6782400" cy="128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feraient les élèves lors de l’activité?</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Quels seraient les apprentissages faits dans l’activités ?</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ferait l’enseignant ?</a:t>
            </a:r>
            <a:endParaRPr b="1" sz="1800">
              <a:latin typeface="Ubuntu"/>
              <a:ea typeface="Ubuntu"/>
              <a:cs typeface="Ubuntu"/>
              <a:sym typeface="Ubuntu"/>
            </a:endParaRPr>
          </a:p>
        </p:txBody>
      </p:sp>
      <p:sp>
        <p:nvSpPr>
          <p:cNvPr id="632" name="Google Shape;632;p24"/>
          <p:cNvSpPr txBox="1"/>
          <p:nvPr/>
        </p:nvSpPr>
        <p:spPr>
          <a:xfrm>
            <a:off x="2427625" y="1422275"/>
            <a:ext cx="3317400" cy="1831200"/>
          </a:xfrm>
          <a:prstGeom prst="rect">
            <a:avLst/>
          </a:prstGeom>
          <a:solidFill>
            <a:schemeClr val="lt1"/>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Détermine la période d’oscillation d’un pendule d’une masse de 1,50 Kg ayant une corde de 1,00 m.  Indique la période en seconde pendule.  </a:t>
            </a:r>
            <a:endParaRPr b="1" sz="1800">
              <a:latin typeface="Ubuntu"/>
              <a:ea typeface="Ubuntu"/>
              <a:cs typeface="Ubuntu"/>
              <a:sym typeface="Ubuntu"/>
            </a:endParaRPr>
          </a:p>
        </p:txBody>
      </p:sp>
      <p:sp>
        <p:nvSpPr>
          <p:cNvPr id="633" name="Google Shape;633;p24"/>
          <p:cNvSpPr/>
          <p:nvPr/>
        </p:nvSpPr>
        <p:spPr>
          <a:xfrm>
            <a:off x="5922800" y="93700"/>
            <a:ext cx="718488" cy="85741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cxnSp>
        <p:nvCxnSpPr>
          <p:cNvPr id="638" name="Google Shape;638;p25"/>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639" name="Google Shape;639;p2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0" name="Google Shape;640;p25"/>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Utilisation possible des</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Simulations</a:t>
            </a:r>
            <a:r>
              <a:rPr lang="en" sz="3000">
                <a:solidFill>
                  <a:schemeClr val="accent1"/>
                </a:solidFill>
                <a:latin typeface="Viga"/>
                <a:ea typeface="Viga"/>
                <a:cs typeface="Viga"/>
                <a:sym typeface="Viga"/>
              </a:rPr>
              <a:t> PhET en classe</a:t>
            </a:r>
            <a:endParaRPr sz="3000">
              <a:solidFill>
                <a:schemeClr val="accent1"/>
              </a:solidFill>
              <a:latin typeface="Viga"/>
              <a:ea typeface="Viga"/>
              <a:cs typeface="Viga"/>
              <a:sym typeface="Viga"/>
            </a:endParaRPr>
          </a:p>
        </p:txBody>
      </p:sp>
      <p:sp>
        <p:nvSpPr>
          <p:cNvPr id="641" name="Google Shape;641;p25"/>
          <p:cNvSpPr txBox="1"/>
          <p:nvPr>
            <p:ph idx="4294967295" type="body"/>
          </p:nvPr>
        </p:nvSpPr>
        <p:spPr>
          <a:xfrm>
            <a:off x="840450" y="1188450"/>
            <a:ext cx="7310700" cy="3610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Ubuntu"/>
              <a:buChar char="✘"/>
            </a:pPr>
            <a:r>
              <a:rPr b="1" lang="en" sz="2400">
                <a:latin typeface="Ubuntu"/>
                <a:ea typeface="Ubuntu"/>
                <a:cs typeface="Ubuntu"/>
                <a:sym typeface="Ubuntu"/>
              </a:rPr>
              <a:t>Présentation et discussions en classe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Support </a:t>
            </a:r>
            <a:r>
              <a:rPr lang="en" sz="1800">
                <a:latin typeface="Ubuntu"/>
                <a:ea typeface="Ubuntu"/>
                <a:cs typeface="Ubuntu"/>
                <a:sym typeface="Ubuntu"/>
              </a:rPr>
              <a:t>visuel</a:t>
            </a:r>
            <a:r>
              <a:rPr lang="en" sz="1800">
                <a:latin typeface="Ubuntu"/>
                <a:ea typeface="Ubuntu"/>
                <a:cs typeface="Ubuntu"/>
                <a:sym typeface="Ubuntu"/>
              </a:rPr>
              <a:t>, démonstration complémentaire, enseignement utilisant des démonstrations interactives et évaluation de concepts</a:t>
            </a:r>
            <a:endParaRPr sz="1800">
              <a:latin typeface="Ubuntu"/>
              <a:ea typeface="Ubuntu"/>
              <a:cs typeface="Ubuntu"/>
              <a:sym typeface="Ubuntu"/>
            </a:endParaRPr>
          </a:p>
          <a:p>
            <a:pPr indent="0" lvl="0" marL="457200" rtl="0" algn="l">
              <a:spcBef>
                <a:spcPts val="600"/>
              </a:spcBef>
              <a:spcAft>
                <a:spcPts val="0"/>
              </a:spcAft>
              <a:buNone/>
            </a:pPr>
            <a:r>
              <a:t/>
            </a:r>
            <a:endParaRPr b="1"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Laboratoire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Activité de groupe, exploration et découverte</a:t>
            </a:r>
            <a:endParaRPr sz="1800">
              <a:latin typeface="Ubuntu"/>
              <a:ea typeface="Ubuntu"/>
              <a:cs typeface="Ubuntu"/>
              <a:sym typeface="Ubuntu"/>
            </a:endParaRPr>
          </a:p>
          <a:p>
            <a:pPr indent="0" lvl="0" marL="457200" rtl="0" algn="l">
              <a:spcBef>
                <a:spcPts val="600"/>
              </a:spcBef>
              <a:spcAft>
                <a:spcPts val="0"/>
              </a:spcAft>
              <a:buNone/>
            </a:pPr>
            <a:r>
              <a:t/>
            </a:r>
            <a:endParaRPr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Devoir ou travaux</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Travail préalable - introduction de nouveaux concepts</a:t>
            </a:r>
            <a:endParaRPr sz="18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Après un cours - consolidation des apprentissages</a:t>
            </a:r>
            <a:endParaRPr sz="1800">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6"/>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Développement de compétences numériques</a:t>
            </a:r>
            <a:endParaRPr sz="3000">
              <a:latin typeface="Viga"/>
              <a:ea typeface="Viga"/>
              <a:cs typeface="Viga"/>
              <a:sym typeface="Viga"/>
            </a:endParaRPr>
          </a:p>
        </p:txBody>
      </p:sp>
      <p:sp>
        <p:nvSpPr>
          <p:cNvPr id="647" name="Google Shape;647;p26"/>
          <p:cNvSpPr txBox="1"/>
          <p:nvPr>
            <p:ph idx="12" type="sldNum"/>
          </p:nvPr>
        </p:nvSpPr>
        <p:spPr>
          <a:xfrm>
            <a:off x="4364269" y="4826112"/>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48" name="Google Shape;648;p26"/>
          <p:cNvPicPr preferRelativeResize="0"/>
          <p:nvPr/>
        </p:nvPicPr>
        <p:blipFill>
          <a:blip r:embed="rId3">
            <a:alphaModFix/>
          </a:blip>
          <a:stretch>
            <a:fillRect/>
          </a:stretch>
        </p:blipFill>
        <p:spPr>
          <a:xfrm>
            <a:off x="336071" y="1106550"/>
            <a:ext cx="4054448" cy="3871950"/>
          </a:xfrm>
          <a:prstGeom prst="rect">
            <a:avLst/>
          </a:prstGeom>
          <a:noFill/>
          <a:ln>
            <a:noFill/>
          </a:ln>
        </p:spPr>
      </p:pic>
      <p:sp>
        <p:nvSpPr>
          <p:cNvPr id="649" name="Google Shape;649;p26"/>
          <p:cNvSpPr/>
          <p:nvPr/>
        </p:nvSpPr>
        <p:spPr>
          <a:xfrm>
            <a:off x="2465274" y="117385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6"/>
          <p:cNvSpPr/>
          <p:nvPr/>
        </p:nvSpPr>
        <p:spPr>
          <a:xfrm>
            <a:off x="2500607"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6"/>
          <p:cNvSpPr/>
          <p:nvPr/>
        </p:nvSpPr>
        <p:spPr>
          <a:xfrm>
            <a:off x="3574471" y="3116207"/>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6"/>
          <p:cNvSpPr/>
          <p:nvPr/>
        </p:nvSpPr>
        <p:spPr>
          <a:xfrm>
            <a:off x="3327362" y="4046359"/>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6"/>
          <p:cNvSpPr/>
          <p:nvPr/>
        </p:nvSpPr>
        <p:spPr>
          <a:xfrm>
            <a:off x="1315823" y="461160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6"/>
          <p:cNvSpPr/>
          <p:nvPr/>
        </p:nvSpPr>
        <p:spPr>
          <a:xfrm>
            <a:off x="206626" y="3059683"/>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p:nvPr/>
        </p:nvSpPr>
        <p:spPr>
          <a:xfrm>
            <a:off x="539385" y="218104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6"/>
          <p:cNvSpPr/>
          <p:nvPr/>
        </p:nvSpPr>
        <p:spPr>
          <a:xfrm>
            <a:off x="1335950"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6"/>
          <p:cNvSpPr/>
          <p:nvPr/>
        </p:nvSpPr>
        <p:spPr>
          <a:xfrm>
            <a:off x="4609475" y="1140475"/>
            <a:ext cx="2286000" cy="11610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u="sng">
                <a:solidFill>
                  <a:srgbClr val="0069BF"/>
                </a:solidFill>
                <a:latin typeface="Viga"/>
                <a:ea typeface="Viga"/>
                <a:cs typeface="Viga"/>
                <a:sym typeface="Viga"/>
                <a:hlinkClick r:id="rId4">
                  <a:extLst>
                    <a:ext uri="{A12FA001-AC4F-418D-AE19-62706E023703}">
                      <ahyp:hlinkClr val="tx"/>
                    </a:ext>
                  </a:extLst>
                </a:hlinkClick>
              </a:rPr>
              <a:t>Cadre de référence de la compétence numérique</a:t>
            </a:r>
            <a:endParaRPr sz="1300">
              <a:solidFill>
                <a:srgbClr val="0069BF"/>
              </a:solidFill>
            </a:endParaRPr>
          </a:p>
          <a:p>
            <a:pPr indent="0" lvl="0" marL="0" rtl="0" algn="ctr">
              <a:spcBef>
                <a:spcPts val="0"/>
              </a:spcBef>
              <a:spcAft>
                <a:spcPts val="0"/>
              </a:spcAft>
              <a:buNone/>
            </a:pPr>
            <a:r>
              <a:t/>
            </a:r>
            <a:endParaRPr sz="1300"/>
          </a:p>
          <a:p>
            <a:pPr indent="0" lvl="0" marL="0" rtl="0" algn="l">
              <a:spcBef>
                <a:spcPts val="0"/>
              </a:spcBef>
              <a:spcAft>
                <a:spcPts val="0"/>
              </a:spcAft>
              <a:buNone/>
            </a:pPr>
            <a:r>
              <a:rPr lang="en" sz="900">
                <a:solidFill>
                  <a:srgbClr val="FFFFFF"/>
                </a:solidFill>
                <a:latin typeface="Viga"/>
                <a:ea typeface="Viga"/>
                <a:cs typeface="Viga"/>
                <a:sym typeface="Viga"/>
              </a:rPr>
              <a:t>Source : MEES - Avril 2019</a:t>
            </a:r>
            <a:endParaRPr sz="1000">
              <a:solidFill>
                <a:srgbClr val="FFFFFF"/>
              </a:solidFill>
            </a:endParaRPr>
          </a:p>
        </p:txBody>
      </p:sp>
      <p:sp>
        <p:nvSpPr>
          <p:cNvPr id="658" name="Google Shape;658;p26"/>
          <p:cNvSpPr/>
          <p:nvPr/>
        </p:nvSpPr>
        <p:spPr>
          <a:xfrm>
            <a:off x="4861900" y="2449213"/>
            <a:ext cx="2286000" cy="10101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Viga"/>
                <a:ea typeface="Viga"/>
                <a:cs typeface="Viga"/>
                <a:sym typeface="Viga"/>
              </a:rPr>
              <a:t>12 dimensions</a:t>
            </a:r>
            <a:endParaRPr sz="1700">
              <a:solidFill>
                <a:schemeClr val="dk1"/>
              </a:solidFill>
              <a:latin typeface="Viga"/>
              <a:ea typeface="Viga"/>
              <a:cs typeface="Viga"/>
              <a:sym typeface="Viga"/>
            </a:endParaRPr>
          </a:p>
          <a:p>
            <a:pPr indent="0" lvl="0" marL="0" rtl="0" algn="ctr">
              <a:spcBef>
                <a:spcPts val="0"/>
              </a:spcBef>
              <a:spcAft>
                <a:spcPts val="0"/>
              </a:spcAft>
              <a:buNone/>
            </a:pPr>
            <a:r>
              <a:rPr lang="en" sz="1700" u="sng">
                <a:solidFill>
                  <a:srgbClr val="227A78"/>
                </a:solidFill>
                <a:latin typeface="Viga"/>
                <a:ea typeface="Viga"/>
                <a:cs typeface="Viga"/>
                <a:sym typeface="Viga"/>
                <a:hlinkClick r:id="rId5">
                  <a:extLst>
                    <a:ext uri="{A12FA001-AC4F-418D-AE19-62706E023703}">
                      <ahyp:hlinkClr val="tx"/>
                    </a:ext>
                  </a:extLst>
                </a:hlinkClick>
              </a:rPr>
              <a:t>version interactive</a:t>
            </a:r>
            <a:endParaRPr sz="1000">
              <a:solidFill>
                <a:srgbClr val="FFFFFF"/>
              </a:solidFill>
            </a:endParaRPr>
          </a:p>
        </p:txBody>
      </p:sp>
      <p:sp>
        <p:nvSpPr>
          <p:cNvPr id="659" name="Google Shape;659;p26"/>
          <p:cNvSpPr/>
          <p:nvPr/>
        </p:nvSpPr>
        <p:spPr>
          <a:xfrm>
            <a:off x="5206550" y="3638700"/>
            <a:ext cx="2286000" cy="13725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u="sng">
                <a:solidFill>
                  <a:schemeClr val="accent1"/>
                </a:solidFill>
                <a:latin typeface="Viga"/>
                <a:ea typeface="Viga"/>
                <a:cs typeface="Viga"/>
                <a:sym typeface="Viga"/>
                <a:hlinkClick r:id="rId6">
                  <a:extLst>
                    <a:ext uri="{A12FA001-AC4F-418D-AE19-62706E023703}">
                      <ahyp:hlinkClr val="tx"/>
                    </a:ext>
                  </a:extLst>
                </a:hlinkClick>
              </a:rPr>
              <a:t>Continuum de développement de la compétence numérique</a:t>
            </a:r>
            <a:endParaRPr sz="17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sz="900">
              <a:solidFill>
                <a:srgbClr val="FFFFFF"/>
              </a:solidFill>
              <a:latin typeface="Viga"/>
              <a:ea typeface="Viga"/>
              <a:cs typeface="Viga"/>
              <a:sym typeface="Viga"/>
            </a:endParaRPr>
          </a:p>
          <a:p>
            <a:pPr indent="0" lvl="0" marL="0" rtl="0" algn="l">
              <a:spcBef>
                <a:spcPts val="0"/>
              </a:spcBef>
              <a:spcAft>
                <a:spcPts val="0"/>
              </a:spcAft>
              <a:buClr>
                <a:schemeClr val="dk1"/>
              </a:buClr>
              <a:buSzPts val="1100"/>
              <a:buFont typeface="Arial"/>
              <a:buNone/>
            </a:pPr>
            <a:r>
              <a:rPr lang="en" sz="900">
                <a:solidFill>
                  <a:srgbClr val="FFFFFF"/>
                </a:solidFill>
                <a:latin typeface="Viga"/>
                <a:ea typeface="Viga"/>
                <a:cs typeface="Viga"/>
                <a:sym typeface="Viga"/>
              </a:rPr>
              <a:t>Source : MEES - Janvier 2020</a:t>
            </a:r>
            <a:endParaRPr sz="1300">
              <a:solidFill>
                <a:srgbClr val="FFFFFF"/>
              </a:solidFill>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cxnSp>
        <p:nvCxnSpPr>
          <p:cNvPr id="664" name="Google Shape;664;p27"/>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665" name="Google Shape;665;p27"/>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6" name="Google Shape;666;p27"/>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Comment PhET peut aider </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les élèves à APPRENDRE?</a:t>
            </a:r>
            <a:endParaRPr sz="3000">
              <a:solidFill>
                <a:schemeClr val="accent1"/>
              </a:solidFill>
              <a:latin typeface="Viga"/>
              <a:ea typeface="Viga"/>
              <a:cs typeface="Viga"/>
              <a:sym typeface="Viga"/>
            </a:endParaRPr>
          </a:p>
        </p:txBody>
      </p:sp>
      <p:sp>
        <p:nvSpPr>
          <p:cNvPr id="667" name="Google Shape;667;p27"/>
          <p:cNvSpPr txBox="1"/>
          <p:nvPr/>
        </p:nvSpPr>
        <p:spPr>
          <a:xfrm>
            <a:off x="529800" y="1121900"/>
            <a:ext cx="80844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Clr>
                <a:srgbClr val="000000"/>
              </a:buClr>
              <a:buSzPts val="1600"/>
              <a:buFont typeface="Ubuntu"/>
              <a:buChar char="❏"/>
            </a:pPr>
            <a:r>
              <a:rPr lang="en" sz="1600">
                <a:latin typeface="Ubuntu"/>
                <a:ea typeface="Ubuntu"/>
                <a:cs typeface="Ubuntu"/>
                <a:sym typeface="Ubuntu"/>
              </a:rPr>
              <a:t>Facile d’utilisation, l’élève se sent compétent;</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visualiser des concepts difficiles à concevoir et de les contextualiser dans des situations réelles;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L’élève n’a pas peur de briser du matériel en faisant ses expériences (il est en sécurité);</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reproduire des manipulations lorsque le matériel n’est pas disponible;</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Rend les objectifs d'apprentissage explicites et significatifs pour les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d’utiliser une approche centrée sur l'élève et de donner la parole aux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de promouvoir l'engagement des élèves en sollicitant leurs idées, en leur demandant de les verbaliser et en leur offrant des occasions de pratiquer la conversation scientifique.</a:t>
            </a:r>
            <a:endParaRPr sz="1600">
              <a:latin typeface="Ubuntu"/>
              <a:ea typeface="Ubuntu"/>
              <a:cs typeface="Ubuntu"/>
              <a:sym typeface="Ubuntu"/>
            </a:endParaRPr>
          </a:p>
          <a:p>
            <a:pPr indent="0" lvl="0" marL="0" rtl="0" algn="l">
              <a:lnSpc>
                <a:spcPct val="115000"/>
              </a:lnSpc>
              <a:spcBef>
                <a:spcPts val="600"/>
              </a:spcBef>
              <a:spcAft>
                <a:spcPts val="0"/>
              </a:spcAft>
              <a:buNone/>
            </a:pPr>
            <a:r>
              <a:t/>
            </a:r>
            <a:endParaRPr sz="1600">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cxnSp>
        <p:nvCxnSpPr>
          <p:cNvPr id="672" name="Google Shape;672;p28"/>
          <p:cNvCxnSpPr/>
          <p:nvPr/>
        </p:nvCxnSpPr>
        <p:spPr>
          <a:xfrm>
            <a:off x="1869275" y="1166825"/>
            <a:ext cx="5691300" cy="23700"/>
          </a:xfrm>
          <a:prstGeom prst="straightConnector1">
            <a:avLst/>
          </a:prstGeom>
          <a:noFill/>
          <a:ln cap="rnd" cmpd="sng" w="19050">
            <a:solidFill>
              <a:srgbClr val="A4C2F4"/>
            </a:solidFill>
            <a:prstDash val="dash"/>
            <a:round/>
            <a:headEnd len="med" w="med" type="none"/>
            <a:tailEnd len="med" w="med" type="none"/>
          </a:ln>
        </p:spPr>
      </p:cxnSp>
      <p:sp>
        <p:nvSpPr>
          <p:cNvPr id="673" name="Google Shape;673;p2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4" name="Google Shape;674;p28"/>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00"/>
              </a:spcBef>
              <a:spcAft>
                <a:spcPts val="0"/>
              </a:spcAft>
              <a:buNone/>
            </a:pPr>
            <a:r>
              <a:rPr lang="en" sz="3000">
                <a:solidFill>
                  <a:schemeClr val="accent1"/>
                </a:solidFill>
                <a:latin typeface="Viga"/>
                <a:ea typeface="Viga"/>
                <a:cs typeface="Viga"/>
                <a:sym typeface="Viga"/>
              </a:rPr>
              <a:t>Planification d’une activité faisant l’utilisation de PhET</a:t>
            </a:r>
            <a:endParaRPr sz="3000">
              <a:solidFill>
                <a:schemeClr val="accent1"/>
              </a:solidFill>
              <a:latin typeface="Viga"/>
              <a:ea typeface="Viga"/>
              <a:cs typeface="Viga"/>
              <a:sym typeface="Viga"/>
            </a:endParaRPr>
          </a:p>
        </p:txBody>
      </p:sp>
      <p:sp>
        <p:nvSpPr>
          <p:cNvPr id="675" name="Google Shape;675;p28"/>
          <p:cNvSpPr txBox="1"/>
          <p:nvPr/>
        </p:nvSpPr>
        <p:spPr>
          <a:xfrm>
            <a:off x="901950" y="1121900"/>
            <a:ext cx="76449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Clr>
                <a:srgbClr val="000000"/>
              </a:buClr>
              <a:buSzPts val="1600"/>
              <a:buFont typeface="Ubuntu"/>
              <a:buChar char="❏"/>
            </a:pPr>
            <a:r>
              <a:rPr lang="en" sz="1600">
                <a:latin typeface="Ubuntu"/>
                <a:ea typeface="Ubuntu"/>
                <a:cs typeface="Ubuntu"/>
                <a:sym typeface="Ubuntu"/>
              </a:rPr>
              <a:t>Bien définir l’intention pédagogique;</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Donner le minimum d’informations sur l’utilisation de la simulation;</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Créer des liens avec les connaissances </a:t>
            </a:r>
            <a:r>
              <a:rPr lang="en" sz="1600">
                <a:latin typeface="Ubuntu"/>
                <a:ea typeface="Ubuntu"/>
                <a:cs typeface="Ubuntu"/>
                <a:sym typeface="Ubuntu"/>
              </a:rPr>
              <a:t>antérieurs</a:t>
            </a:r>
            <a:r>
              <a:rPr lang="en" sz="1600">
                <a:latin typeface="Ubuntu"/>
                <a:ea typeface="Ubuntu"/>
                <a:cs typeface="Ubuntu"/>
                <a:sym typeface="Ubuntu"/>
              </a:rPr>
              <a:t> et les idées </a:t>
            </a:r>
            <a:r>
              <a:rPr lang="en" sz="1600">
                <a:latin typeface="Ubuntu"/>
                <a:ea typeface="Ubuntu"/>
                <a:cs typeface="Ubuntu"/>
                <a:sym typeface="Ubuntu"/>
              </a:rPr>
              <a:t>préconçues</a:t>
            </a:r>
            <a:r>
              <a:rPr lang="en" sz="1600">
                <a:latin typeface="Ubuntu"/>
                <a:ea typeface="Ubuntu"/>
                <a:cs typeface="Ubuntu"/>
                <a:sym typeface="Ubuntu"/>
              </a:rPr>
              <a:t> des élèves;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Encourager l’élève à donner du sens à l’apprentissage et utiliser le raisonnement;</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Donnez un sens aux apprentissages en créant des liens avec des </a:t>
            </a:r>
            <a:r>
              <a:rPr lang="en" sz="1600">
                <a:latin typeface="Ubuntu"/>
                <a:ea typeface="Ubuntu"/>
                <a:cs typeface="Ubuntu"/>
                <a:sym typeface="Ubuntu"/>
              </a:rPr>
              <a:t>expériences</a:t>
            </a:r>
            <a:r>
              <a:rPr lang="en" sz="1600">
                <a:latin typeface="Ubuntu"/>
                <a:ea typeface="Ubuntu"/>
                <a:cs typeface="Ubuntu"/>
                <a:sym typeface="Ubuntu"/>
              </a:rPr>
              <a:t> du monde réel;</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Concevoir des activités collaboratives;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Aider les élèves à construire leurs connaissances.</a:t>
            </a:r>
            <a:endParaRPr sz="1800">
              <a:solidFill>
                <a:srgbClr val="384F5C"/>
              </a:solidFill>
              <a:latin typeface="Ubuntu"/>
              <a:ea typeface="Ubuntu"/>
              <a:cs typeface="Ubuntu"/>
              <a:sym typeface="Ubuntu"/>
            </a:endParaRPr>
          </a:p>
        </p:txBody>
      </p:sp>
      <p:sp>
        <p:nvSpPr>
          <p:cNvPr id="676" name="Google Shape;676;p28"/>
          <p:cNvSpPr txBox="1"/>
          <p:nvPr/>
        </p:nvSpPr>
        <p:spPr>
          <a:xfrm>
            <a:off x="1127550" y="37120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b="1" lang="en" sz="1600">
                <a:latin typeface="Ubuntu"/>
                <a:ea typeface="Ubuntu"/>
                <a:cs typeface="Ubuntu"/>
                <a:sym typeface="Ubuntu"/>
              </a:rPr>
              <a:t>Document très </a:t>
            </a:r>
            <a:r>
              <a:rPr b="1" lang="en" sz="1600">
                <a:latin typeface="Ubuntu"/>
                <a:ea typeface="Ubuntu"/>
                <a:cs typeface="Ubuntu"/>
                <a:sym typeface="Ubuntu"/>
              </a:rPr>
              <a:t>pertinent</a:t>
            </a:r>
            <a:r>
              <a:rPr b="1" lang="en" sz="1600">
                <a:latin typeface="Ubuntu"/>
                <a:ea typeface="Ubuntu"/>
                <a:cs typeface="Ubuntu"/>
                <a:sym typeface="Ubuntu"/>
              </a:rPr>
              <a:t> à consulter</a:t>
            </a:r>
            <a:endParaRPr b="1" sz="1600">
              <a:latin typeface="Ubuntu"/>
              <a:ea typeface="Ubuntu"/>
              <a:cs typeface="Ubuntu"/>
              <a:sym typeface="Ubuntu"/>
            </a:endParaRPr>
          </a:p>
          <a:p>
            <a:pPr indent="0" lvl="0" marL="0" rtl="0" algn="ctr">
              <a:lnSpc>
                <a:spcPct val="115000"/>
              </a:lnSpc>
              <a:spcBef>
                <a:spcPts val="600"/>
              </a:spcBef>
              <a:spcAft>
                <a:spcPts val="0"/>
              </a:spcAft>
              <a:buNone/>
            </a:pPr>
            <a:r>
              <a:rPr lang="en" sz="1600" u="sng">
                <a:solidFill>
                  <a:schemeClr val="hlink"/>
                </a:solidFill>
                <a:latin typeface="Ubuntu"/>
                <a:ea typeface="Ubuntu"/>
                <a:cs typeface="Ubuntu"/>
                <a:sym typeface="Ubuntu"/>
                <a:hlinkClick r:id="rId3"/>
              </a:rPr>
              <a:t>Stratégies de facilitation pour des activités en classe basées sur l'approche par problème utilisant des simulations PhET</a:t>
            </a:r>
            <a:endParaRPr sz="1600">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9"/>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682" name="Google Shape;682;p29"/>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683" name="Google Shape;683;p29"/>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Classroom</a:t>
            </a:r>
            <a:endParaRPr sz="3000">
              <a:latin typeface="Viga"/>
              <a:ea typeface="Viga"/>
              <a:cs typeface="Viga"/>
              <a:sym typeface="Viga"/>
            </a:endParaRPr>
          </a:p>
        </p:txBody>
      </p:sp>
      <p:sp>
        <p:nvSpPr>
          <p:cNvPr id="684" name="Google Shape;684;p29"/>
          <p:cNvSpPr txBox="1"/>
          <p:nvPr>
            <p:ph idx="1" type="body"/>
          </p:nvPr>
        </p:nvSpPr>
        <p:spPr>
          <a:xfrm>
            <a:off x="747925" y="1297050"/>
            <a:ext cx="22548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Partage facile et rapide d’une simulation HTML5 ou Flash avec vos élèves via Google Classroom.</a:t>
            </a:r>
            <a:endParaRPr sz="1800">
              <a:latin typeface="Ubuntu"/>
              <a:ea typeface="Ubuntu"/>
              <a:cs typeface="Ubuntu"/>
              <a:sym typeface="Ubuntu"/>
            </a:endParaRPr>
          </a:p>
        </p:txBody>
      </p:sp>
      <p:sp>
        <p:nvSpPr>
          <p:cNvPr id="685" name="Google Shape;685;p29"/>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686" name="Google Shape;686;p29">
            <a:hlinkClick r:id="rId3"/>
          </p:cNvPr>
          <p:cNvPicPr preferRelativeResize="0"/>
          <p:nvPr/>
        </p:nvPicPr>
        <p:blipFill>
          <a:blip r:embed="rId4">
            <a:alphaModFix/>
          </a:blip>
          <a:stretch>
            <a:fillRect/>
          </a:stretch>
        </p:blipFill>
        <p:spPr>
          <a:xfrm>
            <a:off x="4101625" y="1073650"/>
            <a:ext cx="3614000" cy="2813150"/>
          </a:xfrm>
          <a:prstGeom prst="rect">
            <a:avLst/>
          </a:prstGeom>
          <a:noFill/>
          <a:ln cap="flat" cmpd="sng" w="19050">
            <a:solidFill>
              <a:srgbClr val="1C4587"/>
            </a:solidFill>
            <a:prstDash val="solid"/>
            <a:round/>
            <a:headEnd len="sm" w="sm" type="none"/>
            <a:tailEnd len="sm" w="sm" type="none"/>
          </a:ln>
        </p:spPr>
      </p:pic>
      <p:sp>
        <p:nvSpPr>
          <p:cNvPr id="687" name="Google Shape;687;p29"/>
          <p:cNvSpPr/>
          <p:nvPr/>
        </p:nvSpPr>
        <p:spPr>
          <a:xfrm>
            <a:off x="7227075" y="1214450"/>
            <a:ext cx="365700" cy="365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8" name="Google Shape;688;p29"/>
          <p:cNvPicPr preferRelativeResize="0"/>
          <p:nvPr/>
        </p:nvPicPr>
        <p:blipFill>
          <a:blip r:embed="rId5">
            <a:alphaModFix/>
          </a:blip>
          <a:stretch>
            <a:fillRect/>
          </a:stretch>
        </p:blipFill>
        <p:spPr>
          <a:xfrm rot="9110161">
            <a:off x="6033598" y="314511"/>
            <a:ext cx="1207879" cy="1205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0"/>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694" name="Google Shape;694;p30"/>
          <p:cNvSpPr txBox="1"/>
          <p:nvPr>
            <p:ph type="title"/>
          </p:nvPr>
        </p:nvSpPr>
        <p:spPr>
          <a:xfrm>
            <a:off x="747925" y="726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Outils de recherche d’activités</a:t>
            </a:r>
            <a:endParaRPr sz="3000">
              <a:latin typeface="Viga"/>
              <a:ea typeface="Viga"/>
              <a:cs typeface="Viga"/>
              <a:sym typeface="Viga"/>
            </a:endParaRPr>
          </a:p>
        </p:txBody>
      </p:sp>
      <p:sp>
        <p:nvSpPr>
          <p:cNvPr id="695" name="Google Shape;695;p30"/>
          <p:cNvSpPr txBox="1"/>
          <p:nvPr>
            <p:ph idx="1" type="body"/>
          </p:nvPr>
        </p:nvSpPr>
        <p:spPr>
          <a:xfrm>
            <a:off x="486925" y="1189900"/>
            <a:ext cx="32556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Permet </a:t>
            </a:r>
            <a:r>
              <a:rPr lang="en" sz="1800" u="sng">
                <a:solidFill>
                  <a:schemeClr val="hlink"/>
                </a:solidFill>
                <a:latin typeface="Ubuntu"/>
                <a:ea typeface="Ubuntu"/>
                <a:cs typeface="Ubuntu"/>
                <a:sym typeface="Ubuntu"/>
                <a:hlinkClick r:id="rId3"/>
              </a:rPr>
              <a:t>les recherches</a:t>
            </a:r>
            <a:r>
              <a:rPr lang="en" sz="1800">
                <a:latin typeface="Ubuntu"/>
                <a:ea typeface="Ubuntu"/>
                <a:cs typeface="Ubuntu"/>
                <a:sym typeface="Ubuntu"/>
              </a:rPr>
              <a:t> par:</a:t>
            </a:r>
            <a:endParaRPr sz="1800">
              <a:latin typeface="Ubuntu"/>
              <a:ea typeface="Ubuntu"/>
              <a:cs typeface="Ubuntu"/>
              <a:sym typeface="Ubuntu"/>
            </a:endParaRPr>
          </a:p>
          <a:p>
            <a:pPr indent="-342900" lvl="0" marL="457200" rtl="0" algn="l">
              <a:spcBef>
                <a:spcPts val="600"/>
              </a:spcBef>
              <a:spcAft>
                <a:spcPts val="0"/>
              </a:spcAft>
              <a:buSzPts val="1800"/>
              <a:buFont typeface="Ubuntu"/>
              <a:buChar char="✘"/>
            </a:pPr>
            <a:r>
              <a:rPr lang="en" sz="1800">
                <a:latin typeface="Ubuntu"/>
                <a:ea typeface="Ubuntu"/>
                <a:cs typeface="Ubuntu"/>
                <a:sym typeface="Ubuntu"/>
              </a:rPr>
              <a:t>Simulations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Types d’activcités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Sujets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Niveaux</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Langues</a:t>
            </a:r>
            <a:endParaRPr sz="1800">
              <a:latin typeface="Ubuntu"/>
              <a:ea typeface="Ubuntu"/>
              <a:cs typeface="Ubuntu"/>
              <a:sym typeface="Ubuntu"/>
            </a:endParaRPr>
          </a:p>
        </p:txBody>
      </p:sp>
      <p:sp>
        <p:nvSpPr>
          <p:cNvPr id="696" name="Google Shape;696;p30"/>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97" name="Google Shape;697;p30"/>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698" name="Google Shape;698;p30"/>
          <p:cNvPicPr preferRelativeResize="0"/>
          <p:nvPr/>
        </p:nvPicPr>
        <p:blipFill>
          <a:blip r:embed="rId4">
            <a:alphaModFix/>
          </a:blip>
          <a:stretch>
            <a:fillRect/>
          </a:stretch>
        </p:blipFill>
        <p:spPr>
          <a:xfrm>
            <a:off x="3678050" y="1189900"/>
            <a:ext cx="4289775" cy="2116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31">
            <a:hlinkClick r:id="rId3"/>
          </p:cNvPr>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04" name="Google Shape;704;p31">
            <a:hlinkClick r:id="rId4"/>
          </p:cNvPr>
          <p:cNvPicPr preferRelativeResize="0"/>
          <p:nvPr/>
        </p:nvPicPr>
        <p:blipFill>
          <a:blip r:embed="rId5">
            <a:alphaModFix/>
          </a:blip>
          <a:stretch>
            <a:fillRect/>
          </a:stretch>
        </p:blipFill>
        <p:spPr>
          <a:xfrm>
            <a:off x="3597000" y="1058125"/>
            <a:ext cx="4452001" cy="2042451"/>
          </a:xfrm>
          <a:prstGeom prst="rect">
            <a:avLst/>
          </a:prstGeom>
          <a:noFill/>
          <a:ln>
            <a:noFill/>
          </a:ln>
        </p:spPr>
      </p:pic>
      <p:sp>
        <p:nvSpPr>
          <p:cNvPr id="705" name="Google Shape;705;p31"/>
          <p:cNvSpPr txBox="1"/>
          <p:nvPr>
            <p:ph idx="1" type="body"/>
          </p:nvPr>
        </p:nvSpPr>
        <p:spPr>
          <a:xfrm>
            <a:off x="478325" y="800750"/>
            <a:ext cx="2862300" cy="3610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Écrivez ce que vous cherchez dans </a:t>
            </a:r>
            <a:r>
              <a:rPr lang="en" sz="1800" u="sng">
                <a:solidFill>
                  <a:schemeClr val="hlink"/>
                </a:solidFill>
                <a:latin typeface="Ubuntu"/>
                <a:ea typeface="Ubuntu"/>
                <a:cs typeface="Ubuntu"/>
                <a:sym typeface="Ubuntu"/>
                <a:hlinkClick r:id="rId6"/>
              </a:rPr>
              <a:t>la barre de recherche de GeoGebra</a:t>
            </a:r>
            <a:r>
              <a:rPr lang="en" sz="1800">
                <a:latin typeface="Ubuntu"/>
                <a:ea typeface="Ubuntu"/>
                <a:cs typeface="Ubuntu"/>
                <a:sym typeface="Ubuntu"/>
              </a:rPr>
              <a:t> et vous trouverez plusieurs ressources.</a:t>
            </a:r>
            <a:endParaRPr sz="1800">
              <a:latin typeface="Ubuntu"/>
              <a:ea typeface="Ubuntu"/>
              <a:cs typeface="Ubuntu"/>
              <a:sym typeface="Ubuntu"/>
            </a:endParaRPr>
          </a:p>
        </p:txBody>
      </p:sp>
      <p:sp>
        <p:nvSpPr>
          <p:cNvPr id="706" name="Google Shape;706;p3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707" name="Google Shape;707;p31"/>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708" name="Google Shape;708;p31"/>
          <p:cNvPicPr preferRelativeResize="0"/>
          <p:nvPr/>
        </p:nvPicPr>
        <p:blipFill>
          <a:blip r:embed="rId7">
            <a:alphaModFix/>
          </a:blip>
          <a:stretch>
            <a:fillRect/>
          </a:stretch>
        </p:blipFill>
        <p:spPr>
          <a:xfrm rot="5016903">
            <a:off x="2563446" y="1033035"/>
            <a:ext cx="1207879" cy="1205501"/>
          </a:xfrm>
          <a:prstGeom prst="rect">
            <a:avLst/>
          </a:prstGeom>
          <a:noFill/>
          <a:ln>
            <a:noFill/>
          </a:ln>
        </p:spPr>
      </p:pic>
      <p:sp>
        <p:nvSpPr>
          <p:cNvPr id="709" name="Google Shape;709;p31"/>
          <p:cNvSpPr/>
          <p:nvPr/>
        </p:nvSpPr>
        <p:spPr>
          <a:xfrm>
            <a:off x="4250775" y="996825"/>
            <a:ext cx="2198100" cy="266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0" name="Google Shape;710;p31"/>
          <p:cNvPicPr preferRelativeResize="0"/>
          <p:nvPr/>
        </p:nvPicPr>
        <p:blipFill>
          <a:blip r:embed="rId8">
            <a:alphaModFix/>
          </a:blip>
          <a:stretch>
            <a:fillRect/>
          </a:stretch>
        </p:blipFill>
        <p:spPr>
          <a:xfrm>
            <a:off x="536200" y="311313"/>
            <a:ext cx="2857500" cy="80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4"/>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36" name="Google Shape;536;p14"/>
          <p:cNvSpPr txBox="1"/>
          <p:nvPr>
            <p:ph idx="4294967295" type="body"/>
          </p:nvPr>
        </p:nvSpPr>
        <p:spPr>
          <a:xfrm>
            <a:off x="4093500" y="1425863"/>
            <a:ext cx="4641300" cy="24615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3600">
                <a:latin typeface="Ubuntu"/>
                <a:ea typeface="Ubuntu"/>
                <a:cs typeface="Ubuntu"/>
                <a:sym typeface="Ubuntu"/>
              </a:rPr>
              <a:t>Marc-André Mercier</a:t>
            </a:r>
            <a:endParaRPr b="1" sz="3600">
              <a:latin typeface="Ubuntu"/>
              <a:ea typeface="Ubuntu"/>
              <a:cs typeface="Ubuntu"/>
              <a:sym typeface="Ubuntu"/>
            </a:endParaRPr>
          </a:p>
          <a:p>
            <a:pPr indent="0" lvl="0" marL="0" rtl="0" algn="l">
              <a:spcBef>
                <a:spcPts val="600"/>
              </a:spcBef>
              <a:spcAft>
                <a:spcPts val="0"/>
              </a:spcAft>
              <a:buNone/>
            </a:pPr>
            <a:r>
              <a:rPr b="1" lang="en" sz="3600">
                <a:latin typeface="Ubuntu"/>
                <a:ea typeface="Ubuntu"/>
                <a:cs typeface="Ubuntu"/>
                <a:sym typeface="Ubuntu"/>
              </a:rPr>
              <a:t>Pierre Lachance</a:t>
            </a:r>
            <a:endParaRPr b="1" sz="3600">
              <a:latin typeface="Ubuntu"/>
              <a:ea typeface="Ubuntu"/>
              <a:cs typeface="Ubuntu"/>
              <a:sym typeface="Ubuntu"/>
            </a:endParaRPr>
          </a:p>
          <a:p>
            <a:pPr indent="0" lvl="0" marL="0" rtl="0" algn="l">
              <a:spcBef>
                <a:spcPts val="600"/>
              </a:spcBef>
              <a:spcAft>
                <a:spcPts val="0"/>
              </a:spcAft>
              <a:buNone/>
            </a:pPr>
            <a:r>
              <a:t/>
            </a:r>
            <a:endParaRPr sz="2000">
              <a:latin typeface="Ubuntu"/>
              <a:ea typeface="Ubuntu"/>
              <a:cs typeface="Ubuntu"/>
              <a:sym typeface="Ubuntu"/>
            </a:endParaRPr>
          </a:p>
        </p:txBody>
      </p:sp>
      <p:sp>
        <p:nvSpPr>
          <p:cNvPr id="537" name="Google Shape;537;p1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38" name="Google Shape;538;p14"/>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39" name="Google Shape;539;p14"/>
          <p:cNvSpPr txBox="1"/>
          <p:nvPr/>
        </p:nvSpPr>
        <p:spPr>
          <a:xfrm>
            <a:off x="2194650" y="3922713"/>
            <a:ext cx="47547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84F5C"/>
                </a:solidFill>
                <a:latin typeface="Ubuntu"/>
                <a:ea typeface="Ubuntu"/>
                <a:cs typeface="Ubuntu"/>
                <a:sym typeface="Ubuntu"/>
              </a:rPr>
              <a:t>Lien vers la présentation Web : </a:t>
            </a:r>
            <a:r>
              <a:rPr b="1" lang="en" u="sng">
                <a:solidFill>
                  <a:schemeClr val="hlink"/>
                </a:solidFill>
                <a:latin typeface="Ubuntu"/>
                <a:ea typeface="Ubuntu"/>
                <a:cs typeface="Ubuntu"/>
                <a:sym typeface="Ubuntu"/>
                <a:hlinkClick r:id="rId5"/>
              </a:rPr>
              <a:t>http://recit.org/ul/qkk</a:t>
            </a:r>
            <a:endParaRPr b="1">
              <a:solidFill>
                <a:srgbClr val="384F5C"/>
              </a:solidFill>
              <a:latin typeface="Ubuntu"/>
              <a:ea typeface="Ubuntu"/>
              <a:cs typeface="Ubuntu"/>
              <a:sym typeface="Ubuntu"/>
            </a:endParaRPr>
          </a:p>
        </p:txBody>
      </p:sp>
      <p:sp>
        <p:nvSpPr>
          <p:cNvPr id="540" name="Google Shape;540;p14">
            <a:hlinkClick r:id="rId6"/>
          </p:cNvPr>
          <p:cNvSpPr txBox="1"/>
          <p:nvPr/>
        </p:nvSpPr>
        <p:spPr>
          <a:xfrm>
            <a:off x="2501850" y="4539375"/>
            <a:ext cx="41403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Pour plus de détails : </a:t>
            </a:r>
            <a:r>
              <a:rPr lang="en" sz="1300" u="sng">
                <a:solidFill>
                  <a:schemeClr val="hlink"/>
                </a:solidFill>
                <a:latin typeface="Ubuntu"/>
                <a:ea typeface="Ubuntu"/>
                <a:cs typeface="Ubuntu"/>
                <a:sym typeface="Ubuntu"/>
                <a:hlinkClick r:id="rId7"/>
              </a:rPr>
              <a:t>recitmst.qc.ca</a:t>
            </a:r>
            <a:endParaRPr sz="1300">
              <a:latin typeface="Ubuntu"/>
              <a:ea typeface="Ubuntu"/>
              <a:cs typeface="Ubuntu"/>
              <a:sym typeface="Ubuntu"/>
            </a:endParaRPr>
          </a:p>
        </p:txBody>
      </p:sp>
      <p:pic>
        <p:nvPicPr>
          <p:cNvPr id="541" name="Google Shape;541;p14"/>
          <p:cNvPicPr preferRelativeResize="0"/>
          <p:nvPr/>
        </p:nvPicPr>
        <p:blipFill>
          <a:blip r:embed="rId8">
            <a:alphaModFix/>
          </a:blip>
          <a:stretch>
            <a:fillRect/>
          </a:stretch>
        </p:blipFill>
        <p:spPr>
          <a:xfrm>
            <a:off x="2881055" y="1727175"/>
            <a:ext cx="732095" cy="648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6" name="Google Shape;716;p32"/>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Analyse des ressources et co-création d’activités</a:t>
            </a:r>
            <a:endParaRPr sz="3000">
              <a:latin typeface="Viga"/>
              <a:ea typeface="Viga"/>
              <a:cs typeface="Viga"/>
              <a:sym typeface="Viga"/>
            </a:endParaRPr>
          </a:p>
        </p:txBody>
      </p:sp>
      <p:pic>
        <p:nvPicPr>
          <p:cNvPr id="717" name="Google Shape;717;p32"/>
          <p:cNvPicPr preferRelativeResize="0"/>
          <p:nvPr/>
        </p:nvPicPr>
        <p:blipFill>
          <a:blip r:embed="rId3">
            <a:alphaModFix/>
          </a:blip>
          <a:stretch>
            <a:fillRect/>
          </a:stretch>
        </p:blipFill>
        <p:spPr>
          <a:xfrm>
            <a:off x="1102596" y="1342900"/>
            <a:ext cx="2266999" cy="1070750"/>
          </a:xfrm>
          <a:prstGeom prst="rect">
            <a:avLst/>
          </a:prstGeom>
          <a:noFill/>
          <a:ln>
            <a:noFill/>
          </a:ln>
        </p:spPr>
      </p:pic>
      <p:pic>
        <p:nvPicPr>
          <p:cNvPr id="718" name="Google Shape;718;p32"/>
          <p:cNvPicPr preferRelativeResize="0"/>
          <p:nvPr/>
        </p:nvPicPr>
        <p:blipFill>
          <a:blip r:embed="rId4">
            <a:alphaModFix/>
          </a:blip>
          <a:stretch>
            <a:fillRect/>
          </a:stretch>
        </p:blipFill>
        <p:spPr>
          <a:xfrm>
            <a:off x="807350" y="3018100"/>
            <a:ext cx="2857500" cy="809625"/>
          </a:xfrm>
          <a:prstGeom prst="rect">
            <a:avLst/>
          </a:prstGeom>
          <a:noFill/>
          <a:ln>
            <a:noFill/>
          </a:ln>
        </p:spPr>
      </p:pic>
      <p:sp>
        <p:nvSpPr>
          <p:cNvPr id="719" name="Google Shape;719;p32"/>
          <p:cNvSpPr txBox="1"/>
          <p:nvPr/>
        </p:nvSpPr>
        <p:spPr>
          <a:xfrm>
            <a:off x="3744150" y="3134450"/>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5"/>
              </a:rPr>
              <a:t>http://recit.org/ul/qhq</a:t>
            </a:r>
            <a:r>
              <a:rPr lang="en">
                <a:latin typeface="Dosis"/>
                <a:ea typeface="Dosis"/>
                <a:cs typeface="Dosis"/>
                <a:sym typeface="Dosis"/>
              </a:rPr>
              <a:t> </a:t>
            </a:r>
            <a:endParaRPr>
              <a:latin typeface="Dosis"/>
              <a:ea typeface="Dosis"/>
              <a:cs typeface="Dosis"/>
              <a:sym typeface="Dosis"/>
            </a:endParaRPr>
          </a:p>
        </p:txBody>
      </p:sp>
      <p:sp>
        <p:nvSpPr>
          <p:cNvPr id="720" name="Google Shape;720;p32"/>
          <p:cNvSpPr txBox="1"/>
          <p:nvPr/>
        </p:nvSpPr>
        <p:spPr>
          <a:xfrm>
            <a:off x="3744150" y="1589825"/>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6"/>
              </a:rPr>
              <a:t>http://recit.org/ul/qhr</a:t>
            </a:r>
            <a:endParaRPr>
              <a:latin typeface="Dosis"/>
              <a:ea typeface="Dosis"/>
              <a:cs typeface="Dosis"/>
              <a:sym typeface="Dosis"/>
            </a:endParaRPr>
          </a:p>
        </p:txBody>
      </p:sp>
      <p:pic>
        <p:nvPicPr>
          <p:cNvPr id="721" name="Google Shape;721;p32"/>
          <p:cNvPicPr preferRelativeResize="0"/>
          <p:nvPr/>
        </p:nvPicPr>
        <p:blipFill>
          <a:blip r:embed="rId7">
            <a:alphaModFix/>
          </a:blip>
          <a:stretch>
            <a:fillRect/>
          </a:stretch>
        </p:blipFill>
        <p:spPr>
          <a:xfrm>
            <a:off x="7081950" y="1517888"/>
            <a:ext cx="720774" cy="720774"/>
          </a:xfrm>
          <a:prstGeom prst="rect">
            <a:avLst/>
          </a:prstGeom>
          <a:noFill/>
          <a:ln>
            <a:noFill/>
          </a:ln>
        </p:spPr>
      </p:pic>
      <p:pic>
        <p:nvPicPr>
          <p:cNvPr id="722" name="Google Shape;722;p32"/>
          <p:cNvPicPr preferRelativeResize="0"/>
          <p:nvPr/>
        </p:nvPicPr>
        <p:blipFill>
          <a:blip r:embed="rId8">
            <a:alphaModFix/>
          </a:blip>
          <a:stretch>
            <a:fillRect/>
          </a:stretch>
        </p:blipFill>
        <p:spPr>
          <a:xfrm>
            <a:off x="7081950" y="3062513"/>
            <a:ext cx="720774" cy="720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8" name="Google Shape;728;p33"/>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Obtenez</a:t>
            </a:r>
            <a:r>
              <a:rPr lang="en" sz="3000">
                <a:latin typeface="Viga"/>
                <a:ea typeface="Viga"/>
                <a:cs typeface="Viga"/>
                <a:sym typeface="Viga"/>
              </a:rPr>
              <a:t> votre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badge de participation</a:t>
            </a:r>
            <a:endParaRPr sz="3000">
              <a:latin typeface="Viga"/>
              <a:ea typeface="Viga"/>
              <a:cs typeface="Viga"/>
              <a:sym typeface="Viga"/>
            </a:endParaRPr>
          </a:p>
        </p:txBody>
      </p:sp>
      <p:sp>
        <p:nvSpPr>
          <p:cNvPr id="729" name="Google Shape;729;p33"/>
          <p:cNvSpPr txBox="1"/>
          <p:nvPr/>
        </p:nvSpPr>
        <p:spPr>
          <a:xfrm>
            <a:off x="4613600" y="1631200"/>
            <a:ext cx="3324900" cy="2434200"/>
          </a:xfrm>
          <a:prstGeom prst="rect">
            <a:avLst/>
          </a:prstGeom>
          <a:noFill/>
          <a:ln>
            <a:noFill/>
          </a:ln>
        </p:spPr>
        <p:txBody>
          <a:bodyPr anchorCtr="0" anchor="t" bIns="91425" lIns="91425" spcFirstLastPara="1" rIns="91425" wrap="square" tIns="91425">
            <a:noAutofit/>
          </a:bodyPr>
          <a:lstStyle/>
          <a:p>
            <a:pPr indent="0" lvl="0" marL="285750" marR="282204" rtl="0" algn="ctr">
              <a:spcBef>
                <a:spcPts val="600"/>
              </a:spcBef>
              <a:spcAft>
                <a:spcPts val="0"/>
              </a:spcAft>
              <a:buNone/>
            </a:pPr>
            <a:r>
              <a:rPr lang="en" sz="2000">
                <a:solidFill>
                  <a:schemeClr val="dk1"/>
                </a:solidFill>
                <a:latin typeface="Ubuntu"/>
                <a:ea typeface="Ubuntu"/>
                <a:cs typeface="Ubuntu"/>
                <a:sym typeface="Ubuntu"/>
              </a:rPr>
              <a:t>Suivre les instructions dans la section</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lang="en"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b="1" lang="en" sz="2300" u="sng">
                <a:solidFill>
                  <a:schemeClr val="hlink"/>
                </a:solidFill>
                <a:latin typeface="Viga"/>
                <a:ea typeface="Viga"/>
                <a:cs typeface="Viga"/>
                <a:sym typeface="Viga"/>
                <a:hlinkClick r:id="rId3"/>
              </a:rPr>
              <a:t>Badge de participation</a:t>
            </a:r>
            <a:endParaRPr b="1" sz="2700">
              <a:solidFill>
                <a:schemeClr val="accent1"/>
              </a:solidFill>
              <a:latin typeface="Viga"/>
              <a:ea typeface="Viga"/>
              <a:cs typeface="Viga"/>
              <a:sym typeface="Viga"/>
            </a:endParaRPr>
          </a:p>
          <a:p>
            <a:pPr indent="0" lvl="0" marL="0" rtl="0" algn="l">
              <a:spcBef>
                <a:spcPts val="0"/>
              </a:spcBef>
              <a:spcAft>
                <a:spcPts val="0"/>
              </a:spcAft>
              <a:buNone/>
            </a:pPr>
            <a:r>
              <a:t/>
            </a:r>
            <a:endParaRPr sz="2200">
              <a:solidFill>
                <a:srgbClr val="FFFFFF"/>
              </a:solidFill>
              <a:latin typeface="Ubuntu"/>
              <a:ea typeface="Ubuntu"/>
              <a:cs typeface="Ubuntu"/>
              <a:sym typeface="Ubuntu"/>
            </a:endParaRPr>
          </a:p>
        </p:txBody>
      </p:sp>
      <p:pic>
        <p:nvPicPr>
          <p:cNvPr id="730" name="Google Shape;730;p33"/>
          <p:cNvPicPr preferRelativeResize="0"/>
          <p:nvPr/>
        </p:nvPicPr>
        <p:blipFill>
          <a:blip r:embed="rId4">
            <a:alphaModFix/>
          </a:blip>
          <a:stretch>
            <a:fillRect/>
          </a:stretch>
        </p:blipFill>
        <p:spPr>
          <a:xfrm>
            <a:off x="1532325" y="1601874"/>
            <a:ext cx="2554275" cy="2492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4"/>
          <p:cNvSpPr txBox="1"/>
          <p:nvPr>
            <p:ph idx="4294967295" type="ctrTitle"/>
          </p:nvPr>
        </p:nvSpPr>
        <p:spPr>
          <a:xfrm>
            <a:off x="1761750" y="1598975"/>
            <a:ext cx="5620500" cy="7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0000">
                <a:latin typeface="Viga"/>
                <a:ea typeface="Viga"/>
                <a:cs typeface="Viga"/>
                <a:sym typeface="Viga"/>
              </a:rPr>
              <a:t>MERCI !</a:t>
            </a:r>
            <a:endParaRPr b="1" sz="10000">
              <a:latin typeface="Viga"/>
              <a:ea typeface="Viga"/>
              <a:cs typeface="Viga"/>
              <a:sym typeface="Viga"/>
            </a:endParaRPr>
          </a:p>
        </p:txBody>
      </p:sp>
      <p:pic>
        <p:nvPicPr>
          <p:cNvPr id="736" name="Google Shape;736;p34"/>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37" name="Google Shape;737;p34"/>
          <p:cNvSpPr txBox="1"/>
          <p:nvPr/>
        </p:nvSpPr>
        <p:spPr>
          <a:xfrm>
            <a:off x="4371400" y="271970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u="sng">
                <a:solidFill>
                  <a:schemeClr val="hlink"/>
                </a:solidFill>
                <a:latin typeface="Ubuntu"/>
                <a:ea typeface="Ubuntu"/>
                <a:cs typeface="Ubuntu"/>
                <a:sym typeface="Ubuntu"/>
                <a:hlinkClick r:id="rId4"/>
              </a:rPr>
              <a:t>equipe@recitmst.qc.ca</a:t>
            </a:r>
            <a:r>
              <a:rPr lang="en"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6">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7">
                  <a:extLst>
                    <a:ext uri="{A12FA001-AC4F-418D-AE19-62706E023703}">
                      <ahyp:hlinkClr val="tx"/>
                    </a:ext>
                  </a:extLst>
                </a:hlinkClick>
              </a:rPr>
              <a:t>Chaîne Youtube</a:t>
            </a:r>
            <a:endParaRPr sz="900"/>
          </a:p>
        </p:txBody>
      </p:sp>
      <p:sp>
        <p:nvSpPr>
          <p:cNvPr id="738" name="Google Shape;738;p34"/>
          <p:cNvSpPr txBox="1"/>
          <p:nvPr/>
        </p:nvSpPr>
        <p:spPr>
          <a:xfrm>
            <a:off x="1147300" y="262475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39" name="Google Shape;739;p34"/>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 </a:t>
            </a:r>
            <a:r>
              <a:rPr lang="en" sz="800" u="sng">
                <a:solidFill>
                  <a:srgbClr val="0097A7"/>
                </a:solidFill>
                <a:hlinkClick r:id="rId8">
                  <a:extLst>
                    <a:ext uri="{A12FA001-AC4F-418D-AE19-62706E023703}">
                      <ahyp:hlinkClr val="tx"/>
                    </a:ext>
                  </a:extLst>
                </a:hlinkClick>
              </a:rPr>
              <a:t>Licence Creative Commons Attribution - Pas d’Utilisation Commerciale - Partage dans les Mêmes Conditions 4.0 International</a:t>
            </a:r>
            <a:r>
              <a:rPr lang="en" sz="800">
                <a:solidFill>
                  <a:srgbClr val="000000"/>
                </a:solidFill>
              </a:rPr>
              <a:t>.</a:t>
            </a:r>
            <a:r>
              <a:rPr lang="en" sz="800">
                <a:highlight>
                  <a:srgbClr val="FFFF00"/>
                </a:highlight>
                <a:latin typeface="Ubuntu"/>
                <a:ea typeface="Ubuntu"/>
                <a:cs typeface="Ubuntu"/>
                <a:sym typeface="Ubuntu"/>
              </a:rPr>
              <a:t>  </a:t>
            </a:r>
            <a:endParaRPr sz="800">
              <a:highlight>
                <a:srgbClr val="FFFF00"/>
              </a:highlight>
              <a:latin typeface="Ubuntu"/>
              <a:ea typeface="Ubuntu"/>
              <a:cs typeface="Ubuntu"/>
              <a:sym typeface="Ubuntu"/>
            </a:endParaRPr>
          </a:p>
        </p:txBody>
      </p:sp>
      <p:pic>
        <p:nvPicPr>
          <p:cNvPr id="740" name="Google Shape;740;p34"/>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Plan de la rencontre</a:t>
            </a:r>
            <a:endParaRPr sz="3200">
              <a:latin typeface="Viga"/>
              <a:ea typeface="Viga"/>
              <a:cs typeface="Viga"/>
              <a:sym typeface="Viga"/>
            </a:endParaRPr>
          </a:p>
        </p:txBody>
      </p:sp>
      <p:sp>
        <p:nvSpPr>
          <p:cNvPr id="547" name="Google Shape;547;p15"/>
          <p:cNvSpPr txBox="1"/>
          <p:nvPr>
            <p:ph idx="1" type="body"/>
          </p:nvPr>
        </p:nvSpPr>
        <p:spPr>
          <a:xfrm>
            <a:off x="747925" y="1302825"/>
            <a:ext cx="6431700" cy="3610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Bienvenue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Qui êtes-vous?  On s’inscrit...</a:t>
            </a:r>
            <a:endParaRPr sz="15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Vivons l’expérience élève …</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Comment PhET peut aider les élèves à apprendre?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Planification d’une activité faisant l’utilisation de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Outil de recherche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Partage rapide via Classroom</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Animations GeoGebra</a:t>
            </a:r>
            <a:endParaRPr sz="1800">
              <a:solidFill>
                <a:srgbClr val="384F5C"/>
              </a:solidFill>
              <a:latin typeface="Ubuntu"/>
              <a:ea typeface="Ubuntu"/>
              <a:cs typeface="Ubuntu"/>
              <a:sym typeface="Ubuntu"/>
            </a:endParaRPr>
          </a:p>
        </p:txBody>
      </p:sp>
      <p:sp>
        <p:nvSpPr>
          <p:cNvPr id="548" name="Google Shape;548;p1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54" name="Google Shape;554;p16"/>
          <p:cNvPicPr preferRelativeResize="0"/>
          <p:nvPr/>
        </p:nvPicPr>
        <p:blipFill>
          <a:blip r:embed="rId3">
            <a:alphaModFix/>
          </a:blip>
          <a:stretch>
            <a:fillRect/>
          </a:stretch>
        </p:blipFill>
        <p:spPr>
          <a:xfrm>
            <a:off x="5372900" y="796359"/>
            <a:ext cx="1831399" cy="2146900"/>
          </a:xfrm>
          <a:prstGeom prst="rect">
            <a:avLst/>
          </a:prstGeom>
          <a:noFill/>
          <a:ln>
            <a:noFill/>
          </a:ln>
        </p:spPr>
      </p:pic>
      <p:sp>
        <p:nvSpPr>
          <p:cNvPr id="555" name="Google Shape;555;p16"/>
          <p:cNvSpPr/>
          <p:nvPr/>
        </p:nvSpPr>
        <p:spPr>
          <a:xfrm>
            <a:off x="1240400" y="1245900"/>
            <a:ext cx="2651700" cy="2651700"/>
          </a:xfrm>
          <a:prstGeom prst="ellipse">
            <a:avLst/>
          </a:prstGeom>
          <a:solidFill>
            <a:srgbClr val="3C78D8"/>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
          <p:cNvSpPr txBox="1"/>
          <p:nvPr>
            <p:ph idx="1" type="body"/>
          </p:nvPr>
        </p:nvSpPr>
        <p:spPr>
          <a:xfrm>
            <a:off x="1240400" y="1443447"/>
            <a:ext cx="2641500" cy="206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solidFill>
                  <a:srgbClr val="FFFFFF"/>
                </a:solidFill>
              </a:rPr>
              <a:t>Qui êtes-vous?</a:t>
            </a:r>
            <a:endParaRPr>
              <a:solidFill>
                <a:srgbClr val="FFFFFF"/>
              </a:solidFill>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Nom, rôle, CSS</a:t>
            </a:r>
            <a:endParaRPr sz="2000">
              <a:solidFill>
                <a:schemeClr val="lt1"/>
              </a:solidFill>
              <a:latin typeface="Sniglet"/>
              <a:ea typeface="Sniglet"/>
              <a:cs typeface="Sniglet"/>
              <a:sym typeface="Sniglet"/>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(clavardage)</a:t>
            </a:r>
            <a:endParaRPr i="0"/>
          </a:p>
        </p:txBody>
      </p:sp>
      <p:sp>
        <p:nvSpPr>
          <p:cNvPr id="557" name="Google Shape;557;p16"/>
          <p:cNvSpPr txBox="1"/>
          <p:nvPr/>
        </p:nvSpPr>
        <p:spPr>
          <a:xfrm>
            <a:off x="4846350" y="3721638"/>
            <a:ext cx="28845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u="sng">
                <a:solidFill>
                  <a:schemeClr val="hlink"/>
                </a:solidFill>
                <a:latin typeface="Viga"/>
                <a:ea typeface="Viga"/>
                <a:cs typeface="Viga"/>
                <a:sym typeface="Viga"/>
                <a:hlinkClick r:id="rId4"/>
              </a:rPr>
              <a:t>http://recit.org/ul/qjn</a:t>
            </a:r>
            <a:endParaRPr sz="2100">
              <a:latin typeface="Viga"/>
              <a:ea typeface="Viga"/>
              <a:cs typeface="Viga"/>
              <a:sym typeface="Viga"/>
            </a:endParaRPr>
          </a:p>
        </p:txBody>
      </p:sp>
      <p:pic>
        <p:nvPicPr>
          <p:cNvPr id="558" name="Google Shape;558;p16">
            <a:hlinkClick r:id="rId5"/>
          </p:cNvPr>
          <p:cNvPicPr preferRelativeResize="0"/>
          <p:nvPr/>
        </p:nvPicPr>
        <p:blipFill>
          <a:blip r:embed="rId6">
            <a:alphaModFix/>
          </a:blip>
          <a:stretch>
            <a:fillRect/>
          </a:stretch>
        </p:blipFill>
        <p:spPr>
          <a:xfrm>
            <a:off x="5278950" y="3159563"/>
            <a:ext cx="2019300"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7"/>
          <p:cNvSpPr txBox="1"/>
          <p:nvPr>
            <p:ph type="title"/>
          </p:nvPr>
        </p:nvSpPr>
        <p:spPr>
          <a:xfrm>
            <a:off x="747925" y="-357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564" name="Google Shape;564;p17"/>
          <p:cNvSpPr txBox="1"/>
          <p:nvPr>
            <p:ph idx="1" type="body"/>
          </p:nvPr>
        </p:nvSpPr>
        <p:spPr>
          <a:xfrm>
            <a:off x="410725" y="3115125"/>
            <a:ext cx="6816300" cy="927900"/>
          </a:xfrm>
          <a:prstGeom prst="rect">
            <a:avLst/>
          </a:prstGeom>
        </p:spPr>
        <p:txBody>
          <a:bodyPr anchorCtr="0" anchor="t" bIns="91425" lIns="91425" spcFirstLastPara="1" rIns="91425" wrap="square" tIns="91425">
            <a:noAutofit/>
          </a:bodyPr>
          <a:lstStyle/>
          <a:p>
            <a:pPr indent="-2171700" lvl="0" marL="2171700" rtl="0" algn="l">
              <a:spcBef>
                <a:spcPts val="600"/>
              </a:spcBef>
              <a:spcAft>
                <a:spcPts val="0"/>
              </a:spcAft>
              <a:buNone/>
            </a:pPr>
            <a:r>
              <a:rPr b="1" lang="en" sz="1800">
                <a:latin typeface="Ubuntu"/>
                <a:ea typeface="Ubuntu"/>
                <a:cs typeface="Ubuntu"/>
                <a:sym typeface="Ubuntu"/>
              </a:rPr>
              <a:t>Discutons un peu :   </a:t>
            </a:r>
            <a:endParaRPr b="1" sz="1800">
              <a:latin typeface="Ubuntu"/>
              <a:ea typeface="Ubuntu"/>
              <a:cs typeface="Ubuntu"/>
              <a:sym typeface="Ubuntu"/>
            </a:endParaRPr>
          </a:p>
          <a:p>
            <a:pPr indent="0" lvl="0" marL="457200" rtl="0" algn="l">
              <a:spcBef>
                <a:spcPts val="600"/>
              </a:spcBef>
              <a:spcAft>
                <a:spcPts val="0"/>
              </a:spcAft>
              <a:buNone/>
            </a:pPr>
            <a:r>
              <a:rPr lang="en" sz="1600">
                <a:solidFill>
                  <a:srgbClr val="3C4043"/>
                </a:solidFill>
                <a:highlight>
                  <a:srgbClr val="FFFFFF"/>
                </a:highlight>
                <a:latin typeface="Ubuntu"/>
                <a:ea typeface="Ubuntu"/>
                <a:cs typeface="Ubuntu"/>
                <a:sym typeface="Ubuntu"/>
              </a:rPr>
              <a:t>Quels sont les différents facteurs qui auraient pu influencer le pendule? De quelle façon?</a:t>
            </a:r>
            <a:endParaRPr b="1" sz="1600">
              <a:latin typeface="Ubuntu"/>
              <a:ea typeface="Ubuntu"/>
              <a:cs typeface="Ubuntu"/>
              <a:sym typeface="Ubuntu"/>
            </a:endParaRPr>
          </a:p>
        </p:txBody>
      </p:sp>
      <p:sp>
        <p:nvSpPr>
          <p:cNvPr id="565" name="Google Shape;565;p1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66" name="Google Shape;566;p17"/>
          <p:cNvSpPr txBox="1"/>
          <p:nvPr>
            <p:ph idx="1" type="body"/>
          </p:nvPr>
        </p:nvSpPr>
        <p:spPr>
          <a:xfrm>
            <a:off x="2775275" y="853825"/>
            <a:ext cx="4772700" cy="2406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solidFill>
                  <a:srgbClr val="3C4043"/>
                </a:solidFill>
                <a:highlight>
                  <a:srgbClr val="FFFFFF"/>
                </a:highlight>
                <a:latin typeface="Ubuntu"/>
                <a:ea typeface="Ubuntu"/>
                <a:cs typeface="Ubuntu"/>
                <a:sym typeface="Ubuntu"/>
              </a:rPr>
              <a:t>Pendant votre confinement, vous avez décidez de visionner les vidéos prises lors de votre enfance. Celle qui porte sur votre activité de balançoire suscite chez vous des questionnements. Par exemple vous cherchez à comprendre comment certains facteurs auraient pu influencer le plaisir que vous aviez avant qu’une personne ne vous donne une nouvelle poussée pour repartir le mouvement de pendule.</a:t>
            </a:r>
            <a:endParaRPr sz="1600">
              <a:latin typeface="Ubuntu"/>
              <a:ea typeface="Ubuntu"/>
              <a:cs typeface="Ubuntu"/>
              <a:sym typeface="Ubuntu"/>
            </a:endParaRPr>
          </a:p>
        </p:txBody>
      </p:sp>
      <p:pic>
        <p:nvPicPr>
          <p:cNvPr id="567" name="Google Shape;567;p17"/>
          <p:cNvPicPr preferRelativeResize="0"/>
          <p:nvPr/>
        </p:nvPicPr>
        <p:blipFill>
          <a:blip r:embed="rId3">
            <a:alphaModFix/>
          </a:blip>
          <a:stretch>
            <a:fillRect/>
          </a:stretch>
        </p:blipFill>
        <p:spPr>
          <a:xfrm>
            <a:off x="485750" y="1063125"/>
            <a:ext cx="2228024" cy="1484977"/>
          </a:xfrm>
          <a:prstGeom prst="rect">
            <a:avLst/>
          </a:prstGeom>
          <a:noFill/>
          <a:ln>
            <a:noFill/>
          </a:ln>
        </p:spPr>
      </p:pic>
      <p:sp>
        <p:nvSpPr>
          <p:cNvPr id="568" name="Google Shape;568;p17"/>
          <p:cNvSpPr/>
          <p:nvPr/>
        </p:nvSpPr>
        <p:spPr>
          <a:xfrm>
            <a:off x="5794988" y="1899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69" name="Google Shape;569;p17"/>
          <p:cNvSpPr txBox="1"/>
          <p:nvPr/>
        </p:nvSpPr>
        <p:spPr>
          <a:xfrm>
            <a:off x="1172700" y="25126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hlinkClick r:id="rId4"/>
              </a:rPr>
              <a:t>https://pxhere.com/fr</a:t>
            </a:r>
            <a:endParaRPr sz="800">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8"/>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575" name="Google Shape;575;p1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76" name="Google Shape;576;p18"/>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77" name="Google Shape;577;p18"/>
          <p:cNvSpPr txBox="1"/>
          <p:nvPr>
            <p:ph idx="1" type="body"/>
          </p:nvPr>
        </p:nvSpPr>
        <p:spPr>
          <a:xfrm>
            <a:off x="205450" y="3747475"/>
            <a:ext cx="7274700" cy="927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En utilisant, la simulation PhET “</a:t>
            </a:r>
            <a:r>
              <a:rPr b="1" lang="en" sz="2000" u="sng">
                <a:solidFill>
                  <a:schemeClr val="hlink"/>
                </a:solidFill>
                <a:latin typeface="Ubuntu"/>
                <a:ea typeface="Ubuntu"/>
                <a:cs typeface="Ubuntu"/>
                <a:sym typeface="Ubuntu"/>
                <a:hlinkClick r:id="rId3"/>
              </a:rPr>
              <a:t>Laboratoire pendulaire</a:t>
            </a:r>
            <a:r>
              <a:rPr b="1" lang="en" sz="2000">
                <a:latin typeface="Ubuntu"/>
                <a:ea typeface="Ubuntu"/>
                <a:cs typeface="Ubuntu"/>
                <a:sym typeface="Ubuntu"/>
              </a:rPr>
              <a:t>”, confrontez vos idées et changez-les si nécessaire!</a:t>
            </a:r>
            <a:endParaRPr b="1" sz="2000">
              <a:latin typeface="Ubuntu"/>
              <a:ea typeface="Ubuntu"/>
              <a:cs typeface="Ubuntu"/>
              <a:sym typeface="Ubuntu"/>
            </a:endParaRPr>
          </a:p>
        </p:txBody>
      </p:sp>
      <p:pic>
        <p:nvPicPr>
          <p:cNvPr id="578" name="Google Shape;578;p18"/>
          <p:cNvPicPr preferRelativeResize="0"/>
          <p:nvPr/>
        </p:nvPicPr>
        <p:blipFill>
          <a:blip r:embed="rId4">
            <a:alphaModFix/>
          </a:blip>
          <a:stretch>
            <a:fillRect/>
          </a:stretch>
        </p:blipFill>
        <p:spPr>
          <a:xfrm>
            <a:off x="2064687" y="1179650"/>
            <a:ext cx="3556224" cy="2370251"/>
          </a:xfrm>
          <a:prstGeom prst="rect">
            <a:avLst/>
          </a:prstGeom>
          <a:noFill/>
          <a:ln>
            <a:noFill/>
          </a:ln>
        </p:spPr>
      </p:pic>
      <p:sp>
        <p:nvSpPr>
          <p:cNvPr id="579" name="Google Shape;579;p18"/>
          <p:cNvSpPr txBox="1"/>
          <p:nvPr/>
        </p:nvSpPr>
        <p:spPr>
          <a:xfrm>
            <a:off x="4177775" y="35051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latin typeface="Ubuntu"/>
                <a:ea typeface="Ubuntu"/>
                <a:cs typeface="Ubuntu"/>
                <a:sym typeface="Ubuntu"/>
                <a:hlinkClick r:id="rId5"/>
              </a:rPr>
              <a:t>https://pixabay.com/fr</a:t>
            </a:r>
            <a:endParaRPr sz="800">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9"/>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585" name="Google Shape;585;p19"/>
          <p:cNvSpPr txBox="1"/>
          <p:nvPr>
            <p:ph idx="1" type="body"/>
          </p:nvPr>
        </p:nvSpPr>
        <p:spPr>
          <a:xfrm>
            <a:off x="6393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l’activité</a:t>
            </a:r>
            <a:endParaRPr b="1" sz="2000">
              <a:latin typeface="Ubuntu"/>
              <a:ea typeface="Ubuntu"/>
              <a:cs typeface="Ubuntu"/>
              <a:sym typeface="Ubuntu"/>
            </a:endParaRPr>
          </a:p>
        </p:txBody>
      </p:sp>
      <p:sp>
        <p:nvSpPr>
          <p:cNvPr id="586" name="Google Shape;586;p19"/>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87" name="Google Shape;587;p19"/>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88" name="Google Shape;588;p19"/>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4" name="Google Shape;594;p20"/>
          <p:cNvSpPr txBox="1"/>
          <p:nvPr>
            <p:ph idx="4294967295" type="title"/>
          </p:nvPr>
        </p:nvSpPr>
        <p:spPr>
          <a:xfrm>
            <a:off x="1357525" y="726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595" name="Google Shape;595;p20"/>
          <p:cNvSpPr txBox="1"/>
          <p:nvPr>
            <p:ph idx="4294967295" type="body"/>
          </p:nvPr>
        </p:nvSpPr>
        <p:spPr>
          <a:xfrm>
            <a:off x="747925" y="750200"/>
            <a:ext cx="2592600" cy="4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latin typeface="Ubuntu"/>
                <a:ea typeface="Ubuntu"/>
                <a:cs typeface="Ubuntu"/>
                <a:sym typeface="Ubuntu"/>
              </a:rPr>
              <a:t>Comparons avec la théorie</a:t>
            </a:r>
            <a:endParaRPr b="1" sz="1400">
              <a:latin typeface="Ubuntu"/>
              <a:ea typeface="Ubuntu"/>
              <a:cs typeface="Ubuntu"/>
              <a:sym typeface="Ubuntu"/>
            </a:endParaRPr>
          </a:p>
        </p:txBody>
      </p:sp>
      <p:sp>
        <p:nvSpPr>
          <p:cNvPr id="596" name="Google Shape;596;p20"/>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97" name="Google Shape;597;p20"/>
          <p:cNvSpPr/>
          <p:nvPr/>
        </p:nvSpPr>
        <p:spPr>
          <a:xfrm>
            <a:off x="6288925" y="1563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pic>
        <p:nvPicPr>
          <p:cNvPr descr="Cette expérience montre que la période d'oscillation d'un pendule simple ne dépend pas de la masse accrochée au fil, mais varie comme la racine carrée de sa longueur." id="598" name="Google Shape;598;p20" title="Période d'un pendule simple">
            <a:hlinkClick r:id="rId3"/>
          </p:cNvPr>
          <p:cNvPicPr preferRelativeResize="0"/>
          <p:nvPr/>
        </p:nvPicPr>
        <p:blipFill>
          <a:blip r:embed="rId4">
            <a:alphaModFix/>
          </a:blip>
          <a:stretch>
            <a:fillRect/>
          </a:stretch>
        </p:blipFill>
        <p:spPr>
          <a:xfrm>
            <a:off x="704550" y="1208300"/>
            <a:ext cx="3728924" cy="2796673"/>
          </a:xfrm>
          <a:prstGeom prst="rect">
            <a:avLst/>
          </a:prstGeom>
          <a:noFill/>
          <a:ln>
            <a:noFill/>
          </a:ln>
        </p:spPr>
      </p:pic>
      <p:sp>
        <p:nvSpPr>
          <p:cNvPr id="599" name="Google Shape;599;p20"/>
          <p:cNvSpPr txBox="1"/>
          <p:nvPr/>
        </p:nvSpPr>
        <p:spPr>
          <a:xfrm>
            <a:off x="4559900" y="1208288"/>
            <a:ext cx="4078800" cy="27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buntu"/>
                <a:ea typeface="Ubuntu"/>
                <a:cs typeface="Ubuntu"/>
                <a:sym typeface="Ubuntu"/>
              </a:rPr>
              <a:t>La période d’oscillation d’un pendule simple est donnée par la formule suivante:</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 : longueur du fil (m)</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g : accélération gravitationnelle (m/s</a:t>
            </a:r>
            <a:r>
              <a:rPr baseline="30000" lang="en">
                <a:latin typeface="Ubuntu"/>
                <a:ea typeface="Ubuntu"/>
                <a:cs typeface="Ubuntu"/>
                <a:sym typeface="Ubuntu"/>
              </a:rPr>
              <a:t>2</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La période ne dépend donc pas de la masse accrochée mais seulement de la longueur du fil.</a:t>
            </a:r>
            <a:endParaRPr>
              <a:latin typeface="Ubuntu"/>
              <a:ea typeface="Ubuntu"/>
              <a:cs typeface="Ubuntu"/>
              <a:sym typeface="Ubuntu"/>
            </a:endParaRPr>
          </a:p>
        </p:txBody>
      </p:sp>
      <p:sp>
        <p:nvSpPr>
          <p:cNvPr id="600" name="Google Shape;600;p20"/>
          <p:cNvSpPr txBox="1"/>
          <p:nvPr/>
        </p:nvSpPr>
        <p:spPr>
          <a:xfrm>
            <a:off x="1096263" y="4203225"/>
            <a:ext cx="33372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Autre </a:t>
            </a:r>
            <a:r>
              <a:rPr lang="en" u="sng">
                <a:solidFill>
                  <a:schemeClr val="hlink"/>
                </a:solidFill>
                <a:latin typeface="Dosis"/>
                <a:ea typeface="Dosis"/>
                <a:cs typeface="Dosis"/>
                <a:sym typeface="Dosis"/>
                <a:hlinkClick r:id="rId5"/>
              </a:rPr>
              <a:t>vidéo</a:t>
            </a:r>
            <a:r>
              <a:rPr lang="en">
                <a:latin typeface="Dosis"/>
                <a:ea typeface="Dosis"/>
                <a:cs typeface="Dosis"/>
                <a:sym typeface="Dosis"/>
              </a:rPr>
              <a:t> fort intéressante de Walter Lewin faisant une démonstration</a:t>
            </a:r>
            <a:endParaRPr>
              <a:latin typeface="Dosis"/>
              <a:ea typeface="Dosis"/>
              <a:cs typeface="Dosis"/>
              <a:sym typeface="Dosis"/>
            </a:endParaRPr>
          </a:p>
        </p:txBody>
      </p:sp>
      <p:pic>
        <p:nvPicPr>
          <p:cNvPr id="601" name="Google Shape;601;p20"/>
          <p:cNvPicPr preferRelativeResize="0"/>
          <p:nvPr/>
        </p:nvPicPr>
        <p:blipFill>
          <a:blip r:embed="rId6">
            <a:alphaModFix/>
          </a:blip>
          <a:stretch>
            <a:fillRect/>
          </a:stretch>
        </p:blipFill>
        <p:spPr>
          <a:xfrm>
            <a:off x="5876118" y="1797575"/>
            <a:ext cx="1446350" cy="1095025"/>
          </a:xfrm>
          <a:prstGeom prst="rect">
            <a:avLst/>
          </a:prstGeom>
          <a:noFill/>
          <a:ln>
            <a:noFill/>
          </a:ln>
        </p:spPr>
      </p:pic>
      <p:sp>
        <p:nvSpPr>
          <p:cNvPr id="602" name="Google Shape;602;p20"/>
          <p:cNvSpPr txBox="1"/>
          <p:nvPr/>
        </p:nvSpPr>
        <p:spPr>
          <a:xfrm>
            <a:off x="4559900" y="4156750"/>
            <a:ext cx="4946100" cy="5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Dosis"/>
                <a:ea typeface="Dosis"/>
                <a:cs typeface="Dosis"/>
                <a:sym typeface="Dosis"/>
              </a:rPr>
              <a:t>Référence : </a:t>
            </a:r>
            <a:r>
              <a:rPr lang="en" sz="800" u="sng">
                <a:solidFill>
                  <a:schemeClr val="hlink"/>
                </a:solidFill>
                <a:hlinkClick r:id="rId7"/>
              </a:rPr>
              <a:t>http://phymain.unisciel.fr/periode-dun-pendule-simple/</a:t>
            </a:r>
            <a:endParaRPr sz="800">
              <a:latin typeface="Dosis"/>
              <a:ea typeface="Dosis"/>
              <a:cs typeface="Dosis"/>
              <a:sym typeface="Dosis"/>
            </a:endParaRPr>
          </a:p>
        </p:txBody>
      </p:sp>
      <p:sp>
        <p:nvSpPr>
          <p:cNvPr id="603" name="Google Shape;603;p20"/>
          <p:cNvSpPr txBox="1"/>
          <p:nvPr/>
        </p:nvSpPr>
        <p:spPr>
          <a:xfrm>
            <a:off x="2746550" y="39287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Vidéo</a:t>
            </a:r>
            <a:r>
              <a:rPr lang="en" sz="800">
                <a:latin typeface="Ubuntu"/>
                <a:ea typeface="Ubuntu"/>
                <a:cs typeface="Ubuntu"/>
                <a:sym typeface="Ubuntu"/>
              </a:rPr>
              <a:t> : </a:t>
            </a:r>
            <a:r>
              <a:rPr lang="en" sz="800">
                <a:latin typeface="Ubuntu"/>
                <a:ea typeface="Ubuntu"/>
                <a:cs typeface="Ubuntu"/>
                <a:sym typeface="Ubuntu"/>
              </a:rPr>
              <a:t> </a:t>
            </a:r>
            <a:r>
              <a:rPr lang="en" sz="800" u="sng">
                <a:solidFill>
                  <a:schemeClr val="hlink"/>
                </a:solidFill>
                <a:hlinkClick r:id="rId8"/>
              </a:rPr>
              <a:t>https://www.youtube.com/</a:t>
            </a:r>
            <a:endParaRPr sz="800">
              <a:latin typeface="Ubuntu"/>
              <a:ea typeface="Ubuntu"/>
              <a:cs typeface="Ubuntu"/>
              <a:sym typeface="Ubuntu"/>
            </a:endParaRPr>
          </a:p>
          <a:p>
            <a:pPr indent="0" lvl="0" marL="0" rtl="0" algn="l">
              <a:spcBef>
                <a:spcPts val="0"/>
              </a:spcBef>
              <a:spcAft>
                <a:spcPts val="0"/>
              </a:spcAft>
              <a:buNone/>
            </a:pPr>
            <a:r>
              <a:t/>
            </a:r>
            <a:endParaRPr sz="8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21"/>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09" name="Google Shape;609;p21"/>
          <p:cNvSpPr txBox="1"/>
          <p:nvPr>
            <p:ph idx="1" type="body"/>
          </p:nvPr>
        </p:nvSpPr>
        <p:spPr>
          <a:xfrm>
            <a:off x="7479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les </a:t>
            </a:r>
            <a:endParaRPr b="1" sz="2000">
              <a:latin typeface="Ubuntu"/>
              <a:ea typeface="Ubuntu"/>
              <a:cs typeface="Ubuntu"/>
              <a:sym typeface="Ubuntu"/>
            </a:endParaRPr>
          </a:p>
          <a:p>
            <a:pPr indent="0" lvl="0" marL="0" rtl="0" algn="ctr">
              <a:spcBef>
                <a:spcPts val="600"/>
              </a:spcBef>
              <a:spcAft>
                <a:spcPts val="0"/>
              </a:spcAft>
              <a:buNone/>
            </a:pPr>
            <a:r>
              <a:rPr b="1" lang="en" sz="2000">
                <a:latin typeface="Ubuntu"/>
                <a:ea typeface="Ubuntu"/>
                <a:cs typeface="Ubuntu"/>
                <a:sym typeface="Ubuntu"/>
              </a:rPr>
              <a:t>hypothèses de départ</a:t>
            </a:r>
            <a:endParaRPr b="1" sz="2000">
              <a:latin typeface="Ubuntu"/>
              <a:ea typeface="Ubuntu"/>
              <a:cs typeface="Ubuntu"/>
              <a:sym typeface="Ubuntu"/>
            </a:endParaRPr>
          </a:p>
        </p:txBody>
      </p:sp>
      <p:sp>
        <p:nvSpPr>
          <p:cNvPr id="610" name="Google Shape;610;p2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11" name="Google Shape;611;p21"/>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12" name="Google Shape;612;p21"/>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