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84" r:id="rId4"/>
    <p:sldMasterId id="2147483685" r:id="rId5"/>
    <p:sldMasterId id="214748368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y="5143500" cx="9144000"/>
  <p:notesSz cx="6858000" cy="9144000"/>
  <p:embeddedFontLst>
    <p:embeddedFont>
      <p:font typeface="Roboto Slab"/>
      <p:regular r:id="rId31"/>
      <p:bold r:id="rId32"/>
    </p:embeddedFont>
    <p:embeddedFont>
      <p:font typeface="Ubuntu"/>
      <p:regular r:id="rId33"/>
      <p:bold r:id="rId34"/>
      <p:italic r:id="rId35"/>
      <p:boldItalic r:id="rId36"/>
    </p:embeddedFont>
    <p:embeddedFont>
      <p:font typeface="Dosis"/>
      <p:regular r:id="rId37"/>
      <p:bold r:id="rId38"/>
    </p:embeddedFont>
    <p:embeddedFont>
      <p:font typeface="Nixie One"/>
      <p:regular r:id="rId39"/>
    </p:embeddedFont>
    <p:embeddedFont>
      <p:font typeface="Nunito"/>
      <p:regular r:id="rId40"/>
      <p:bold r:id="rId41"/>
      <p:italic r:id="rId42"/>
      <p:boldItalic r:id="rId43"/>
    </p:embeddedFont>
    <p:embeddedFont>
      <p:font typeface="Montserrat"/>
      <p:regular r:id="rId44"/>
      <p:bold r:id="rId45"/>
      <p:italic r:id="rId46"/>
      <p:boldItalic r:id="rId47"/>
    </p:embeddedFont>
    <p:embeddedFont>
      <p:font typeface="Oswald"/>
      <p:regular r:id="rId48"/>
      <p:bold r:id="rId49"/>
    </p:embeddedFont>
    <p:embeddedFont>
      <p:font typeface="Red Hat Text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EF07B87-E63F-4874-842B-01D331DD83D0}">
  <a:tblStyle styleId="{DEF07B87-E63F-4874-842B-01D331DD83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unito-regular.fntdata"/><Relationship Id="rId42" Type="http://schemas.openxmlformats.org/officeDocument/2006/relationships/font" Target="fonts/Nunito-italic.fntdata"/><Relationship Id="rId41" Type="http://schemas.openxmlformats.org/officeDocument/2006/relationships/font" Target="fonts/Nunito-bold.fntdata"/><Relationship Id="rId44" Type="http://schemas.openxmlformats.org/officeDocument/2006/relationships/font" Target="fonts/Montserrat-regular.fntdata"/><Relationship Id="rId43" Type="http://schemas.openxmlformats.org/officeDocument/2006/relationships/font" Target="fonts/Nunito-boldItalic.fntdata"/><Relationship Id="rId46" Type="http://schemas.openxmlformats.org/officeDocument/2006/relationships/font" Target="fonts/Montserrat-italic.fntdata"/><Relationship Id="rId45" Type="http://schemas.openxmlformats.org/officeDocument/2006/relationships/font" Target="fonts/Montserrat-bold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font" Target="fonts/Oswald-regular.fntdata"/><Relationship Id="rId47" Type="http://schemas.openxmlformats.org/officeDocument/2006/relationships/font" Target="fonts/Montserrat-boldItalic.fntdata"/><Relationship Id="rId49" Type="http://schemas.openxmlformats.org/officeDocument/2006/relationships/font" Target="fonts/Oswald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RobotoSlab-regular.fntdata"/><Relationship Id="rId30" Type="http://schemas.openxmlformats.org/officeDocument/2006/relationships/slide" Target="slides/slide23.xml"/><Relationship Id="rId33" Type="http://schemas.openxmlformats.org/officeDocument/2006/relationships/font" Target="fonts/Ubuntu-regular.fntdata"/><Relationship Id="rId32" Type="http://schemas.openxmlformats.org/officeDocument/2006/relationships/font" Target="fonts/RobotoSlab-bold.fntdata"/><Relationship Id="rId35" Type="http://schemas.openxmlformats.org/officeDocument/2006/relationships/font" Target="fonts/Ubuntu-italic.fntdata"/><Relationship Id="rId34" Type="http://schemas.openxmlformats.org/officeDocument/2006/relationships/font" Target="fonts/Ubuntu-bold.fntdata"/><Relationship Id="rId37" Type="http://schemas.openxmlformats.org/officeDocument/2006/relationships/font" Target="fonts/Dosis-regular.fntdata"/><Relationship Id="rId36" Type="http://schemas.openxmlformats.org/officeDocument/2006/relationships/font" Target="fonts/Ubuntu-boldItalic.fntdata"/><Relationship Id="rId39" Type="http://schemas.openxmlformats.org/officeDocument/2006/relationships/font" Target="fonts/NixieOne-regular.fntdata"/><Relationship Id="rId38" Type="http://schemas.openxmlformats.org/officeDocument/2006/relationships/font" Target="fonts/Dosis-bold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RedHatText-bold.fntdata"/><Relationship Id="rId50" Type="http://schemas.openxmlformats.org/officeDocument/2006/relationships/font" Target="fonts/RedHatText-regular.fntdata"/><Relationship Id="rId53" Type="http://schemas.openxmlformats.org/officeDocument/2006/relationships/font" Target="fonts/RedHatText-boldItalic.fntdata"/><Relationship Id="rId52" Type="http://schemas.openxmlformats.org/officeDocument/2006/relationships/font" Target="fonts/RedHatText-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education.gouv.qc.ca/references/tx-solrtyperecherchepublicationtx-solrpublicationnouveaute/resultats-de-la-recherche/detail/article/referentiel-dintervention-en-mathematique/?fbclid=IwAR1Fw_M-BAhU6gMIwKFGDnrQEYT7Rl5Rq9yHKacg61Sn_7QwER8WwHt1zW0" TargetMode="External"/><Relationship Id="rId3" Type="http://schemas.openxmlformats.org/officeDocument/2006/relationships/hyperlink" Target="http://www.education.gouv.qc.ca/references/tx-solrtyperecherchepublicationtx-solrpublicationnouveaute/resultats-de-la-recherche/detail/article/referentiel-dintervention-en-mathematique/?fbclid=IwAR1Fw_M-BAhU6gMIwKFGDnrQEYT7Rl5Rq9yHKacg61Sn_7QwER8WwHt1zW0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mailto:equipe@recitmst.qc.ca" TargetMode="External"/><Relationship Id="rId3" Type="http://schemas.openxmlformats.org/officeDocument/2006/relationships/hyperlink" Target="https://www.facebook.com/RECITMST2020/" TargetMode="External"/><Relationship Id="rId4" Type="http://schemas.openxmlformats.org/officeDocument/2006/relationships/hyperlink" Target="https://twitter.com/recitmst" TargetMode="External"/><Relationship Id="rId5" Type="http://schemas.openxmlformats.org/officeDocument/2006/relationships/hyperlink" Target="https://www.youtube.com/channel/UC7IcadI_rZFwso9N81PYqFg" TargetMode="Externa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app.wooclap.com/CPDFXJ?from=instruction-slide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94f049daef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94f049da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Geneviève et Valérie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Geneviève et Valérie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Valérie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e2d5601ac4_0_1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e2d5601ac4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 min minimum (Stéphanie et Valérie)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94f049daef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294f049dae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Geneviève + Valérie + Marie-Hélène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8b822dae88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28b822dae8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Stéphanie et Valérie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8b822dae88_1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28b822dae88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Stéphanie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8a78250128_0_6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8a78250128_0_6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Stéphanie - rapide si reste du temps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1C4587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Référentiel d’intervention en mathématique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http://www.education.gouv.qc.ca/references/tx-solrtyperecherchepublicationtx-solrpublicationnouveaute/resultats-de-la-recherche/detail/article/referentiel-dintervention-en-mathematique/?fbclid=IwAR1Fw_M-BAhU6gMIwKFGDnrQEYT7Rl5Rq9yHKacg61Sn_7QwER8WwHt1zW0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8a78250128_0_6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28a78250128_0_6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Stéphanie - rapide si reste du temps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8a78250128_0_6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28a78250128_0_6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Stéphanie - rapide si reste du temps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http://www.education.gouv.qc.ca/references/tx-solrtyperecherchepublicationtx-solrpublicationnouveaute/resultats-de-la-recherche/detail/article/cadre-de-reference-de-la-competence-numerique/?fbclid=IwAR02kujgADiHkBgtfqqTZLNz-eIPcYYDK7AN8Z1ZgOgdQuEJwUCmiDkqapg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8c7f342ff3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8c7f342ff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28a78250128_0_6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28a78250128_0_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Stéphanie - rapide 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960c4bdb43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1" name="Google Shape;471;g2960c4bdb43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g2960c4bdb43_0_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8a78250128_0_6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28a78250128_0_6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500">
                <a:solidFill>
                  <a:srgbClr val="666666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@recitmst.qc.ca</a:t>
            </a: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73d2e3e72b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73d2e3e72b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Geneviève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8a78250128_0_3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8a78250128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Daniel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8a78250128_0_48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8a78250128_0_4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50">
                <a:latin typeface="Nunito"/>
                <a:ea typeface="Nunito"/>
                <a:cs typeface="Nunito"/>
                <a:sym typeface="Nunito"/>
              </a:rPr>
              <a:t>Daniel</a:t>
            </a:r>
            <a:endParaRPr sz="185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50">
                <a:latin typeface="Nunito"/>
                <a:ea typeface="Nunito"/>
                <a:cs typeface="Nunito"/>
                <a:sym typeface="Nunito"/>
              </a:rPr>
              <a:t>Lien d’invitation: </a:t>
            </a:r>
            <a:r>
              <a:rPr lang="en" sz="185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2"/>
              </a:rPr>
              <a:t>https://app.wooclap.com/CPDFXJ?from=instruction-slide</a:t>
            </a:r>
            <a:endParaRPr sz="185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5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8a78250128_0_48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8a78250128_0_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Daniel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8b822dae88_1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8b822dae88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Stéphanie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e2d5601ac4_0_1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e2d5601ac4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Stéphanie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D’autres stratégies/dispositifs pour supporter l’autonomisation de l’élève: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Page blanche​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Planification du travail en groupe​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Modélisation partielle ou complète par l'enseignant ou avec capsule vidéo​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Autovalidation​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Estampillage avec l'extension stylo​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Dessin avec l'extension stylo​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Code erroné à corriger​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Code fonctionnel à bonifier ou à compléter​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Nuage de blocs à assembler (contrainte de programmation)​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À partir d’un code donné, anticiper ce que fera le programme à l’exécution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Programme de base et demander aux élèves d’imaginer des prolongements​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Pistes de prolongements possibles: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Mathématiques (ex.: ajouter des contraintes);​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Programmation (ex.: optimiser le code, trouver des manières différentes de trouver le même résultat);​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Ludiques/esthétiques (ex.: ajouter couleur, images, pointage, touche d’humour,...);​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Exploration libre ou dirigée;​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Série de défis à réaliser selon degré de difficulté (ex: bronze, argent, or, platine, diamant).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Geneviève et Valérie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tyle A">
  <p:cSld name="BLANK_1_1">
    <p:bg>
      <p:bgPr>
        <a:solidFill>
          <a:schemeClr val="accent4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91" name="Google Shape;91;p11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1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tyle B">
  <p:cSld name="BLANK_1_1_1">
    <p:bg>
      <p:bgPr>
        <a:solidFill>
          <a:schemeClr val="accen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type="ctrTitle"/>
          </p:nvPr>
        </p:nvSpPr>
        <p:spPr>
          <a:xfrm>
            <a:off x="552325" y="1051375"/>
            <a:ext cx="8008800" cy="13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03" name="Google Shape;103;p13"/>
          <p:cNvSpPr txBox="1"/>
          <p:nvPr>
            <p:ph idx="1" type="subTitle"/>
          </p:nvPr>
        </p:nvSpPr>
        <p:spPr>
          <a:xfrm>
            <a:off x="596400" y="2379775"/>
            <a:ext cx="79512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swald"/>
              <a:buNone/>
              <a:defRPr sz="2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4" name="Google Shape;10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628650" y="604684"/>
            <a:ext cx="78867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7" name="Google Shape;107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▫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6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6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6"/>
          <p:cNvSpPr txBox="1"/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0" name="Google Shape;120;p17"/>
          <p:cNvSpPr txBox="1"/>
          <p:nvPr>
            <p:ph idx="1" type="subTitle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21" name="Google Shape;121;p17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7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7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7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4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129" name="Google Shape;129;p18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30" name="Google Shape;130;p18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8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8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8"/>
          <p:cNvSpPr txBox="1"/>
          <p:nvPr>
            <p:ph idx="1" type="body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indent="-3556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indent="-3556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indent="-3556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indent="-3556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indent="-3556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4" name="Google Shape;134;p1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9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9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9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1" name="Google Shape;141;p19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2" name="Google Shape;142;p19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43" name="Google Shape;143;p19"/>
          <p:cNvSpPr txBox="1"/>
          <p:nvPr>
            <p:ph idx="1" type="body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rtl="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indent="-406400" lvl="1" marL="914400" rtl="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indent="-406400" lvl="2" marL="1371600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indent="-406400" lvl="3" marL="1828800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indent="-406400" lvl="4" marL="2286000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indent="-406400" lvl="5" marL="2743200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indent="-406400" lvl="6" marL="3200400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indent="-406400" lvl="7" marL="3657600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indent="-406400" lvl="8" marL="4114800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44" name="Google Shape;144;p1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47" name="Google Shape;147;p20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1" name="Google Shape;151;p20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2" name="Google Shape;152;p20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53" name="Google Shape;153;p20"/>
          <p:cNvSpPr txBox="1"/>
          <p:nvPr>
            <p:ph idx="1" type="body"/>
          </p:nvPr>
        </p:nvSpPr>
        <p:spPr>
          <a:xfrm>
            <a:off x="1146025" y="1767275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54" name="Google Shape;154;p20"/>
          <p:cNvSpPr txBox="1"/>
          <p:nvPr>
            <p:ph idx="2" type="body"/>
          </p:nvPr>
        </p:nvSpPr>
        <p:spPr>
          <a:xfrm>
            <a:off x="5026623" y="1767275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55" name="Google Shape;155;p2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1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1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1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2" name="Google Shape;162;p21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3" name="Google Shape;163;p21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4" name="Google Shape;164;p21"/>
          <p:cNvSpPr txBox="1"/>
          <p:nvPr>
            <p:ph idx="1" type="body"/>
          </p:nvPr>
        </p:nvSpPr>
        <p:spPr>
          <a:xfrm>
            <a:off x="1146025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65" name="Google Shape;165;p21"/>
          <p:cNvSpPr txBox="1"/>
          <p:nvPr>
            <p:ph idx="2" type="body"/>
          </p:nvPr>
        </p:nvSpPr>
        <p:spPr>
          <a:xfrm>
            <a:off x="3679388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66" name="Google Shape;166;p21"/>
          <p:cNvSpPr txBox="1"/>
          <p:nvPr>
            <p:ph idx="3" type="body"/>
          </p:nvPr>
        </p:nvSpPr>
        <p:spPr>
          <a:xfrm>
            <a:off x="6212750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67" name="Google Shape;167;p2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70" name="Google Shape;170;p22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2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2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2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4" name="Google Shape;174;p22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5" name="Google Shape;175;p22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76" name="Google Shape;176;p2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79" name="Google Shape;179;p23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3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3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3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3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</a:lstStyle>
          <a:p/>
        </p:txBody>
      </p:sp>
      <p:sp>
        <p:nvSpPr>
          <p:cNvPr id="184" name="Google Shape;184;p2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87" name="Google Shape;187;p24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4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4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4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tyle A">
  <p:cSld name="BLANK_1_1">
    <p:bg>
      <p:bgPr>
        <a:solidFill>
          <a:schemeClr val="accent4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94" name="Google Shape;194;p25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5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5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tyle B">
  <p:cSld name="BLANK_1_1_1">
    <p:bg>
      <p:bgPr>
        <a:solidFill>
          <a:schemeClr val="accent1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6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01" name="Google Shape;201;p26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6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_2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 1" showMasterSp="0">
  <p:cSld name="TITLE_2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/>
          <p:nvPr>
            <p:ph idx="12" type="sldNum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3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0" name="Google Shape;210;p2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11" name="Google Shape;211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bg>
      <p:bgPr>
        <a:solidFill>
          <a:schemeClr val="lt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/>
          <p:nvPr>
            <p:ph type="title"/>
          </p:nvPr>
        </p:nvSpPr>
        <p:spPr>
          <a:xfrm>
            <a:off x="628650" y="604684"/>
            <a:ext cx="78867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9" name="Google Shape;219;p3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ésentation">
  <p:cSld name="Présenta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2"/>
          <p:cNvSpPr txBox="1"/>
          <p:nvPr>
            <p:ph type="ctrTitle"/>
          </p:nvPr>
        </p:nvSpPr>
        <p:spPr>
          <a:xfrm>
            <a:off x="516119" y="1265748"/>
            <a:ext cx="40560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i="0" sz="3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4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indent="-3556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indent="-3556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indent="-3556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indent="-3556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indent="-3556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/>
          <p:nvPr>
            <p:ph type="title"/>
          </p:nvPr>
        </p:nvSpPr>
        <p:spPr>
          <a:xfrm>
            <a:off x="623888" y="597311"/>
            <a:ext cx="78867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4" name="Google Shape;224;p33"/>
          <p:cNvSpPr txBox="1"/>
          <p:nvPr>
            <p:ph idx="1" type="body"/>
          </p:nvPr>
        </p:nvSpPr>
        <p:spPr>
          <a:xfrm>
            <a:off x="623888" y="1393724"/>
            <a:ext cx="78867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D98A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D98A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D98A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D98A6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98A6"/>
              </a:buClr>
              <a:buSzPts val="1200"/>
              <a:buNone/>
              <a:defRPr sz="1200">
                <a:solidFill>
                  <a:srgbClr val="8D98A6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98A6"/>
              </a:buClr>
              <a:buSzPts val="1200"/>
              <a:buNone/>
              <a:defRPr sz="1200">
                <a:solidFill>
                  <a:srgbClr val="8D98A6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98A6"/>
              </a:buClr>
              <a:buSzPts val="1200"/>
              <a:buNone/>
              <a:defRPr sz="1200">
                <a:solidFill>
                  <a:srgbClr val="8D98A6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98A6"/>
              </a:buClr>
              <a:buSzPts val="1200"/>
              <a:buNone/>
              <a:defRPr sz="1200">
                <a:solidFill>
                  <a:srgbClr val="8D98A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4"/>
          <p:cNvSpPr txBox="1"/>
          <p:nvPr>
            <p:ph type="title"/>
          </p:nvPr>
        </p:nvSpPr>
        <p:spPr>
          <a:xfrm>
            <a:off x="628650" y="604684"/>
            <a:ext cx="78867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7" name="Google Shape;227;p34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8" name="Google Shape;228;p34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5"/>
          <p:cNvSpPr txBox="1"/>
          <p:nvPr>
            <p:ph type="title"/>
          </p:nvPr>
        </p:nvSpPr>
        <p:spPr>
          <a:xfrm>
            <a:off x="629841" y="471949"/>
            <a:ext cx="2949000" cy="752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1" name="Google Shape;231;p35"/>
          <p:cNvSpPr txBox="1"/>
          <p:nvPr>
            <p:ph idx="1" type="body"/>
          </p:nvPr>
        </p:nvSpPr>
        <p:spPr>
          <a:xfrm>
            <a:off x="3887391" y="1452716"/>
            <a:ext cx="4128300" cy="24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 sz="2100"/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232" name="Google Shape;232;p35"/>
          <p:cNvSpPr txBox="1"/>
          <p:nvPr>
            <p:ph idx="2" type="body"/>
          </p:nvPr>
        </p:nvSpPr>
        <p:spPr>
          <a:xfrm>
            <a:off x="629841" y="1452715"/>
            <a:ext cx="2949000" cy="24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/>
          <p:cNvSpPr txBox="1"/>
          <p:nvPr>
            <p:ph type="title"/>
          </p:nvPr>
        </p:nvSpPr>
        <p:spPr>
          <a:xfrm>
            <a:off x="629841" y="286688"/>
            <a:ext cx="2949000" cy="947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5" name="Google Shape;235;p36"/>
          <p:cNvSpPr/>
          <p:nvPr>
            <p:ph idx="2" type="pic"/>
          </p:nvPr>
        </p:nvSpPr>
        <p:spPr>
          <a:xfrm>
            <a:off x="3887391" y="1430593"/>
            <a:ext cx="3346800" cy="2595900"/>
          </a:xfrm>
          <a:prstGeom prst="rect">
            <a:avLst/>
          </a:prstGeom>
          <a:noFill/>
          <a:ln>
            <a:noFill/>
          </a:ln>
        </p:spPr>
      </p:sp>
      <p:sp>
        <p:nvSpPr>
          <p:cNvPr id="236" name="Google Shape;236;p36"/>
          <p:cNvSpPr txBox="1"/>
          <p:nvPr>
            <p:ph idx="1" type="body"/>
          </p:nvPr>
        </p:nvSpPr>
        <p:spPr>
          <a:xfrm>
            <a:off x="629841" y="1453094"/>
            <a:ext cx="2949000" cy="24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aison">
  <p:cSld name="1_Comparaison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"/>
          <p:cNvSpPr txBox="1"/>
          <p:nvPr>
            <p:ph type="title"/>
          </p:nvPr>
        </p:nvSpPr>
        <p:spPr>
          <a:xfrm>
            <a:off x="629841" y="451821"/>
            <a:ext cx="78867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9" name="Google Shape;239;p37"/>
          <p:cNvSpPr txBox="1"/>
          <p:nvPr>
            <p:ph idx="1" type="body"/>
          </p:nvPr>
        </p:nvSpPr>
        <p:spPr>
          <a:xfrm>
            <a:off x="629842" y="1023053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40" name="Google Shape;240;p37"/>
          <p:cNvSpPr txBox="1"/>
          <p:nvPr>
            <p:ph idx="2" type="body"/>
          </p:nvPr>
        </p:nvSpPr>
        <p:spPr>
          <a:xfrm>
            <a:off x="629842" y="1908072"/>
            <a:ext cx="3868500" cy="23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E4B7"/>
              </a:buClr>
              <a:buSzPts val="1800"/>
              <a:buChar char="•"/>
              <a:defRPr sz="1800"/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E4B7"/>
              </a:buClr>
              <a:buSzPts val="1500"/>
              <a:buChar char="•"/>
              <a:defRPr sz="15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E4B7"/>
              </a:buClr>
              <a:buSzPts val="1400"/>
              <a:buChar char="•"/>
              <a:defRPr sz="1400"/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E4B7"/>
              </a:buClr>
              <a:buSzPts val="1200"/>
              <a:buChar char="•"/>
              <a:defRPr sz="1200"/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E4B7"/>
              </a:buClr>
              <a:buSzPts val="1200"/>
              <a:buChar char="•"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1" name="Google Shape;241;p37"/>
          <p:cNvSpPr txBox="1"/>
          <p:nvPr>
            <p:ph idx="3" type="body"/>
          </p:nvPr>
        </p:nvSpPr>
        <p:spPr>
          <a:xfrm>
            <a:off x="4629151" y="1023053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42" name="Google Shape;242;p37"/>
          <p:cNvSpPr txBox="1"/>
          <p:nvPr>
            <p:ph idx="4" type="body"/>
          </p:nvPr>
        </p:nvSpPr>
        <p:spPr>
          <a:xfrm>
            <a:off x="4647010" y="1895281"/>
            <a:ext cx="3868500" cy="23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E4B7"/>
              </a:buClr>
              <a:buSzPts val="1800"/>
              <a:buChar char="•"/>
              <a:defRPr sz="1800"/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E4B7"/>
              </a:buClr>
              <a:buSzPts val="1500"/>
              <a:buChar char="•"/>
              <a:defRPr sz="15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E4B7"/>
              </a:buClr>
              <a:buSzPts val="1400"/>
              <a:buChar char="•"/>
              <a:defRPr sz="1400"/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E4B7"/>
              </a:buClr>
              <a:buSzPts val="1200"/>
              <a:buChar char="•"/>
              <a:defRPr sz="1200"/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E4B7"/>
              </a:buClr>
              <a:buSzPts val="1200"/>
              <a:buChar char="•"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/>
          <p:nvPr>
            <p:ph type="title"/>
          </p:nvPr>
        </p:nvSpPr>
        <p:spPr>
          <a:xfrm>
            <a:off x="628650" y="604684"/>
            <a:ext cx="78867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cueil">
  <p:cSld name="Accuei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Google Shape;39;p5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rtl="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indent="-406400" lvl="1" marL="914400" rtl="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indent="-406400" lvl="2" marL="1371600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indent="-406400" lvl="3" marL="1828800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indent="-406400" lvl="4" marL="2286000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indent="-406400" lvl="5" marL="2743200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indent="-406400" lvl="6" marL="3200400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indent="-406400" lvl="7" marL="3657600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indent="-406400" lvl="8" marL="4114800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6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" name="Google Shape;49;p6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1146025" y="1767275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1" name="Google Shape;51;p6"/>
          <p:cNvSpPr txBox="1"/>
          <p:nvPr>
            <p:ph idx="2" type="body"/>
          </p:nvPr>
        </p:nvSpPr>
        <p:spPr>
          <a:xfrm>
            <a:off x="5026623" y="1767275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9" name="Google Shape;59;p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" name="Google Shape;60;p7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" type="body"/>
          </p:nvPr>
        </p:nvSpPr>
        <p:spPr>
          <a:xfrm>
            <a:off x="1146025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2" type="body"/>
          </p:nvPr>
        </p:nvSpPr>
        <p:spPr>
          <a:xfrm>
            <a:off x="3679388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3" type="body"/>
          </p:nvPr>
        </p:nvSpPr>
        <p:spPr>
          <a:xfrm>
            <a:off x="6212750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1" name="Google Shape;71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" name="Google Shape;72;p8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9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</a:lstStyle>
          <a:p/>
        </p:txBody>
      </p:sp>
      <p:sp>
        <p:nvSpPr>
          <p:cNvPr id="81" name="Google Shape;81;p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36.xml"/><Relationship Id="rId1" Type="http://schemas.openxmlformats.org/officeDocument/2006/relationships/image" Target="../media/image8.jpg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10" name="Google Shape;110;p15"/>
          <p:cNvSpPr txBox="1"/>
          <p:nvPr>
            <p:ph idx="1" type="body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111" name="Google Shape;111;p1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/>
          <p:nvPr>
            <p:ph type="title"/>
          </p:nvPr>
        </p:nvSpPr>
        <p:spPr>
          <a:xfrm>
            <a:off x="628650" y="604684"/>
            <a:ext cx="78867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14" name="Google Shape;214;p3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E4B7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E4B7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E4B7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E4B7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E4B7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Gouvernement du Québec" id="215" name="Google Shape;215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50070" y="4268279"/>
            <a:ext cx="1693930" cy="8801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otre gouvernement" id="216" name="Google Shape;21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52085"/>
            <a:ext cx="1525826" cy="89141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hyperlink" Target="https://scratch.mit.edu/projects/822579636/fullscreen/" TargetMode="External"/><Relationship Id="rId10" Type="http://schemas.openxmlformats.org/officeDocument/2006/relationships/hyperlink" Target="https://docs.google.com/document/d/1HPaZisdEB4x4aK76Hy9zqR6S2hgkhpERMu68IOv554A/edit?usp=share_link" TargetMode="External"/><Relationship Id="rId13" Type="http://schemas.openxmlformats.org/officeDocument/2006/relationships/hyperlink" Target="https://docs.google.com/document/d/1GCOmDSAOmsL8Xx3updo9kJ4oo_xc1u9V9N3BPRL22t0/edit?usp=share_link" TargetMode="External"/><Relationship Id="rId12" Type="http://schemas.openxmlformats.org/officeDocument/2006/relationships/hyperlink" Target="https://docs.google.com/document/d/1up9kjvJEykglrpOKFMlhuPK9dV2I_Y8KqoJAOmzMKmU/edit?usp=share_link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ocs.google.com/document/d/1_2TG20FbwPtPD1ywsmj5-lGELya2-wgVgn42WTidy80/edit?usp=share_link" TargetMode="External"/><Relationship Id="rId4" Type="http://schemas.openxmlformats.org/officeDocument/2006/relationships/hyperlink" Target="https://teacher.desmos.com/activitybuilder/custom/6519e382c22cbf256bb4527a?collections=64ebe87bb6f88fd20e446614&amp;lang=fr" TargetMode="External"/><Relationship Id="rId9" Type="http://schemas.openxmlformats.org/officeDocument/2006/relationships/hyperlink" Target="https://docs.google.com/document/d/1I1h_8iksAf2cIEZx5Y_B6F4Nc4JFkvF4RbdsJdFgt2w/edit?usp=share_link" TargetMode="External"/><Relationship Id="rId15" Type="http://schemas.openxmlformats.org/officeDocument/2006/relationships/hyperlink" Target="https://docs.google.com/document/d/1dm8FjMfyOc9wanzL5dyyJIEkDxSotqN7Bo9bR2xpFjM/edit?usp=share_link" TargetMode="External"/><Relationship Id="rId14" Type="http://schemas.openxmlformats.org/officeDocument/2006/relationships/hyperlink" Target="https://scratch.mit.edu/projects/822564734/editor/" TargetMode="External"/><Relationship Id="rId16" Type="http://schemas.openxmlformats.org/officeDocument/2006/relationships/image" Target="../media/image10.png"/><Relationship Id="rId5" Type="http://schemas.openxmlformats.org/officeDocument/2006/relationships/hyperlink" Target="https://docs.google.com/document/d/1_2TG20FbwPtPD1ywsmj5-lGELya2-wgVgn42WTidy80/edit?usp=share_link" TargetMode="External"/><Relationship Id="rId6" Type="http://schemas.openxmlformats.org/officeDocument/2006/relationships/hyperlink" Target="https://docs.google.com/presentation/d/1DIowffOmHB3QLFC1zThNAROyChU-NOGNnB5kW7x7wcQ/edit?usp=sharing" TargetMode="External"/><Relationship Id="rId7" Type="http://schemas.openxmlformats.org/officeDocument/2006/relationships/hyperlink" Target="https://docs.google.com/document/d/1zuTyYKkK7wfi8taZBsPgHoCByo9g_sbT7EPhhSTSB0c/edit?usp=share_link" TargetMode="External"/><Relationship Id="rId8" Type="http://schemas.openxmlformats.org/officeDocument/2006/relationships/hyperlink" Target="https://scratch.mit.edu/projects/822583185/editor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scratch.mit.edu/projects/141976799/editor/" TargetMode="External"/><Relationship Id="rId4" Type="http://schemas.openxmlformats.org/officeDocument/2006/relationships/hyperlink" Target="https://scratch.mit.edu/projects/130842168/editor" TargetMode="External"/><Relationship Id="rId5" Type="http://schemas.openxmlformats.org/officeDocument/2006/relationships/image" Target="../media/image13.png"/><Relationship Id="rId6" Type="http://schemas.openxmlformats.org/officeDocument/2006/relationships/image" Target="../media/image21.png"/><Relationship Id="rId7" Type="http://schemas.openxmlformats.org/officeDocument/2006/relationships/image" Target="../media/image12.png"/><Relationship Id="rId8" Type="http://schemas.openxmlformats.org/officeDocument/2006/relationships/hyperlink" Target="https://scratch.mit.edu/projects/357319972/editor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campus.recit.qc.ca/course/view.php?id=177" TargetMode="External"/><Relationship Id="rId4" Type="http://schemas.openxmlformats.org/officeDocument/2006/relationships/hyperlink" Target="https://campus.recit.qc.ca/course/view.php?id=178" TargetMode="External"/><Relationship Id="rId9" Type="http://schemas.openxmlformats.org/officeDocument/2006/relationships/hyperlink" Target="http://autrementenmath.recitmst.qc.ca/" TargetMode="External"/><Relationship Id="rId5" Type="http://schemas.openxmlformats.org/officeDocument/2006/relationships/hyperlink" Target="https://campus.recit.qc.ca/course/view.php?id=276" TargetMode="External"/><Relationship Id="rId6" Type="http://schemas.openxmlformats.org/officeDocument/2006/relationships/hyperlink" Target="https://padlet.com/rioux_stephanie/scratch-36jcynvonqyi" TargetMode="External"/><Relationship Id="rId7" Type="http://schemas.openxmlformats.org/officeDocument/2006/relationships/hyperlink" Target="https://docs.google.com/spreadsheets/d/1fmb39gcwBgvFr2BSUe75QQQ7-0qZ_Ekx0dck1zSzxIE/edit#gid=0" TargetMode="External"/><Relationship Id="rId8" Type="http://schemas.openxmlformats.org/officeDocument/2006/relationships/hyperlink" Target="https://www.dcp.edu.gov.on.ca/fr/curriculum/secondaire-mathematiques/cours/mth1w/c/c2?fbclid=IwAR0ISnF_17oIRPbyYznwf3F99KlvGvG6--G-H3PxVy63VaBzYxARW8xYBGA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education.gouv.qc.ca/references/tx-solrtyperecherchepublicationtx-solrpublicationnouveaute/resultats-de-la-recherche/detail/article/referentiel-dintervention-en-mathematique/?fbclid=IwAR1Fw_M-BAhU6gMIwKFGDnrQEYT7Rl5Rq9yHKacg61Sn_7QwER8WwHt1zW0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education.gouv.qc.ca/references/tx-solrtyperecherchepublicationtx-solrpublicationnouveaute/resultats-de-la-recherche/detail/article/referentiel-dintervention-en-mathematique/?fbclid=IwAR1Fw_M-BAhU6gMIwKFGDnrQEYT7Rl5Rq9yHKacg61Sn_7QwER8WwHt1zW0" TargetMode="External"/><Relationship Id="rId4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view.genial.ly/5d812659369a7d0fc95ca03b/interactive-content-cadre-de-reference-de-la-competence-numerique" TargetMode="External"/><Relationship Id="rId4" Type="http://schemas.openxmlformats.org/officeDocument/2006/relationships/image" Target="../media/image24.png"/><Relationship Id="rId5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hyperlink" Target="http://recitmst.qc.ca/scratch03112023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Relationship Id="rId4" Type="http://schemas.openxmlformats.org/officeDocument/2006/relationships/hyperlink" Target="http://recitmst.qc.ca/salle-ecv" TargetMode="External"/><Relationship Id="rId5" Type="http://schemas.openxmlformats.org/officeDocument/2006/relationships/hyperlink" Target="https://docs.google.com/presentation/d/e/2PACX-1vS2WFQmnIa0PsifAkHSL10jQWkEmVlsKHjZHYbQNz-0yrpu9XqpIrvD8I23YXRKQpr8rO92ygj97ht1/pub?start=false&amp;loop=false&amp;delayms=3000&amp;fbclid=IwAR0xnWxEfteXSJpa4Tp6ChFgPx0rzNEjVQYO4swRDSVNvIkEIPg4ToNH8Bo&amp;slide=id.g27c0d637c22_0_0" TargetMode="External"/><Relationship Id="rId6" Type="http://schemas.openxmlformats.org/officeDocument/2006/relationships/image" Target="../media/image27.png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hyperlink" Target="https://campus.recit.qc.ca/mod/feedback/view.php?id=21608" TargetMode="External"/><Relationship Id="rId10" Type="http://schemas.openxmlformats.org/officeDocument/2006/relationships/hyperlink" Target="https://campus.recit.qc.ca/mod/feedback/view.php?id=21608" TargetMode="External"/><Relationship Id="rId13" Type="http://schemas.openxmlformats.org/officeDocument/2006/relationships/image" Target="../media/image17.png"/><Relationship Id="rId12" Type="http://schemas.openxmlformats.org/officeDocument/2006/relationships/hyperlink" Target="https://campus.recit.qc.ca/mod/feedback/view.php?id=21608" TargetMode="External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jpg"/><Relationship Id="rId4" Type="http://schemas.openxmlformats.org/officeDocument/2006/relationships/hyperlink" Target="https://campus.recit.qc.ca/login/index.php" TargetMode="External"/><Relationship Id="rId9" Type="http://schemas.openxmlformats.org/officeDocument/2006/relationships/hyperlink" Target="https://campus.recit.qc.ca/mod/feedback/view.php?id=21608" TargetMode="External"/><Relationship Id="rId14" Type="http://schemas.openxmlformats.org/officeDocument/2006/relationships/image" Target="../media/image28.png"/><Relationship Id="rId5" Type="http://schemas.openxmlformats.org/officeDocument/2006/relationships/hyperlink" Target="https://campus.recit.qc.ca/pluginfile.php/15342/mod_page/content/58/Proc%C3%A9dure%20pour%20cr%C3%A9er%20un%20compte%20sur%20Campus%20septembre%202023.pdf" TargetMode="External"/><Relationship Id="rId6" Type="http://schemas.openxmlformats.org/officeDocument/2006/relationships/hyperlink" Target="https://campus.recit.qc.ca/mod/feedback/view.php?id=21608" TargetMode="External"/><Relationship Id="rId7" Type="http://schemas.openxmlformats.org/officeDocument/2006/relationships/hyperlink" Target="https://campus.recit.qc.ca/mod/feedback/view.php?id=21608" TargetMode="External"/><Relationship Id="rId8" Type="http://schemas.openxmlformats.org/officeDocument/2006/relationships/hyperlink" Target="https://campus.recit.qc.ca/mod/feedback/view.php?id=21608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gif"/><Relationship Id="rId4" Type="http://schemas.openxmlformats.org/officeDocument/2006/relationships/image" Target="../media/image19.png"/><Relationship Id="rId9" Type="http://schemas.openxmlformats.org/officeDocument/2006/relationships/hyperlink" Target="https://www.youtube.com/channel/UC7IcadI_rZFwso9N81PYqFg" TargetMode="External"/><Relationship Id="rId5" Type="http://schemas.openxmlformats.org/officeDocument/2006/relationships/hyperlink" Target="http://creativecommons.org/licenses/by-nc-sa/4.0/" TargetMode="External"/><Relationship Id="rId6" Type="http://schemas.openxmlformats.org/officeDocument/2006/relationships/image" Target="../media/image30.png"/><Relationship Id="rId7" Type="http://schemas.openxmlformats.org/officeDocument/2006/relationships/hyperlink" Target="https://www.facebook.com/RECITMST2020/" TargetMode="External"/><Relationship Id="rId8" Type="http://schemas.openxmlformats.org/officeDocument/2006/relationships/hyperlink" Target="https://twitter.com/recitmst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hyperlink" Target="https://creativecommons.org/licenses/by-nc-sa/4.0/deed.fr" TargetMode="External"/><Relationship Id="rId12" Type="http://schemas.openxmlformats.org/officeDocument/2006/relationships/hyperlink" Target="http://recitmst.qc.ca/scratch03112023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creativecommons.org/licenses/by-nc-sa/4.0/deed.fr" TargetMode="External"/><Relationship Id="rId4" Type="http://schemas.openxmlformats.org/officeDocument/2006/relationships/image" Target="../media/image18.png"/><Relationship Id="rId9" Type="http://schemas.openxmlformats.org/officeDocument/2006/relationships/hyperlink" Target="https://creativecommons.org/licenses/by-nc-sa/4.0/deed.fr" TargetMode="External"/><Relationship Id="rId5" Type="http://schemas.openxmlformats.org/officeDocument/2006/relationships/hyperlink" Target="mailto:stephanie.rioux@recit.qc.ca" TargetMode="External"/><Relationship Id="rId6" Type="http://schemas.openxmlformats.org/officeDocument/2006/relationships/hyperlink" Target="mailto:daniel.ricard@recit.qc.ca" TargetMode="External"/><Relationship Id="rId7" Type="http://schemas.openxmlformats.org/officeDocument/2006/relationships/image" Target="../media/image14.png"/><Relationship Id="rId8" Type="http://schemas.openxmlformats.org/officeDocument/2006/relationships/hyperlink" Target="mailto:equipemst@recit.qc.ca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education.gouv.qc.ca/references/tx-solrtyperecherchepublicationtx-solrpublicationnouveaute/resultats-de-la-recherche/detail/article/plan-daction-numerique-en-education-et-en-enseignement-superieur/" TargetMode="External"/><Relationship Id="rId4" Type="http://schemas.openxmlformats.org/officeDocument/2006/relationships/hyperlink" Target="http://www.education.gouv.qc.ca/fileadmin/site_web/documents/ministere/Cadre-reference-competence-num.pdf" TargetMode="External"/><Relationship Id="rId5" Type="http://schemas.openxmlformats.org/officeDocument/2006/relationships/hyperlink" Target="http://www.education.gouv.qc.ca/fileadmin/site_web/documents/ministere/Usage-pedagogique-programmation-informatique.pdf" TargetMode="External"/><Relationship Id="rId6" Type="http://schemas.openxmlformats.org/officeDocument/2006/relationships/hyperlink" Target="https://sites.google.com/csbe.qc.ca/evaluerautrementenmath/types-de-probl%C3%A8mes/programmation-et-robotique?authuser=0" TargetMode="External"/><Relationship Id="rId7" Type="http://schemas.openxmlformats.org/officeDocument/2006/relationships/hyperlink" Target="https://www.dcp.edu.gov.on.ca/fr/curriculum/elementaire-mathematiques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assets-us-01.kc-usercontent.com/fbd574c4-da36-0066-a0c5-849ffb2de96e/f4f0a390-e440-451a-85f0-c1dd4e7f45e0/Algebre%20AODA.pdf" TargetMode="External"/><Relationship Id="rId4" Type="http://schemas.openxmlformats.org/officeDocument/2006/relationships/hyperlink" Target="https://www.dcp.edu.gov.on.ca/fr/curriculum/elementaire-mathematiques" TargetMode="External"/><Relationship Id="rId5" Type="http://schemas.openxmlformats.org/officeDocument/2006/relationships/hyperlink" Target="https://www.dcp.edu.gov.on.ca/fr/curriculum/secondaire-mathematiques/cours/mth1w/c/c2" TargetMode="External"/><Relationship Id="rId6" Type="http://schemas.openxmlformats.org/officeDocument/2006/relationships/hyperlink" Target="https://www.dcp.edu.gov.on.ca/fr/curriculum/secondaire-mathematiques/cours/mth1w" TargetMode="External"/><Relationship Id="rId7" Type="http://schemas.openxmlformats.org/officeDocument/2006/relationships/hyperlink" Target="https://www.dcp.edu.gov.on.ca/fr/" TargetMode="External"/><Relationship Id="rId8" Type="http://schemas.openxmlformats.org/officeDocument/2006/relationships/hyperlink" Target="https://www.dcp.edu.gov.on.ca/fr/curriculum/secondaire-mathematiques/cours/mth1w/c/c2?fbclid=IwAR0ISnF_17oIRPbyYznwf3F99KlvGvG6--G-H3PxVy63VaBzYxARW8xYBGA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dcp.edu.gov.on.ca/fr/curriculum/secondaire-mathematiques/cours/mth1w/c/c2?fbclid=IwAR0ISnF_17oIRPbyYznwf3F99KlvGvG6--G-H3PxVy63VaBzYxARW8xYBGA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1" name="Google Shape;25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92"/>
            <a:ext cx="9144001" cy="5144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9"/>
          <p:cNvSpPr txBox="1"/>
          <p:nvPr>
            <p:ph idx="4294967295" type="ctrTitle"/>
          </p:nvPr>
        </p:nvSpPr>
        <p:spPr>
          <a:xfrm>
            <a:off x="685800" y="499125"/>
            <a:ext cx="6593700" cy="75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ed Hat Text"/>
                <a:ea typeface="Red Hat Text"/>
                <a:cs typeface="Red Hat Text"/>
                <a:sym typeface="Red Hat Text"/>
              </a:rPr>
              <a:t>Variation de température</a:t>
            </a:r>
            <a:endParaRPr sz="3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51" name="Google Shape;351;p49"/>
          <p:cNvSpPr txBox="1"/>
          <p:nvPr>
            <p:ph idx="4294967295" type="subTitle"/>
          </p:nvPr>
        </p:nvSpPr>
        <p:spPr>
          <a:xfrm>
            <a:off x="685800" y="1259025"/>
            <a:ext cx="6195900" cy="270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Mise en situation</a:t>
            </a:r>
            <a:endParaRPr b="1" sz="2400">
              <a:solidFill>
                <a:srgbClr val="FFFFFF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Dans les tâches proposées, les élèves suivront l’évolution de la température à 8h le matin pendant la semaine de relâche. Ce thème permet de recourir à des nombres entiers.</a:t>
            </a:r>
            <a:endParaRPr b="1" sz="2400">
              <a:solidFill>
                <a:srgbClr val="FFFFFF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52" name="Google Shape;352;p4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Red Hat Text"/>
                <a:ea typeface="Red Hat Text"/>
                <a:cs typeface="Red Hat Text"/>
                <a:sym typeface="Red Hat Text"/>
              </a:rPr>
              <a:t>‹#›</a:t>
            </a:fld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grpSp>
        <p:nvGrpSpPr>
          <p:cNvPr id="353" name="Google Shape;353;p49"/>
          <p:cNvGrpSpPr/>
          <p:nvPr/>
        </p:nvGrpSpPr>
        <p:grpSpPr>
          <a:xfrm>
            <a:off x="7738989" y="2267438"/>
            <a:ext cx="927741" cy="872351"/>
            <a:chOff x="4604550" y="3714775"/>
            <a:chExt cx="439625" cy="319075"/>
          </a:xfrm>
        </p:grpSpPr>
        <p:sp>
          <p:nvSpPr>
            <p:cNvPr id="354" name="Google Shape;354;p49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355" name="Google Shape;355;p49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grpSp>
        <p:nvGrpSpPr>
          <p:cNvPr id="356" name="Google Shape;356;p49"/>
          <p:cNvGrpSpPr/>
          <p:nvPr/>
        </p:nvGrpSpPr>
        <p:grpSpPr>
          <a:xfrm>
            <a:off x="368040" y="562946"/>
            <a:ext cx="244894" cy="632253"/>
            <a:chOff x="732125" y="2958550"/>
            <a:chExt cx="130325" cy="474950"/>
          </a:xfrm>
        </p:grpSpPr>
        <p:sp>
          <p:nvSpPr>
            <p:cNvPr id="357" name="Google Shape;357;p49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358" name="Google Shape;358;p49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359" name="Google Shape;359;p49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360" name="Google Shape;360;p49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361" name="Google Shape;361;p49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362" name="Google Shape;362;p49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363" name="Google Shape;363;p49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364" name="Google Shape;364;p49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0"/>
          <p:cNvSpPr txBox="1"/>
          <p:nvPr>
            <p:ph idx="1" type="body"/>
          </p:nvPr>
        </p:nvSpPr>
        <p:spPr>
          <a:xfrm>
            <a:off x="1556100" y="1707350"/>
            <a:ext cx="6031800" cy="187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200">
                <a:latin typeface="Red Hat Text"/>
                <a:ea typeface="Red Hat Text"/>
                <a:cs typeface="Red Hat Text"/>
                <a:sym typeface="Red Hat Text"/>
              </a:rPr>
              <a:t>Quatre</a:t>
            </a:r>
            <a:r>
              <a:rPr b="1" lang="en" sz="2200">
                <a:latin typeface="Red Hat Text"/>
                <a:ea typeface="Red Hat Text"/>
                <a:cs typeface="Red Hat Text"/>
                <a:sym typeface="Red Hat Text"/>
              </a:rPr>
              <a:t> tâches sont proposées pour permettre de choisir celle qui correspond le mieux au niveau d’aisance de l’enseignante ou de l’enseignant et des élèves avec la programmation.</a:t>
            </a:r>
            <a:endParaRPr b="1" sz="22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70" name="Google Shape;370;p5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Red Hat Text"/>
                <a:ea typeface="Red Hat Text"/>
                <a:cs typeface="Red Hat Text"/>
                <a:sym typeface="Red Hat Text"/>
              </a:rPr>
              <a:t>‹#›</a:t>
            </a:fld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1"/>
          <p:cNvSpPr txBox="1"/>
          <p:nvPr>
            <p:ph type="title"/>
          </p:nvPr>
        </p:nvSpPr>
        <p:spPr>
          <a:xfrm>
            <a:off x="259500" y="530725"/>
            <a:ext cx="42690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Red Hat Text"/>
                <a:ea typeface="Red Hat Text"/>
                <a:cs typeface="Red Hat Text"/>
                <a:sym typeface="Red Hat Text"/>
              </a:rPr>
              <a:t>Approche flexible proposée</a:t>
            </a:r>
            <a:endParaRPr sz="23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76" name="Google Shape;376;p51"/>
          <p:cNvSpPr txBox="1"/>
          <p:nvPr>
            <p:ph idx="1" type="body"/>
          </p:nvPr>
        </p:nvSpPr>
        <p:spPr>
          <a:xfrm>
            <a:off x="968125" y="1771650"/>
            <a:ext cx="3730800" cy="14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highlight>
                  <a:schemeClr val="accent5"/>
                </a:highlight>
                <a:latin typeface="Red Hat Text"/>
                <a:ea typeface="Red Hat Text"/>
                <a:cs typeface="Red Hat Text"/>
                <a:sym typeface="Red Hat Text"/>
              </a:rPr>
              <a:t>Proposition 1</a:t>
            </a:r>
            <a:endParaRPr b="1">
              <a:highlight>
                <a:schemeClr val="accent5"/>
              </a:highlight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latin typeface="Red Hat Text"/>
                <a:ea typeface="Red Hat Text"/>
                <a:cs typeface="Red Hat Text"/>
                <a:sym typeface="Red Hat Text"/>
              </a:rPr>
              <a:t>Cette tâche s’adresse à ceux qui </a:t>
            </a:r>
            <a:r>
              <a:rPr b="1" lang="en" sz="1200">
                <a:latin typeface="Red Hat Text"/>
                <a:ea typeface="Red Hat Text"/>
                <a:cs typeface="Red Hat Text"/>
                <a:sym typeface="Red Hat Text"/>
              </a:rPr>
              <a:t>débutent en programmation.</a:t>
            </a:r>
            <a:r>
              <a:rPr lang="en" sz="1200">
                <a:latin typeface="Red Hat Text"/>
                <a:ea typeface="Red Hat Text"/>
                <a:cs typeface="Red Hat Text"/>
                <a:sym typeface="Red Hat Text"/>
              </a:rPr>
              <a:t> Le programme est déjà fait, et l’élève l’</a:t>
            </a:r>
            <a:r>
              <a:rPr b="1" lang="en" sz="1200">
                <a:latin typeface="Red Hat Text"/>
                <a:ea typeface="Red Hat Text"/>
                <a:cs typeface="Red Hat Text"/>
                <a:sym typeface="Red Hat Text"/>
              </a:rPr>
              <a:t>exécute</a:t>
            </a:r>
            <a:r>
              <a:rPr lang="en" sz="1200">
                <a:latin typeface="Red Hat Text"/>
                <a:ea typeface="Red Hat Text"/>
                <a:cs typeface="Red Hat Text"/>
                <a:sym typeface="Red Hat Text"/>
              </a:rPr>
              <a:t> pour démontrer sa compréhension et </a:t>
            </a:r>
            <a:r>
              <a:rPr b="1" lang="en" sz="1200">
                <a:latin typeface="Red Hat Text"/>
                <a:ea typeface="Red Hat Text"/>
                <a:cs typeface="Red Hat Text"/>
                <a:sym typeface="Red Hat Text"/>
              </a:rPr>
              <a:t>généraliser</a:t>
            </a:r>
            <a:r>
              <a:rPr lang="en" sz="1200">
                <a:latin typeface="Red Hat Text"/>
                <a:ea typeface="Red Hat Text"/>
                <a:cs typeface="Red Hat Text"/>
                <a:sym typeface="Red Hat Text"/>
              </a:rPr>
              <a:t> la situation. À la fin, il est proposé de </a:t>
            </a:r>
            <a:r>
              <a:rPr b="1" lang="en" sz="1200">
                <a:latin typeface="Red Hat Text"/>
                <a:ea typeface="Red Hat Text"/>
                <a:cs typeface="Red Hat Text"/>
                <a:sym typeface="Red Hat Text"/>
              </a:rPr>
              <a:t>lire </a:t>
            </a:r>
            <a:r>
              <a:rPr b="1" lang="en" sz="1200">
                <a:latin typeface="Red Hat Text"/>
                <a:ea typeface="Red Hat Text"/>
                <a:cs typeface="Red Hat Text"/>
                <a:sym typeface="Red Hat Text"/>
              </a:rPr>
              <a:t>et d'interpréter</a:t>
            </a:r>
            <a:r>
              <a:rPr lang="en" sz="1200">
                <a:latin typeface="Red Hat Text"/>
                <a:ea typeface="Red Hat Text"/>
                <a:cs typeface="Red Hat Text"/>
                <a:sym typeface="Red Hat Text"/>
              </a:rPr>
              <a:t> le programme.</a:t>
            </a:r>
            <a:endParaRPr sz="12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77" name="Google Shape;377;p51"/>
          <p:cNvSpPr txBox="1"/>
          <p:nvPr>
            <p:ph idx="2" type="body"/>
          </p:nvPr>
        </p:nvSpPr>
        <p:spPr>
          <a:xfrm>
            <a:off x="4822400" y="1771650"/>
            <a:ext cx="3730800" cy="14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highlight>
                  <a:schemeClr val="accent5"/>
                </a:highlight>
                <a:latin typeface="Red Hat Text"/>
                <a:ea typeface="Red Hat Text"/>
                <a:cs typeface="Red Hat Text"/>
                <a:sym typeface="Red Hat Text"/>
              </a:rPr>
              <a:t>Proposition 2</a:t>
            </a:r>
            <a:endParaRPr b="1">
              <a:highlight>
                <a:schemeClr val="accent5"/>
              </a:highlight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latin typeface="Red Hat Text"/>
                <a:ea typeface="Red Hat Text"/>
                <a:cs typeface="Red Hat Text"/>
                <a:sym typeface="Red Hat Text"/>
              </a:rPr>
              <a:t>Cette tâche s’adresse à ceux qui souhaitent aller un peu plus loin tout en limitant la programmation à faire. Les élèves doivent lire et interpréter le code afin d’</a:t>
            </a:r>
            <a:r>
              <a:rPr b="1" lang="en" sz="1200">
                <a:latin typeface="Red Hat Text"/>
                <a:ea typeface="Red Hat Text"/>
                <a:cs typeface="Red Hat Text"/>
                <a:sym typeface="Red Hat Text"/>
              </a:rPr>
              <a:t>ajuster des lignes de textes incomplètes dans le code</a:t>
            </a:r>
            <a:r>
              <a:rPr lang="en" sz="1200">
                <a:latin typeface="Red Hat Text"/>
                <a:ea typeface="Red Hat Text"/>
                <a:cs typeface="Red Hat Text"/>
                <a:sym typeface="Red Hat Text"/>
              </a:rPr>
              <a:t>. </a:t>
            </a:r>
            <a:endParaRPr sz="12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78" name="Google Shape;378;p51"/>
          <p:cNvSpPr txBox="1"/>
          <p:nvPr>
            <p:ph idx="1" type="body"/>
          </p:nvPr>
        </p:nvSpPr>
        <p:spPr>
          <a:xfrm>
            <a:off x="968225" y="3352800"/>
            <a:ext cx="3730800" cy="14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highlight>
                  <a:schemeClr val="accent5"/>
                </a:highlight>
                <a:latin typeface="Red Hat Text"/>
                <a:ea typeface="Red Hat Text"/>
                <a:cs typeface="Red Hat Text"/>
                <a:sym typeface="Red Hat Text"/>
              </a:rPr>
              <a:t>Proposition 3</a:t>
            </a:r>
            <a:endParaRPr b="1">
              <a:highlight>
                <a:schemeClr val="accent5"/>
              </a:highlight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latin typeface="Red Hat Text"/>
                <a:ea typeface="Red Hat Text"/>
                <a:cs typeface="Red Hat Text"/>
                <a:sym typeface="Red Hat Text"/>
              </a:rPr>
              <a:t>Cette tâche s’adresse à ceux qui sont prêts à </a:t>
            </a:r>
            <a:r>
              <a:rPr b="1" lang="en" sz="1200">
                <a:latin typeface="Red Hat Text"/>
                <a:ea typeface="Red Hat Text"/>
                <a:cs typeface="Red Hat Text"/>
                <a:sym typeface="Red Hat Text"/>
              </a:rPr>
              <a:t>manipuler quelques blocs de programmation</a:t>
            </a:r>
            <a:r>
              <a:rPr lang="en" sz="1200">
                <a:latin typeface="Red Hat Text"/>
                <a:ea typeface="Red Hat Text"/>
                <a:cs typeface="Red Hat Text"/>
                <a:sym typeface="Red Hat Text"/>
              </a:rPr>
              <a:t> dans un programme presque complet. Les élèves doivent </a:t>
            </a:r>
            <a:r>
              <a:rPr b="1" lang="en" sz="1200">
                <a:latin typeface="Red Hat Text"/>
                <a:ea typeface="Red Hat Text"/>
                <a:cs typeface="Red Hat Text"/>
                <a:sym typeface="Red Hat Text"/>
              </a:rPr>
              <a:t>coder les opérations mathématiques</a:t>
            </a:r>
            <a:r>
              <a:rPr lang="en" sz="1200">
                <a:latin typeface="Red Hat Text"/>
                <a:ea typeface="Red Hat Text"/>
                <a:cs typeface="Red Hat Text"/>
                <a:sym typeface="Red Hat Text"/>
              </a:rPr>
              <a:t> qui correspondent aux énoncés. </a:t>
            </a:r>
            <a:endParaRPr sz="12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79" name="Google Shape;379;p51"/>
          <p:cNvSpPr txBox="1"/>
          <p:nvPr>
            <p:ph idx="2" type="body"/>
          </p:nvPr>
        </p:nvSpPr>
        <p:spPr>
          <a:xfrm>
            <a:off x="4822400" y="3352800"/>
            <a:ext cx="3677100" cy="12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highlight>
                  <a:schemeClr val="accent5"/>
                </a:highlight>
                <a:latin typeface="Red Hat Text"/>
                <a:ea typeface="Red Hat Text"/>
                <a:cs typeface="Red Hat Text"/>
                <a:sym typeface="Red Hat Text"/>
              </a:rPr>
              <a:t>Proposition 4</a:t>
            </a:r>
            <a:endParaRPr b="1">
              <a:highlight>
                <a:schemeClr val="accent5"/>
              </a:highlight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latin typeface="Red Hat Text"/>
                <a:ea typeface="Red Hat Text"/>
                <a:cs typeface="Red Hat Text"/>
                <a:sym typeface="Red Hat Text"/>
              </a:rPr>
              <a:t>Cette tâche s’adresse à ceux qui sont à l’aise avec la programmation. C’est une tâche créative dont les élèves font l’entière </a:t>
            </a:r>
            <a:r>
              <a:rPr b="1" lang="en" sz="1200">
                <a:latin typeface="Red Hat Text"/>
                <a:ea typeface="Red Hat Text"/>
                <a:cs typeface="Red Hat Text"/>
                <a:sym typeface="Red Hat Text"/>
              </a:rPr>
              <a:t>conception</a:t>
            </a:r>
            <a:r>
              <a:rPr lang="en" sz="1200">
                <a:latin typeface="Red Hat Text"/>
                <a:ea typeface="Red Hat Text"/>
                <a:cs typeface="Red Hat Text"/>
                <a:sym typeface="Red Hat Text"/>
              </a:rPr>
              <a:t> en respectant des contraintes. </a:t>
            </a:r>
            <a:endParaRPr sz="12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80" name="Google Shape;380;p5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1" name="Google Shape;38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4300" y="578350"/>
            <a:ext cx="933450" cy="9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2"/>
          <p:cNvSpPr/>
          <p:nvPr/>
        </p:nvSpPr>
        <p:spPr>
          <a:xfrm>
            <a:off x="4739250" y="3432325"/>
            <a:ext cx="4404900" cy="171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PROPOSITION 4</a:t>
            </a:r>
            <a:endParaRPr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115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ed Hat Text"/>
              <a:buChar char="✓"/>
            </a:pPr>
            <a:r>
              <a:rPr b="1" lang="en"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Créer du code</a:t>
            </a:r>
            <a:endParaRPr b="1" sz="13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ed Hat Text"/>
              <a:buChar char="✓"/>
            </a:pPr>
            <a:r>
              <a:rPr b="1" lang="en"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Exécuter du code</a:t>
            </a:r>
            <a:endParaRPr b="1" sz="13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300" u="sng">
                <a:solidFill>
                  <a:schemeClr val="accent2"/>
                </a:solidFill>
                <a:latin typeface="Red Hat Text"/>
                <a:ea typeface="Red Hat Text"/>
                <a:cs typeface="Red Hat Text"/>
                <a:sym typeface="Red Hat Tex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de l’enseignant </a:t>
            </a:r>
            <a:r>
              <a:rPr b="1" lang="en" sz="1300">
                <a:solidFill>
                  <a:schemeClr val="accent2"/>
                </a:solidFill>
                <a:latin typeface="Red Hat Text"/>
                <a:ea typeface="Red Hat Text"/>
                <a:cs typeface="Red Hat Text"/>
                <a:sym typeface="Red Hat Text"/>
              </a:rPr>
              <a:t>- </a:t>
            </a:r>
            <a:r>
              <a:rPr b="1" lang="en" sz="1300" u="sng">
                <a:solidFill>
                  <a:schemeClr val="accent2"/>
                </a:solidFill>
                <a:latin typeface="Red Hat Text"/>
                <a:ea typeface="Red Hat Text"/>
                <a:cs typeface="Red Hat Text"/>
                <a:sym typeface="Red Hat Tex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Desmos</a:t>
            </a:r>
            <a:r>
              <a:rPr b="1" lang="en" sz="1300" u="sng">
                <a:solidFill>
                  <a:schemeClr val="accent2"/>
                </a:solidFill>
                <a:latin typeface="Red Hat Text"/>
                <a:ea typeface="Red Hat Text"/>
                <a:cs typeface="Red Hat Text"/>
                <a:sym typeface="Red Hat Tex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endParaRPr b="1" sz="1300">
              <a:solidFill>
                <a:schemeClr val="accent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 sz="1300" u="sng">
                <a:solidFill>
                  <a:schemeClr val="accent2"/>
                </a:solidFill>
                <a:latin typeface="Red Hat Text"/>
                <a:ea typeface="Red Hat Text"/>
                <a:cs typeface="Red Hat Text"/>
                <a:sym typeface="Red Hat Tex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Document à présenter à l’élève</a:t>
            </a:r>
            <a:endParaRPr b="1">
              <a:solidFill>
                <a:schemeClr val="accent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87" name="Google Shape;387;p52"/>
          <p:cNvSpPr/>
          <p:nvPr/>
        </p:nvSpPr>
        <p:spPr>
          <a:xfrm>
            <a:off x="246200" y="3431100"/>
            <a:ext cx="4314600" cy="171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02427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PROPOSITION 3</a:t>
            </a:r>
            <a:endParaRPr b="1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115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ed Hat Text"/>
              <a:buChar char="✓"/>
            </a:pPr>
            <a:r>
              <a:rPr b="1" lang="en"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Lire et interpréter du code</a:t>
            </a:r>
            <a:endParaRPr b="1" sz="13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ed Hat Text"/>
              <a:buChar char="✓"/>
            </a:pPr>
            <a:r>
              <a:rPr b="1" lang="en"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Modifier du code</a:t>
            </a:r>
            <a:endParaRPr b="1" sz="13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ed Hat Text"/>
              <a:buChar char="✓"/>
            </a:pPr>
            <a:r>
              <a:rPr b="1" lang="en"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Compléter du code</a:t>
            </a:r>
            <a:endParaRPr b="1" sz="13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ed Hat Text"/>
              <a:buChar char="✓"/>
            </a:pPr>
            <a:r>
              <a:rPr b="1" lang="en"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Exécuter du code</a:t>
            </a:r>
            <a:endParaRPr b="1" sz="13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 sz="1300" u="sng">
                <a:solidFill>
                  <a:schemeClr val="accent2"/>
                </a:solidFill>
                <a:latin typeface="Red Hat Text"/>
                <a:ea typeface="Red Hat Text"/>
                <a:cs typeface="Red Hat Text"/>
                <a:sym typeface="Red Hat Tex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de l’enseignant</a:t>
            </a:r>
            <a:r>
              <a:rPr lang="en" sz="1300">
                <a:latin typeface="Red Hat Text"/>
                <a:ea typeface="Red Hat Text"/>
                <a:cs typeface="Red Hat Text"/>
                <a:sym typeface="Red Hat Text"/>
              </a:rPr>
              <a:t> </a:t>
            </a:r>
            <a:r>
              <a:rPr b="1" lang="en" sz="1300">
                <a:solidFill>
                  <a:schemeClr val="accent2"/>
                </a:solidFill>
                <a:latin typeface="Red Hat Text"/>
                <a:ea typeface="Red Hat Text"/>
                <a:cs typeface="Red Hat Text"/>
                <a:sym typeface="Red Hat Text"/>
              </a:rPr>
              <a:t>- </a:t>
            </a:r>
            <a:r>
              <a:rPr b="1" lang="en" sz="1300" u="sng">
                <a:solidFill>
                  <a:schemeClr val="accent2"/>
                </a:solidFill>
                <a:latin typeface="Red Hat Text"/>
                <a:ea typeface="Red Hat Text"/>
                <a:cs typeface="Red Hat Text"/>
                <a:sym typeface="Red Hat Tex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Scratch</a:t>
            </a:r>
            <a:br>
              <a:rPr lang="en">
                <a:latin typeface="Red Hat Text"/>
                <a:ea typeface="Red Hat Text"/>
                <a:cs typeface="Red Hat Text"/>
                <a:sym typeface="Red Hat Text"/>
              </a:rPr>
            </a:br>
            <a:r>
              <a:rPr b="1" lang="en" sz="1300" u="sng">
                <a:solidFill>
                  <a:schemeClr val="accent2"/>
                </a:solidFill>
                <a:latin typeface="Red Hat Text"/>
                <a:ea typeface="Red Hat Text"/>
                <a:cs typeface="Red Hat Text"/>
                <a:sym typeface="Red Hat Text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Cahier de l’élève</a:t>
            </a:r>
            <a:endParaRPr b="1" sz="1300">
              <a:solidFill>
                <a:schemeClr val="accent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88" name="Google Shape;388;p52"/>
          <p:cNvSpPr txBox="1"/>
          <p:nvPr>
            <p:ph type="title"/>
          </p:nvPr>
        </p:nvSpPr>
        <p:spPr>
          <a:xfrm>
            <a:off x="246200" y="530725"/>
            <a:ext cx="42564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Red Hat Text"/>
                <a:ea typeface="Red Hat Text"/>
                <a:cs typeface="Red Hat Text"/>
                <a:sym typeface="Red Hat Text"/>
              </a:rPr>
              <a:t>Les 4 propositions de tâches</a:t>
            </a:r>
            <a:endParaRPr sz="22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89" name="Google Shape;389;p5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0" name="Google Shape;390;p52"/>
          <p:cNvSpPr/>
          <p:nvPr/>
        </p:nvSpPr>
        <p:spPr>
          <a:xfrm>
            <a:off x="246200" y="1559425"/>
            <a:ext cx="4314600" cy="168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PROPOSITION 1</a:t>
            </a:r>
            <a:endParaRPr b="1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115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ed Hat Text"/>
              <a:buChar char="✓"/>
            </a:pPr>
            <a:r>
              <a:rPr b="1" lang="en"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Exécuter du code</a:t>
            </a:r>
            <a:endParaRPr b="1" sz="13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ed Hat Text"/>
              <a:buChar char="✓"/>
            </a:pPr>
            <a:r>
              <a:rPr b="1" lang="en"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Lire et interpréter du code</a:t>
            </a:r>
            <a:endParaRPr sz="13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300" u="sng">
                <a:solidFill>
                  <a:schemeClr val="accent2"/>
                </a:solidFill>
                <a:latin typeface="Red Hat Text"/>
                <a:ea typeface="Red Hat Text"/>
                <a:cs typeface="Red Hat Text"/>
                <a:sym typeface="Red Hat Text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de l’enseignant</a:t>
            </a:r>
            <a:r>
              <a:rPr b="1" lang="en" sz="1300">
                <a:solidFill>
                  <a:schemeClr val="accent2"/>
                </a:solidFill>
                <a:latin typeface="Red Hat Text"/>
                <a:ea typeface="Red Hat Text"/>
                <a:cs typeface="Red Hat Text"/>
                <a:sym typeface="Red Hat Text"/>
              </a:rPr>
              <a:t> - </a:t>
            </a:r>
            <a:r>
              <a:rPr b="1" lang="en" sz="1300" u="sng">
                <a:solidFill>
                  <a:schemeClr val="accent2"/>
                </a:solidFill>
                <a:latin typeface="Red Hat Text"/>
                <a:ea typeface="Red Hat Text"/>
                <a:cs typeface="Red Hat Text"/>
                <a:sym typeface="Red Hat Text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Scratch</a:t>
            </a:r>
            <a:endParaRPr b="1" sz="1300">
              <a:solidFill>
                <a:schemeClr val="accent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 sz="1300" u="sng">
                <a:solidFill>
                  <a:schemeClr val="accent2"/>
                </a:solidFill>
                <a:latin typeface="Red Hat Text"/>
                <a:ea typeface="Red Hat Text"/>
                <a:cs typeface="Red Hat Text"/>
                <a:sym typeface="Red Hat Text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Cahier de l’élève</a:t>
            </a:r>
            <a:endParaRPr b="1" sz="1300">
              <a:solidFill>
                <a:schemeClr val="accent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91" name="Google Shape;391;p52"/>
          <p:cNvSpPr/>
          <p:nvPr/>
        </p:nvSpPr>
        <p:spPr>
          <a:xfrm>
            <a:off x="4739250" y="1559425"/>
            <a:ext cx="4404900" cy="168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PROPOSITION 2</a:t>
            </a:r>
            <a:endParaRPr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115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ed Hat Text"/>
              <a:buChar char="✓"/>
            </a:pPr>
            <a:r>
              <a:rPr b="1" lang="en"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Lire et interpréter du code</a:t>
            </a:r>
            <a:endParaRPr b="1" sz="13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ed Hat Text"/>
              <a:buChar char="✓"/>
            </a:pPr>
            <a:r>
              <a:rPr b="1" lang="en"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Modifier du code</a:t>
            </a:r>
            <a:endParaRPr b="1" sz="13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ed Hat Text"/>
              <a:buChar char="✓"/>
            </a:pPr>
            <a:r>
              <a:rPr b="1" lang="en"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Exécuter du code</a:t>
            </a:r>
            <a:endParaRPr b="1" sz="13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300" u="sng">
                <a:solidFill>
                  <a:schemeClr val="accent2"/>
                </a:solidFill>
                <a:latin typeface="Red Hat Text"/>
                <a:ea typeface="Red Hat Text"/>
                <a:cs typeface="Red Hat Text"/>
                <a:sym typeface="Red Hat Text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de l’enseignant </a:t>
            </a:r>
            <a:r>
              <a:rPr b="1" lang="en" sz="1300">
                <a:solidFill>
                  <a:schemeClr val="accent2"/>
                </a:solidFill>
                <a:latin typeface="Red Hat Text"/>
                <a:ea typeface="Red Hat Text"/>
                <a:cs typeface="Red Hat Text"/>
                <a:sym typeface="Red Hat Text"/>
              </a:rPr>
              <a:t>- </a:t>
            </a:r>
            <a:r>
              <a:rPr b="1" lang="en" sz="1300" u="sng">
                <a:solidFill>
                  <a:schemeClr val="accent2"/>
                </a:solidFill>
                <a:latin typeface="Red Hat Text"/>
                <a:ea typeface="Red Hat Text"/>
                <a:cs typeface="Red Hat Text"/>
                <a:sym typeface="Red Hat Text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Scratch</a:t>
            </a:r>
            <a:endParaRPr b="1" sz="1300">
              <a:solidFill>
                <a:schemeClr val="accent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300" u="sng">
                <a:solidFill>
                  <a:schemeClr val="accent2"/>
                </a:solidFill>
                <a:latin typeface="Red Hat Text"/>
                <a:ea typeface="Red Hat Text"/>
                <a:cs typeface="Red Hat Text"/>
                <a:sym typeface="Red Hat Text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Cahier de l’élève</a:t>
            </a:r>
            <a:endParaRPr b="1" sz="1300">
              <a:solidFill>
                <a:schemeClr val="accent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92" name="Google Shape;392;p52"/>
          <p:cNvSpPr/>
          <p:nvPr/>
        </p:nvSpPr>
        <p:spPr>
          <a:xfrm>
            <a:off x="3322239" y="2016935"/>
            <a:ext cx="2479200" cy="24576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52"/>
          <p:cNvSpPr/>
          <p:nvPr/>
        </p:nvSpPr>
        <p:spPr>
          <a:xfrm rot="5400000">
            <a:off x="3511893" y="2006135"/>
            <a:ext cx="2457600" cy="2479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52"/>
          <p:cNvSpPr/>
          <p:nvPr/>
        </p:nvSpPr>
        <p:spPr>
          <a:xfrm rot="10800000">
            <a:off x="3501093" y="2195755"/>
            <a:ext cx="2479200" cy="24576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52"/>
          <p:cNvSpPr/>
          <p:nvPr/>
        </p:nvSpPr>
        <p:spPr>
          <a:xfrm rot="-5400000">
            <a:off x="3333039" y="2184955"/>
            <a:ext cx="2457600" cy="2479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52"/>
          <p:cNvSpPr/>
          <p:nvPr/>
        </p:nvSpPr>
        <p:spPr>
          <a:xfrm>
            <a:off x="3968287" y="2536687"/>
            <a:ext cx="243270" cy="44651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1</a:t>
            </a:r>
          </a:p>
        </p:txBody>
      </p:sp>
      <p:sp>
        <p:nvSpPr>
          <p:cNvPr id="397" name="Google Shape;397;p52"/>
          <p:cNvSpPr/>
          <p:nvPr/>
        </p:nvSpPr>
        <p:spPr>
          <a:xfrm>
            <a:off x="5077201" y="2533547"/>
            <a:ext cx="314223" cy="45279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2</a:t>
            </a:r>
          </a:p>
        </p:txBody>
      </p:sp>
      <p:sp>
        <p:nvSpPr>
          <p:cNvPr id="398" name="Google Shape;398;p52"/>
          <p:cNvSpPr/>
          <p:nvPr/>
        </p:nvSpPr>
        <p:spPr>
          <a:xfrm>
            <a:off x="3933761" y="3654646"/>
            <a:ext cx="312323" cy="4590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3</a:t>
            </a:r>
          </a:p>
        </p:txBody>
      </p:sp>
      <p:sp>
        <p:nvSpPr>
          <p:cNvPr id="399" name="Google Shape;399;p52"/>
          <p:cNvSpPr/>
          <p:nvPr/>
        </p:nvSpPr>
        <p:spPr>
          <a:xfrm>
            <a:off x="5069599" y="3660926"/>
            <a:ext cx="329428" cy="44651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4</a:t>
            </a:r>
          </a:p>
        </p:txBody>
      </p:sp>
      <p:grpSp>
        <p:nvGrpSpPr>
          <p:cNvPr id="400" name="Google Shape;400;p52"/>
          <p:cNvGrpSpPr/>
          <p:nvPr/>
        </p:nvGrpSpPr>
        <p:grpSpPr>
          <a:xfrm>
            <a:off x="5627801" y="285167"/>
            <a:ext cx="2248879" cy="1028611"/>
            <a:chOff x="1177450" y="241631"/>
            <a:chExt cx="6173152" cy="3616776"/>
          </a:xfrm>
        </p:grpSpPr>
        <p:sp>
          <p:nvSpPr>
            <p:cNvPr id="401" name="Google Shape;401;p52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52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52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6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52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4BF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5" name="Google Shape;405;p5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262019" y="418351"/>
            <a:ext cx="980906" cy="70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3"/>
          <p:cNvSpPr txBox="1"/>
          <p:nvPr>
            <p:ph type="title"/>
          </p:nvPr>
        </p:nvSpPr>
        <p:spPr>
          <a:xfrm>
            <a:off x="240600" y="541950"/>
            <a:ext cx="44247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Red Hat Text"/>
                <a:ea typeface="Red Hat Text"/>
                <a:cs typeface="Red Hat Text"/>
                <a:sym typeface="Red Hat Text"/>
              </a:rPr>
              <a:t>Témoignages d’expérience</a:t>
            </a:r>
            <a:endParaRPr sz="25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ed Hat Text"/>
                <a:ea typeface="Red Hat Text"/>
                <a:cs typeface="Red Hat Text"/>
                <a:sym typeface="Red Hat Text"/>
              </a:rPr>
              <a:t>Valérie Lebel , CQSB</a:t>
            </a:r>
            <a:endParaRPr sz="11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ed Hat Text"/>
                <a:ea typeface="Red Hat Text"/>
                <a:cs typeface="Red Hat Text"/>
                <a:sym typeface="Red Hat Text"/>
              </a:rPr>
              <a:t>Geneviève Cyr, CSSDPS</a:t>
            </a:r>
            <a:endParaRPr sz="11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ed Hat Text"/>
                <a:ea typeface="Red Hat Text"/>
                <a:cs typeface="Red Hat Text"/>
                <a:sym typeface="Red Hat Text"/>
              </a:rPr>
              <a:t>Marie-Hélène Simard, établissement privé</a:t>
            </a:r>
            <a:endParaRPr sz="11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11" name="Google Shape;411;p5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2" name="Google Shape;412;p53"/>
          <p:cNvSpPr txBox="1"/>
          <p:nvPr/>
        </p:nvSpPr>
        <p:spPr>
          <a:xfrm>
            <a:off x="493650" y="1696975"/>
            <a:ext cx="2461500" cy="30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Technique</a:t>
            </a:r>
            <a:endParaRPr b="1" sz="17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ed Hat Text"/>
              <a:buChar char="■"/>
            </a:pPr>
            <a:r>
              <a:rPr lang="en" sz="12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Créer les comptes Scratch préalablement</a:t>
            </a:r>
            <a:endParaRPr sz="12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83B"/>
              </a:buClr>
              <a:buSzPts val="1200"/>
              <a:buFont typeface="Red Hat Text"/>
              <a:buChar char="■"/>
            </a:pPr>
            <a:r>
              <a:rPr lang="en" sz="12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Ou créer une classe à partir d’un compte enseignant</a:t>
            </a:r>
            <a:endParaRPr sz="12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ed Hat Text"/>
              <a:buChar char="■"/>
            </a:pPr>
            <a:r>
              <a:rPr lang="en" sz="12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Avoir le tableau en version papier</a:t>
            </a:r>
            <a:endParaRPr sz="12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ed Hat Text"/>
              <a:buChar char="■"/>
            </a:pPr>
            <a:r>
              <a:rPr lang="en" sz="12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Privilégier l’utilisation du Chromebook/ordinateur</a:t>
            </a:r>
            <a:endParaRPr sz="12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83B"/>
              </a:buClr>
              <a:buSzPts val="1200"/>
              <a:buFont typeface="Red Hat Text"/>
              <a:buChar char="■"/>
            </a:pPr>
            <a:r>
              <a:rPr lang="en" sz="12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Travailler en équipe de 2 (favorise la discussion)</a:t>
            </a:r>
            <a:endParaRPr sz="12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13" name="Google Shape;413;p53"/>
          <p:cNvSpPr txBox="1"/>
          <p:nvPr/>
        </p:nvSpPr>
        <p:spPr>
          <a:xfrm>
            <a:off x="6088950" y="1696975"/>
            <a:ext cx="2763600" cy="30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Les élèves dans tout ça?</a:t>
            </a:r>
            <a:endParaRPr sz="1200">
              <a:solidFill>
                <a:srgbClr val="3180BD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Text"/>
              <a:buChar char="■"/>
            </a:pPr>
            <a:r>
              <a:rPr lang="en" sz="12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Engagés</a:t>
            </a:r>
            <a:endParaRPr sz="1200">
              <a:solidFill>
                <a:srgbClr val="3180BD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Text"/>
              <a:buChar char="■"/>
            </a:pPr>
            <a:r>
              <a:rPr lang="en" sz="12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Ont réalisé l’importance de bien lire la question</a:t>
            </a:r>
            <a:endParaRPr sz="12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Text"/>
              <a:buChar char="■"/>
            </a:pPr>
            <a:r>
              <a:rPr lang="en" sz="12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Contents de faire cette activité différente</a:t>
            </a:r>
            <a:endParaRPr sz="12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Text"/>
              <a:buChar char="■"/>
            </a:pPr>
            <a:r>
              <a:rPr lang="en" sz="12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De belles discussions ont émergé lors du retour en groupe</a:t>
            </a:r>
            <a:endParaRPr sz="12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83B"/>
              </a:buClr>
              <a:buSzPts val="1200"/>
              <a:buFont typeface="Red Hat Text"/>
              <a:buChar char="■"/>
            </a:pPr>
            <a:r>
              <a:rPr lang="en" sz="12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Permet d’aller plus loin, d’introduire l’algèbre et la simplification d’expressions algébriques</a:t>
            </a:r>
            <a:endParaRPr sz="12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14" name="Google Shape;414;p53"/>
          <p:cNvSpPr txBox="1"/>
          <p:nvPr/>
        </p:nvSpPr>
        <p:spPr>
          <a:xfrm>
            <a:off x="2991600" y="1696975"/>
            <a:ext cx="2645100" cy="30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Précisions à apporter</a:t>
            </a:r>
            <a:endParaRPr b="1" sz="17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24283B"/>
              </a:buClr>
              <a:buSzPts val="1200"/>
              <a:buFont typeface="Red Hat Text"/>
              <a:buChar char="■"/>
            </a:pPr>
            <a:r>
              <a:rPr lang="en" sz="12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Parcourir le document de l’élève au complet avant de laisser les élèves ouvrir Scratch</a:t>
            </a:r>
            <a:endParaRPr sz="12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Text"/>
              <a:buChar char="■"/>
            </a:pPr>
            <a:r>
              <a:rPr lang="en" sz="12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Modéliser ou préciser ce qu’on attend dans la case “expression” du tableau</a:t>
            </a:r>
            <a:endParaRPr sz="12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Text"/>
              <a:buChar char="■"/>
            </a:pPr>
            <a:r>
              <a:rPr lang="en" sz="12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Prévoir une période complète</a:t>
            </a:r>
            <a:endParaRPr sz="12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Text"/>
              <a:buChar char="■"/>
            </a:pPr>
            <a:r>
              <a:rPr lang="en" sz="12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Accorder environ 20 minutes pour remplir le tableau</a:t>
            </a:r>
            <a:endParaRPr sz="12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83B"/>
              </a:buClr>
              <a:buSzPts val="1200"/>
              <a:buFont typeface="Red Hat Text"/>
              <a:buChar char="■"/>
            </a:pPr>
            <a:r>
              <a:rPr lang="en" sz="12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Demander aux élèves de fixer une valeur positive, une négative et 0</a:t>
            </a:r>
            <a:endParaRPr sz="12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Text"/>
              <a:buChar char="■"/>
            </a:pPr>
            <a:r>
              <a:rPr lang="en" sz="12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Garder environ 30 minutes pour la discussion</a:t>
            </a:r>
            <a:endParaRPr sz="12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 strike="sngStrike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7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4"/>
          <p:cNvSpPr txBox="1"/>
          <p:nvPr>
            <p:ph type="title"/>
          </p:nvPr>
        </p:nvSpPr>
        <p:spPr>
          <a:xfrm>
            <a:off x="371325" y="522750"/>
            <a:ext cx="41733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Red Hat Text"/>
                <a:ea typeface="Red Hat Text"/>
                <a:cs typeface="Red Hat Text"/>
                <a:sym typeface="Red Hat Text"/>
              </a:rPr>
              <a:t>Transfert à d’autres contenus</a:t>
            </a:r>
            <a:endParaRPr sz="21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20" name="Google Shape;420;p5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1" name="Google Shape;421;p54"/>
          <p:cNvSpPr txBox="1"/>
          <p:nvPr/>
        </p:nvSpPr>
        <p:spPr>
          <a:xfrm>
            <a:off x="3445656" y="1872450"/>
            <a:ext cx="2607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1800" u="sng">
                <a:solidFill>
                  <a:srgbClr val="0069BF"/>
                </a:solidFill>
                <a:latin typeface="Red Hat Text"/>
                <a:ea typeface="Red Hat Text"/>
                <a:cs typeface="Red Hat Text"/>
                <a:sym typeface="Red Hat Tex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Résolution d’équation</a:t>
            </a:r>
            <a:endParaRPr b="1" sz="1800">
              <a:solidFill>
                <a:srgbClr val="0069BF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22" name="Google Shape;422;p54"/>
          <p:cNvSpPr txBox="1"/>
          <p:nvPr/>
        </p:nvSpPr>
        <p:spPr>
          <a:xfrm>
            <a:off x="6539350" y="1872450"/>
            <a:ext cx="2492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1800" u="sng">
                <a:solidFill>
                  <a:srgbClr val="0069BF"/>
                </a:solidFill>
                <a:latin typeface="Red Hat Text"/>
                <a:ea typeface="Red Hat Text"/>
                <a:cs typeface="Red Hat Text"/>
                <a:sym typeface="Red Hat Tex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Équation de la droite</a:t>
            </a:r>
            <a:endParaRPr sz="1800">
              <a:solidFill>
                <a:srgbClr val="0069BF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423" name="Google Shape;423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03256" y="2332316"/>
            <a:ext cx="2492100" cy="219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09929" y="2332313"/>
            <a:ext cx="2350941" cy="21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8875" y="2332313"/>
            <a:ext cx="2401500" cy="21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54"/>
          <p:cNvSpPr txBox="1"/>
          <p:nvPr/>
        </p:nvSpPr>
        <p:spPr>
          <a:xfrm>
            <a:off x="545975" y="1734000"/>
            <a:ext cx="260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1800" u="sng">
                <a:solidFill>
                  <a:srgbClr val="0069BF"/>
                </a:solidFill>
                <a:latin typeface="Red Hat Text"/>
                <a:ea typeface="Red Hat Text"/>
                <a:cs typeface="Red Hat Text"/>
                <a:sym typeface="Red Hat Tex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Aire et périmètre du rectangle</a:t>
            </a:r>
            <a:endParaRPr b="1" sz="1800">
              <a:solidFill>
                <a:srgbClr val="0069BF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5"/>
          <p:cNvSpPr txBox="1"/>
          <p:nvPr>
            <p:ph type="title"/>
          </p:nvPr>
        </p:nvSpPr>
        <p:spPr>
          <a:xfrm>
            <a:off x="363300" y="506775"/>
            <a:ext cx="41571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Red Hat Text"/>
                <a:ea typeface="Red Hat Text"/>
                <a:cs typeface="Red Hat Text"/>
                <a:sym typeface="Red Hat Text"/>
              </a:rPr>
              <a:t>Des ressources utiles</a:t>
            </a:r>
            <a:endParaRPr sz="25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32" name="Google Shape;432;p5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Red Hat Text"/>
                <a:ea typeface="Red Hat Text"/>
                <a:cs typeface="Red Hat Text"/>
                <a:sym typeface="Red Hat Text"/>
              </a:rPr>
              <a:t>‹#›</a:t>
            </a:fld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33" name="Google Shape;433;p55"/>
          <p:cNvSpPr txBox="1"/>
          <p:nvPr/>
        </p:nvSpPr>
        <p:spPr>
          <a:xfrm>
            <a:off x="722251" y="1696975"/>
            <a:ext cx="2567400" cy="30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Autoformations du Campus RÉCIT</a:t>
            </a:r>
            <a:endParaRPr b="1" sz="18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FFAB19"/>
              </a:buClr>
              <a:buSzPts val="1300"/>
              <a:buFont typeface="Red Hat Text"/>
              <a:buChar char="■"/>
            </a:pPr>
            <a:r>
              <a:rPr lang="en" sz="1300" u="sng">
                <a:solidFill>
                  <a:srgbClr val="3180BD"/>
                </a:solidFill>
                <a:latin typeface="Red Hat Text"/>
                <a:ea typeface="Red Hat Text"/>
                <a:cs typeface="Red Hat Text"/>
                <a:sym typeface="Red Hat Tex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Programmation créative avec Scratch</a:t>
            </a:r>
            <a:endParaRPr sz="13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AB19"/>
              </a:buClr>
              <a:buSzPts val="1300"/>
              <a:buFont typeface="Red Hat Text"/>
              <a:buChar char="■"/>
            </a:pPr>
            <a:r>
              <a:rPr lang="en" sz="1300" u="sng">
                <a:solidFill>
                  <a:srgbClr val="3180BD"/>
                </a:solidFill>
                <a:latin typeface="Red Hat Text"/>
                <a:ea typeface="Red Hat Text"/>
                <a:cs typeface="Red Hat Text"/>
                <a:sym typeface="Red Hat Tex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Les bases avec Scratch en mathématique</a:t>
            </a:r>
            <a:endParaRPr sz="13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AB19"/>
              </a:buClr>
              <a:buSzPts val="1300"/>
              <a:buFont typeface="Red Hat Text"/>
              <a:buChar char="■"/>
            </a:pPr>
            <a:r>
              <a:rPr lang="en" sz="1300" u="sng">
                <a:solidFill>
                  <a:srgbClr val="3180BD"/>
                </a:solidFill>
                <a:latin typeface="Red Hat Text"/>
                <a:ea typeface="Red Hat Text"/>
                <a:cs typeface="Red Hat Text"/>
                <a:sym typeface="Red Hat Tex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Plus loin avec Scratch en mathématique</a:t>
            </a:r>
            <a:endParaRPr sz="13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34" name="Google Shape;434;p55"/>
          <p:cNvSpPr txBox="1"/>
          <p:nvPr/>
        </p:nvSpPr>
        <p:spPr>
          <a:xfrm>
            <a:off x="6253650" y="1696975"/>
            <a:ext cx="2687100" cy="30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Autres ressources</a:t>
            </a:r>
            <a:endParaRPr b="1" sz="18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FFAB19"/>
              </a:buClr>
              <a:buSzPts val="1300"/>
              <a:buFont typeface="Red Hat Text"/>
              <a:buChar char="■"/>
            </a:pPr>
            <a:r>
              <a:rPr lang="en" sz="1300" u="sng">
                <a:solidFill>
                  <a:srgbClr val="3180BD"/>
                </a:solidFill>
                <a:latin typeface="Red Hat Text"/>
                <a:ea typeface="Red Hat Text"/>
                <a:cs typeface="Red Hat Text"/>
                <a:sym typeface="Red Hat Tex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Padlet Scratch en mathématique</a:t>
            </a:r>
            <a:endParaRPr sz="1300">
              <a:solidFill>
                <a:srgbClr val="3180BD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AB19"/>
              </a:buClr>
              <a:buSzPts val="1300"/>
              <a:buFont typeface="Red Hat Text"/>
              <a:buChar char="■"/>
            </a:pPr>
            <a:r>
              <a:rPr lang="en" sz="1300" u="sng">
                <a:solidFill>
                  <a:srgbClr val="3180BD"/>
                </a:solidFill>
                <a:latin typeface="Red Hat Text"/>
                <a:ea typeface="Red Hat Text"/>
                <a:cs typeface="Red Hat Text"/>
                <a:sym typeface="Red Hat Tex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Leçons de programmation en mathématique</a:t>
            </a:r>
            <a:endParaRPr sz="1300">
              <a:solidFill>
                <a:srgbClr val="3180BD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AB19"/>
              </a:buClr>
              <a:buSzPts val="1300"/>
              <a:buFont typeface="Red Hat Text"/>
              <a:buChar char="■"/>
            </a:pPr>
            <a:r>
              <a:rPr lang="en" sz="1300" u="sng">
                <a:solidFill>
                  <a:srgbClr val="3180BD"/>
                </a:solidFill>
                <a:latin typeface="Red Hat Text"/>
                <a:ea typeface="Red Hat Text"/>
                <a:cs typeface="Red Hat Text"/>
                <a:sym typeface="Red Hat Tex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Programme-cadre de l’Ontario</a:t>
            </a:r>
            <a:r>
              <a:rPr lang="en" sz="1300">
                <a:solidFill>
                  <a:srgbClr val="3180BD"/>
                </a:solidFill>
                <a:latin typeface="Red Hat Text"/>
                <a:ea typeface="Red Hat Text"/>
                <a:cs typeface="Red Hat Text"/>
                <a:sym typeface="Red Hat Text"/>
              </a:rPr>
              <a:t> </a:t>
            </a:r>
            <a:r>
              <a:rPr lang="en" sz="13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(section Algèbre - Codage en 9e année)</a:t>
            </a:r>
            <a:endParaRPr sz="13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3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35" name="Google Shape;435;p55"/>
          <p:cNvSpPr txBox="1"/>
          <p:nvPr/>
        </p:nvSpPr>
        <p:spPr>
          <a:xfrm>
            <a:off x="3525600" y="1696975"/>
            <a:ext cx="2492100" cy="30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Apprendre et évaluer autrement</a:t>
            </a:r>
            <a:endParaRPr b="1" sz="18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Le site «</a:t>
            </a:r>
            <a:r>
              <a:rPr lang="en" sz="1300" u="sng">
                <a:solidFill>
                  <a:srgbClr val="3180BD"/>
                </a:solidFill>
                <a:latin typeface="Red Hat Text"/>
                <a:ea typeface="Red Hat Text"/>
                <a:cs typeface="Red Hat Text"/>
                <a:sym typeface="Red Hat Text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Apprendre et évaluer autrement en mathématique</a:t>
            </a:r>
            <a:r>
              <a:rPr lang="en" sz="13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» peut être une source d’informations complémentaires pour l’enseignement, l’apprentissage et l’évaluation autrement avec des tâches créatives ou des tâches de programmation et robotique.</a:t>
            </a:r>
            <a:endParaRPr sz="13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8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6"/>
          <p:cNvSpPr txBox="1"/>
          <p:nvPr/>
        </p:nvSpPr>
        <p:spPr>
          <a:xfrm>
            <a:off x="0" y="0"/>
            <a:ext cx="9144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 u="sng">
                <a:solidFill>
                  <a:schemeClr val="accent1"/>
                </a:solidFill>
                <a:latin typeface="Red Hat Text"/>
                <a:ea typeface="Red Hat Text"/>
                <a:cs typeface="Red Hat Text"/>
                <a:sym typeface="Red Hat Tex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Référentiel d’intervention en mathématique</a:t>
            </a:r>
            <a:endParaRPr sz="4000">
              <a:solidFill>
                <a:schemeClr val="accen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41" name="Google Shape;441;p56"/>
          <p:cNvSpPr txBox="1"/>
          <p:nvPr/>
        </p:nvSpPr>
        <p:spPr>
          <a:xfrm>
            <a:off x="3148950" y="582325"/>
            <a:ext cx="2418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MEQ - Février 2020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42" name="Google Shape;442;p56"/>
          <p:cNvSpPr txBox="1"/>
          <p:nvPr/>
        </p:nvSpPr>
        <p:spPr>
          <a:xfrm>
            <a:off x="891425" y="1025125"/>
            <a:ext cx="7514700" cy="3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ed Hat Text"/>
                <a:ea typeface="Red Hat Text"/>
                <a:cs typeface="Red Hat Text"/>
                <a:sym typeface="Red Hat Text"/>
              </a:rPr>
              <a:t>Deux fondements de l’enseignement-apprentissage de la mathématique:</a:t>
            </a:r>
            <a:endParaRPr sz="16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■"/>
            </a:pPr>
            <a:r>
              <a:rPr b="1" lang="en">
                <a:latin typeface="Red Hat Text"/>
                <a:ea typeface="Red Hat Text"/>
                <a:cs typeface="Red Hat Text"/>
                <a:sym typeface="Red Hat Text"/>
              </a:rPr>
              <a:t>Donner du sens à la mathématique</a:t>
            </a: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 en s’appuyant sur la compréhension des concepts et des processus mathématiques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ed Hat Text"/>
              <a:buChar char="■"/>
            </a:pPr>
            <a:r>
              <a:rPr b="1" lang="en">
                <a:latin typeface="Red Hat Text"/>
                <a:ea typeface="Red Hat Text"/>
                <a:cs typeface="Red Hat Text"/>
                <a:sym typeface="Red Hat Text"/>
              </a:rPr>
              <a:t>Recourir à la résolution de problèmes selon différentes intentions (</a:t>
            </a:r>
            <a:r>
              <a:rPr b="1" lang="en" u="sng">
                <a:latin typeface="Red Hat Text"/>
                <a:ea typeface="Red Hat Text"/>
                <a:cs typeface="Red Hat Text"/>
                <a:sym typeface="Red Hat Text"/>
              </a:rPr>
              <a:t>PAR la RP</a:t>
            </a:r>
            <a:r>
              <a:rPr b="1" lang="en">
                <a:latin typeface="Red Hat Text"/>
                <a:ea typeface="Red Hat Text"/>
                <a:cs typeface="Red Hat Text"/>
                <a:sym typeface="Red Hat Text"/>
              </a:rPr>
              <a:t>)</a:t>
            </a:r>
            <a:endParaRPr b="1"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ed Hat Text"/>
                <a:ea typeface="Red Hat Text"/>
                <a:cs typeface="Red Hat Text"/>
                <a:sym typeface="Red Hat Text"/>
              </a:rPr>
              <a:t>Condition essentielle à l’actualisation des fondements de l’enseignement-apprentissage de la mathématique:</a:t>
            </a:r>
            <a:endParaRPr sz="16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■"/>
            </a:pPr>
            <a:r>
              <a:rPr b="1" lang="en">
                <a:latin typeface="Red Hat Text"/>
                <a:ea typeface="Red Hat Text"/>
                <a:cs typeface="Red Hat Text"/>
                <a:sym typeface="Red Hat Text"/>
              </a:rPr>
              <a:t>Favoriser l’engagement cognitif et la participation active</a:t>
            </a: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 de l’élève dans l’activité mathématique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○"/>
            </a:pPr>
            <a:r>
              <a:rPr b="1" lang="en">
                <a:latin typeface="Red Hat Text"/>
                <a:ea typeface="Red Hat Text"/>
                <a:cs typeface="Red Hat Text"/>
                <a:sym typeface="Red Hat Text"/>
              </a:rPr>
              <a:t>L’élève raisonne</a:t>
            </a: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 (réfléchir, justifier, prouver, etc.)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○"/>
            </a:pPr>
            <a:r>
              <a:rPr b="1" lang="en">
                <a:latin typeface="Red Hat Text"/>
                <a:ea typeface="Red Hat Text"/>
                <a:cs typeface="Red Hat Text"/>
                <a:sym typeface="Red Hat Text"/>
              </a:rPr>
              <a:t>L’élève communique</a:t>
            </a: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 (verbaliser, échanger et discuter avec les pairs, utiliser le vocabulaire approprié, utiliser des modes de représentation variées et du matériel de manipulation, etc.)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7"/>
          <p:cNvSpPr txBox="1"/>
          <p:nvPr/>
        </p:nvSpPr>
        <p:spPr>
          <a:xfrm>
            <a:off x="762000" y="-40200"/>
            <a:ext cx="9144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            </a:t>
            </a:r>
            <a:r>
              <a:rPr lang="en">
                <a:solidFill>
                  <a:schemeClr val="accent1"/>
                </a:solidFill>
                <a:latin typeface="Red Hat Text"/>
                <a:ea typeface="Red Hat Text"/>
                <a:cs typeface="Red Hat Text"/>
                <a:sym typeface="Red Hat Text"/>
              </a:rPr>
              <a:t>  </a:t>
            </a:r>
            <a:r>
              <a:rPr lang="en" sz="2500" u="sng">
                <a:solidFill>
                  <a:schemeClr val="accent1"/>
                </a:solidFill>
                <a:latin typeface="Red Hat Text"/>
                <a:ea typeface="Red Hat Text"/>
                <a:cs typeface="Red Hat Text"/>
                <a:sym typeface="Red Hat Tex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Référentiel d’intervention en mathématique</a:t>
            </a:r>
            <a:endParaRPr sz="4000">
              <a:solidFill>
                <a:schemeClr val="accen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448" name="Google Shape;448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6550" y="749400"/>
            <a:ext cx="6116514" cy="3897774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57"/>
          <p:cNvSpPr txBox="1"/>
          <p:nvPr/>
        </p:nvSpPr>
        <p:spPr>
          <a:xfrm>
            <a:off x="5754225" y="4723925"/>
            <a:ext cx="19059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MEQ - Février 2020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50" name="Google Shape;450;p57"/>
          <p:cNvSpPr txBox="1"/>
          <p:nvPr>
            <p:ph idx="12" type="sldNum"/>
          </p:nvPr>
        </p:nvSpPr>
        <p:spPr>
          <a:xfrm>
            <a:off x="7109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6" name="Google Shape;456;p5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4900" y="0"/>
            <a:ext cx="548934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58"/>
          <p:cNvSpPr txBox="1"/>
          <p:nvPr/>
        </p:nvSpPr>
        <p:spPr>
          <a:xfrm>
            <a:off x="0" y="1685250"/>
            <a:ext cx="3407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 u="sng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 compétence numérique</a:t>
            </a:r>
            <a:endParaRPr sz="40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7" name="Google Shape;25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08" y="-17600"/>
            <a:ext cx="913049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1"/>
          <p:cNvSpPr txBox="1"/>
          <p:nvPr/>
        </p:nvSpPr>
        <p:spPr>
          <a:xfrm>
            <a:off x="510025" y="1374750"/>
            <a:ext cx="5502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</a:rPr>
              <a:t>Approche flexible pour intégrer la programmation en classe de mathématique</a:t>
            </a:r>
            <a:endParaRPr sz="3200">
              <a:solidFill>
                <a:schemeClr val="lt1"/>
              </a:solidFill>
            </a:endParaRPr>
          </a:p>
        </p:txBody>
      </p:sp>
      <p:pic>
        <p:nvPicPr>
          <p:cNvPr id="259" name="Google Shape;25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14" y="-17600"/>
            <a:ext cx="910957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250" y="3585250"/>
            <a:ext cx="1350900" cy="135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1"/>
          <p:cNvSpPr txBox="1"/>
          <p:nvPr/>
        </p:nvSpPr>
        <p:spPr>
          <a:xfrm>
            <a:off x="1924825" y="4344825"/>
            <a:ext cx="37299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solidFill>
                  <a:schemeClr val="accent2"/>
                </a:solidFill>
                <a:latin typeface="Red Hat Text"/>
                <a:ea typeface="Red Hat Text"/>
                <a:cs typeface="Red Hat Text"/>
                <a:sym typeface="Red Hat Tex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recitmst.qc.ca/scratch03112023</a:t>
            </a:r>
            <a:endParaRPr b="1" sz="1700">
              <a:solidFill>
                <a:schemeClr val="accent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62" name="Google Shape;262;p41"/>
          <p:cNvSpPr txBox="1"/>
          <p:nvPr/>
        </p:nvSpPr>
        <p:spPr>
          <a:xfrm>
            <a:off x="510500" y="2327825"/>
            <a:ext cx="32268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Partie 1 : 13h25 à 14h25</a:t>
            </a:r>
            <a:endParaRPr sz="12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Partie 2 : 14h45 à 15h45</a:t>
            </a:r>
            <a:endParaRPr sz="12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9"/>
          <p:cNvSpPr txBox="1"/>
          <p:nvPr/>
        </p:nvSpPr>
        <p:spPr>
          <a:xfrm>
            <a:off x="0" y="228600"/>
            <a:ext cx="9144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>
                <a:latin typeface="Red Hat Text"/>
                <a:ea typeface="Red Hat Text"/>
                <a:cs typeface="Red Hat Text"/>
                <a:sym typeface="Red Hat Text"/>
              </a:rPr>
              <a:t>Accompagnement</a:t>
            </a:r>
            <a:endParaRPr sz="4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463" name="Google Shape;46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9666" y="4289025"/>
            <a:ext cx="691434" cy="638875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59"/>
          <p:cNvSpPr txBox="1"/>
          <p:nvPr/>
        </p:nvSpPr>
        <p:spPr>
          <a:xfrm>
            <a:off x="520500" y="788725"/>
            <a:ext cx="84006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1725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L’équipe du RÉCIT MST est disponible les mercredis matins de 9 h à 11 h 30.</a:t>
            </a:r>
            <a:r>
              <a:rPr lang="en" sz="2070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 </a:t>
            </a:r>
            <a:endParaRPr sz="2070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65" name="Google Shape;465;p59"/>
          <p:cNvSpPr txBox="1"/>
          <p:nvPr/>
        </p:nvSpPr>
        <p:spPr>
          <a:xfrm>
            <a:off x="2035818" y="3888558"/>
            <a:ext cx="4902000" cy="1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Lien vers notre salle de vidéoconférence : </a:t>
            </a:r>
            <a:endParaRPr sz="1500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u="sng">
                <a:solidFill>
                  <a:schemeClr val="hlink"/>
                </a:solidFill>
                <a:latin typeface="Red Hat Text"/>
                <a:ea typeface="Red Hat Text"/>
                <a:cs typeface="Red Hat Text"/>
                <a:sym typeface="Red Hat Text"/>
                <a:hlinkClick r:id="rId4"/>
              </a:rPr>
              <a:t>recitmst.qc.ca/salle-ecv</a:t>
            </a:r>
            <a:r>
              <a:rPr lang="en" sz="2500">
                <a:solidFill>
                  <a:schemeClr val="dk2"/>
                </a:solidFill>
                <a:highlight>
                  <a:srgbClr val="FFFFFF"/>
                </a:highlight>
                <a:latin typeface="Red Hat Text"/>
                <a:ea typeface="Red Hat Text"/>
                <a:cs typeface="Red Hat Text"/>
                <a:sym typeface="Red Hat Text"/>
              </a:rPr>
              <a:t> </a:t>
            </a:r>
            <a:endParaRPr b="1" sz="25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300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 u="sng">
                <a:solidFill>
                  <a:schemeClr val="hlink"/>
                </a:solidFill>
                <a:latin typeface="Red Hat Text"/>
                <a:ea typeface="Red Hat Text"/>
                <a:cs typeface="Red Hat Text"/>
                <a:sym typeface="Red Hat Text"/>
                <a:hlinkClick r:id="rId5"/>
              </a:rPr>
              <a:t>Toutes les informations</a:t>
            </a:r>
            <a:endParaRPr i="1" sz="9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466" name="Google Shape;466;p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60358" y="1525586"/>
            <a:ext cx="3252927" cy="1900843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59"/>
          <p:cNvSpPr/>
          <p:nvPr/>
        </p:nvSpPr>
        <p:spPr>
          <a:xfrm>
            <a:off x="2652787" y="1407351"/>
            <a:ext cx="3668325" cy="2481196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chemeClr val="dk2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68" name="Google Shape;468;p5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60"/>
          <p:cNvSpPr txBox="1"/>
          <p:nvPr>
            <p:ph type="title"/>
          </p:nvPr>
        </p:nvSpPr>
        <p:spPr>
          <a:xfrm>
            <a:off x="628649" y="604684"/>
            <a:ext cx="67185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5777"/>
              </a:buClr>
              <a:buSzPts val="2400"/>
              <a:buFont typeface="Arial"/>
              <a:buNone/>
            </a:pPr>
            <a:r>
              <a:rPr lang="en" sz="2300">
                <a:solidFill>
                  <a:srgbClr val="355777"/>
                </a:solidFill>
              </a:rPr>
              <a:t>Offrir une rétroaction et obtenir votre badge </a:t>
            </a:r>
            <a:br>
              <a:rPr lang="en" sz="2300">
                <a:solidFill>
                  <a:srgbClr val="355777"/>
                </a:solidFill>
              </a:rPr>
            </a:br>
            <a:r>
              <a:rPr lang="en" sz="2300">
                <a:solidFill>
                  <a:srgbClr val="355777"/>
                </a:solidFill>
              </a:rPr>
              <a:t>de microaccrédiation du RÉCIT pour cet atelier</a:t>
            </a:r>
            <a:endParaRPr sz="2300"/>
          </a:p>
        </p:txBody>
      </p:sp>
      <p:sp>
        <p:nvSpPr>
          <p:cNvPr id="475" name="Google Shape;475;p60"/>
          <p:cNvSpPr txBox="1"/>
          <p:nvPr/>
        </p:nvSpPr>
        <p:spPr>
          <a:xfrm>
            <a:off x="695828" y="1585038"/>
            <a:ext cx="6718500" cy="13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connecter à votre compte </a:t>
            </a:r>
            <a:r>
              <a:rPr b="0" i="0" lang="en" sz="1800" u="sng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Campus RÉCIT</a:t>
            </a:r>
            <a:endParaRPr b="0" i="0" sz="18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1" marL="596900" marR="0" rtl="0" algn="l">
              <a:spcBef>
                <a:spcPts val="500"/>
              </a:spcBef>
              <a:spcAft>
                <a:spcPts val="0"/>
              </a:spcAft>
              <a:buClr>
                <a:srgbClr val="1A2B3B"/>
              </a:buClr>
              <a:buSzPts val="1800"/>
              <a:buFont typeface="Noto Sans Symbols"/>
              <a:buChar char="⮚"/>
            </a:pPr>
            <a:r>
              <a:rPr b="0" i="0" lang="en" sz="1800" u="none" cap="none" strike="noStrike">
                <a:solidFill>
                  <a:srgbClr val="1A2B3B"/>
                </a:solidFill>
                <a:latin typeface="Calibri"/>
                <a:ea typeface="Calibri"/>
                <a:cs typeface="Calibri"/>
                <a:sym typeface="Calibri"/>
              </a:rPr>
              <a:t>Si vous n’avez pas de compte, utiliser </a:t>
            </a:r>
            <a:r>
              <a:rPr b="0" i="0" lang="en" sz="1800" u="sng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ce tutoriel</a:t>
            </a:r>
            <a:endParaRPr b="0" i="0" sz="18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Cliquer sur le lien dans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l'encadré</a:t>
            </a: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pour </a:t>
            </a: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offrir une rétroaction aux animateurs et obtenir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le </a:t>
            </a: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badge numérique de cet at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elier</a:t>
            </a:r>
            <a:endParaRPr b="0" i="0" sz="15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Encadré décoratif" id="476" name="Google Shape;476;p60">
            <a:hlinkClick r:id="rId6"/>
          </p:cNvPr>
          <p:cNvSpPr/>
          <p:nvPr/>
        </p:nvSpPr>
        <p:spPr>
          <a:xfrm>
            <a:off x="1079632" y="3094278"/>
            <a:ext cx="4955400" cy="998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12700">
            <a:solidFill>
              <a:srgbClr val="16243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cap="none" strike="noStrike">
                <a:solidFill>
                  <a:schemeClr val="lt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Rétroa</a:t>
            </a:r>
            <a:r>
              <a:rPr lang="en" sz="2100">
                <a:solidFill>
                  <a:schemeClr val="lt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gir</a:t>
            </a:r>
            <a:r>
              <a:rPr b="0" i="0" lang="en" sz="2100" cap="none" strike="noStrike">
                <a:solidFill>
                  <a:schemeClr val="lt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et </a:t>
            </a:r>
            <a:r>
              <a:rPr lang="en" sz="2100">
                <a:solidFill>
                  <a:schemeClr val="lt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obtenir votre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cap="none" strike="noStrike">
                <a:solidFill>
                  <a:schemeClr val="lt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badge numérique</a:t>
            </a:r>
            <a:endParaRPr sz="1100">
              <a:solidFill>
                <a:schemeClr val="lt1"/>
              </a:solidFill>
            </a:endParaRPr>
          </a:p>
        </p:txBody>
      </p:sp>
      <p:pic>
        <p:nvPicPr>
          <p:cNvPr descr="Exemple d'un badge numérique de la JNÉ" id="477" name="Google Shape;477;p60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418843" y="2780820"/>
            <a:ext cx="1625136" cy="1625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6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rot="-1286681">
            <a:off x="5125597" y="3825611"/>
            <a:ext cx="567505" cy="567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6175" y="2529526"/>
            <a:ext cx="5008307" cy="204730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6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5" name="Google Shape;485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2523" y="337725"/>
            <a:ext cx="2947275" cy="84610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61"/>
          <p:cNvSpPr txBox="1"/>
          <p:nvPr/>
        </p:nvSpPr>
        <p:spPr>
          <a:xfrm>
            <a:off x="4492525" y="4576825"/>
            <a:ext cx="4566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, selon les termes de la licence</a:t>
            </a:r>
            <a:r>
              <a:rPr lang="en" sz="800">
                <a:solidFill>
                  <a:srgbClr val="11445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rgbClr val="114454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rgbClr val="114454"/>
                </a:solidFill>
              </a:rPr>
              <a:t>.</a:t>
            </a:r>
            <a:r>
              <a:rPr lang="en" sz="800">
                <a:solidFill>
                  <a:srgbClr val="114454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rgbClr val="114454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487" name="Google Shape;487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18238" y="4685709"/>
            <a:ext cx="808425" cy="2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61"/>
          <p:cNvSpPr txBox="1"/>
          <p:nvPr/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9" name="Google Shape;489;p61"/>
          <p:cNvSpPr txBox="1"/>
          <p:nvPr/>
        </p:nvSpPr>
        <p:spPr>
          <a:xfrm>
            <a:off x="0" y="1723550"/>
            <a:ext cx="34968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70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MERCI !</a:t>
            </a:r>
            <a:endParaRPr b="1" sz="6700">
              <a:solidFill>
                <a:srgbClr val="FFFFFF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90" name="Google Shape;490;p61"/>
          <p:cNvSpPr txBox="1"/>
          <p:nvPr/>
        </p:nvSpPr>
        <p:spPr>
          <a:xfrm>
            <a:off x="4577857" y="1556825"/>
            <a:ext cx="2616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■"/>
            </a:pPr>
            <a:r>
              <a:rPr b="1" lang="en" sz="1500" u="sng">
                <a:solidFill>
                  <a:srgbClr val="1A73E8"/>
                </a:solidFill>
                <a:latin typeface="Red Hat Text"/>
                <a:ea typeface="Red Hat Text"/>
                <a:cs typeface="Red Hat Text"/>
                <a:sym typeface="Red Hat Tex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rgbClr val="114454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■"/>
            </a:pPr>
            <a:r>
              <a:rPr b="1" lang="en" sz="1500" u="sng">
                <a:solidFill>
                  <a:srgbClr val="1A73E8"/>
                </a:solidFill>
                <a:latin typeface="Red Hat Text"/>
                <a:ea typeface="Red Hat Text"/>
                <a:cs typeface="Red Hat Text"/>
                <a:sym typeface="Red Hat Tex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rgbClr val="114454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■"/>
            </a:pPr>
            <a:r>
              <a:rPr b="1" lang="en" sz="1500" u="sng">
                <a:solidFill>
                  <a:srgbClr val="1A73E8"/>
                </a:solidFill>
                <a:latin typeface="Red Hat Text"/>
                <a:ea typeface="Red Hat Text"/>
                <a:cs typeface="Red Hat Text"/>
                <a:sym typeface="Red Hat Text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>
              <a:solidFill>
                <a:srgbClr val="114454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6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6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97" name="Google Shape;497;p6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498" name="Google Shape;498;p6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499" name="Google Shape;499;p6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00" name="Google Shape;500;p6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01" name="Google Shape;501;p6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502" name="Google Shape;502;p6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03" name="Google Shape;503;p6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04" name="Google Shape;504;p6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505" name="Google Shape;505;p6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06" name="Google Shape;506;p6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07" name="Google Shape;507;p6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508" name="Google Shape;508;p6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09" name="Google Shape;509;p6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2"/>
          <p:cNvSpPr txBox="1"/>
          <p:nvPr>
            <p:ph type="ctrTitle"/>
          </p:nvPr>
        </p:nvSpPr>
        <p:spPr>
          <a:xfrm>
            <a:off x="662850" y="1056650"/>
            <a:ext cx="6956100" cy="152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accent5"/>
                </a:solidFill>
                <a:latin typeface="Red Hat Text"/>
                <a:ea typeface="Red Hat Text"/>
                <a:cs typeface="Red Hat Text"/>
                <a:sym typeface="Red Hat Text"/>
              </a:rPr>
              <a:t>Approche flexible pour intégrer la programmation en classe de mathématique</a:t>
            </a:r>
            <a:endParaRPr sz="2900">
              <a:solidFill>
                <a:schemeClr val="accent5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268" name="Google Shape;268;p4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5308" y="4652288"/>
            <a:ext cx="933450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2"/>
          <p:cNvSpPr txBox="1"/>
          <p:nvPr>
            <p:ph type="ctrTitle"/>
          </p:nvPr>
        </p:nvSpPr>
        <p:spPr>
          <a:xfrm>
            <a:off x="739050" y="2580650"/>
            <a:ext cx="69561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ed Hat Text"/>
                <a:ea typeface="Red Hat Text"/>
                <a:cs typeface="Red Hat Text"/>
                <a:sym typeface="Red Hat Text"/>
              </a:rPr>
              <a:t>Stéphanie Rioux</a:t>
            </a:r>
            <a:r>
              <a:rPr lang="en" sz="1500">
                <a:latin typeface="Red Hat Text"/>
                <a:ea typeface="Red Hat Text"/>
                <a:cs typeface="Red Hat Text"/>
                <a:sym typeface="Red Hat Text"/>
              </a:rPr>
              <a:t>		</a:t>
            </a:r>
            <a:r>
              <a:rPr lang="en" sz="1500">
                <a:latin typeface="Red Hat Text"/>
                <a:ea typeface="Red Hat Text"/>
                <a:cs typeface="Red Hat Text"/>
                <a:sym typeface="Red Hat Text"/>
              </a:rPr>
              <a:t>📩 </a:t>
            </a:r>
            <a:r>
              <a:rPr lang="en" sz="1500" u="sng">
                <a:latin typeface="Red Hat Text"/>
                <a:ea typeface="Red Hat Text"/>
                <a:cs typeface="Red Hat Text"/>
                <a:sym typeface="Red Hat Text"/>
                <a:hlinkClick r:id="rId5"/>
              </a:rPr>
              <a:t>stephanie.rioux@recit.qc.ca</a:t>
            </a:r>
            <a:endParaRPr sz="15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ed Hat Text"/>
                <a:ea typeface="Red Hat Text"/>
                <a:cs typeface="Red Hat Text"/>
                <a:sym typeface="Red Hat Text"/>
              </a:rPr>
              <a:t>Daniel Ricard	</a:t>
            </a:r>
            <a:r>
              <a:rPr lang="en" sz="1500">
                <a:latin typeface="Red Hat Text"/>
                <a:ea typeface="Red Hat Text"/>
                <a:cs typeface="Red Hat Text"/>
                <a:sym typeface="Red Hat Text"/>
              </a:rPr>
              <a:t>		</a:t>
            </a:r>
            <a:r>
              <a:rPr lang="en" sz="1500">
                <a:latin typeface="Red Hat Text"/>
                <a:ea typeface="Red Hat Text"/>
                <a:cs typeface="Red Hat Text"/>
                <a:sym typeface="Red Hat Text"/>
              </a:rPr>
              <a:t>📩 </a:t>
            </a:r>
            <a:r>
              <a:rPr lang="en" sz="1500" u="sng">
                <a:latin typeface="Red Hat Text"/>
                <a:ea typeface="Red Hat Text"/>
                <a:cs typeface="Red Hat Text"/>
                <a:sym typeface="Red Hat Text"/>
                <a:hlinkClick r:id="rId6"/>
              </a:rPr>
              <a:t>daniel.ricard@recit.qc.ca</a:t>
            </a:r>
            <a:endParaRPr sz="15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270" name="Google Shape;270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18962" y="3"/>
            <a:ext cx="1115888" cy="18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2"/>
          <p:cNvSpPr txBox="1"/>
          <p:nvPr/>
        </p:nvSpPr>
        <p:spPr>
          <a:xfrm>
            <a:off x="1358400" y="4704575"/>
            <a:ext cx="57174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Cette présentation du </a:t>
            </a:r>
            <a:r>
              <a:rPr lang="en" sz="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8"/>
              </a:rPr>
              <a:t>RÉCIT MST</a:t>
            </a:r>
            <a:r>
              <a:rPr lang="en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est mise à disposition, sauf exception, selon les termes de la</a:t>
            </a:r>
            <a:r>
              <a:rPr lang="en" sz="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9"/>
              </a:rPr>
              <a:t> </a:t>
            </a:r>
            <a:r>
              <a:rPr lang="en" sz="900" u="sng">
                <a:solidFill>
                  <a:schemeClr val="hlink"/>
                </a:solidFill>
                <a:hlinkClick r:id="rId10"/>
              </a:rPr>
              <a:t>Licence CC</a:t>
            </a:r>
            <a:r>
              <a:rPr lang="en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4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18950" y="2598075"/>
            <a:ext cx="1198325" cy="119832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2"/>
          <p:cNvSpPr txBox="1"/>
          <p:nvPr/>
        </p:nvSpPr>
        <p:spPr>
          <a:xfrm>
            <a:off x="5353825" y="3887625"/>
            <a:ext cx="37299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solidFill>
                  <a:schemeClr val="accent5"/>
                </a:solidFill>
                <a:latin typeface="Red Hat Text"/>
                <a:ea typeface="Red Hat Text"/>
                <a:cs typeface="Red Hat Text"/>
                <a:sym typeface="Red Hat Text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recitmst.qc.ca/scratch03112023</a:t>
            </a:r>
            <a:endParaRPr b="1" sz="1700">
              <a:solidFill>
                <a:schemeClr val="accent5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3"/>
          <p:cNvSpPr txBox="1"/>
          <p:nvPr>
            <p:ph idx="1" type="body"/>
          </p:nvPr>
        </p:nvSpPr>
        <p:spPr>
          <a:xfrm>
            <a:off x="1052725" y="1683825"/>
            <a:ext cx="7877700" cy="29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</a:pPr>
            <a:r>
              <a:rPr lang="en" sz="2000">
                <a:latin typeface="Red Hat Text"/>
                <a:ea typeface="Red Hat Text"/>
                <a:cs typeface="Red Hat Text"/>
                <a:sym typeface="Red Hat Text"/>
              </a:rPr>
              <a:t>Pour mieux vous connaître</a:t>
            </a:r>
            <a:endParaRPr sz="20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</a:pPr>
            <a:r>
              <a:rPr lang="en" sz="2000">
                <a:latin typeface="Red Hat Text"/>
                <a:ea typeface="Red Hat Text"/>
                <a:cs typeface="Red Hat Text"/>
                <a:sym typeface="Red Hat Text"/>
              </a:rPr>
              <a:t>Pourquoi la programmation en math (avantages et défis) ?</a:t>
            </a:r>
            <a:endParaRPr sz="20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</a:pPr>
            <a:r>
              <a:rPr lang="en" sz="2000">
                <a:latin typeface="Red Hat Text"/>
                <a:ea typeface="Red Hat Text"/>
                <a:cs typeface="Red Hat Text"/>
                <a:sym typeface="Red Hat Text"/>
              </a:rPr>
              <a:t>Programme-cadre de mathématique de nos voisins (2020)</a:t>
            </a:r>
            <a:endParaRPr sz="20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</a:pPr>
            <a:r>
              <a:rPr lang="en" sz="2000">
                <a:latin typeface="Red Hat Text"/>
                <a:ea typeface="Red Hat Text"/>
                <a:cs typeface="Red Hat Text"/>
                <a:sym typeface="Red Hat Text"/>
              </a:rPr>
              <a:t>Progression des usages de la programmation</a:t>
            </a:r>
            <a:endParaRPr sz="20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</a:pPr>
            <a:r>
              <a:rPr lang="en" sz="2000">
                <a:latin typeface="Red Hat Text"/>
                <a:ea typeface="Red Hat Text"/>
                <a:cs typeface="Red Hat Text"/>
                <a:sym typeface="Red Hat Text"/>
              </a:rPr>
              <a:t>Approche flexible proposée</a:t>
            </a:r>
            <a:endParaRPr sz="20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</a:pPr>
            <a:r>
              <a:rPr lang="en" sz="2000">
                <a:latin typeface="Red Hat Text"/>
                <a:ea typeface="Red Hat Text"/>
                <a:cs typeface="Red Hat Text"/>
                <a:sym typeface="Red Hat Text"/>
              </a:rPr>
              <a:t>Témoignages d’expérience</a:t>
            </a:r>
            <a:endParaRPr sz="20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</a:pPr>
            <a:r>
              <a:rPr lang="en" sz="2000">
                <a:latin typeface="Red Hat Text"/>
                <a:ea typeface="Red Hat Text"/>
                <a:cs typeface="Red Hat Text"/>
                <a:sym typeface="Red Hat Text"/>
              </a:rPr>
              <a:t>Exemple, exploration et transfert</a:t>
            </a:r>
            <a:endParaRPr sz="20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</a:pPr>
            <a:r>
              <a:rPr lang="en" sz="2000">
                <a:latin typeface="Red Hat Text"/>
                <a:ea typeface="Red Hat Text"/>
                <a:cs typeface="Red Hat Text"/>
                <a:sym typeface="Red Hat Text"/>
              </a:rPr>
              <a:t>Ressources</a:t>
            </a:r>
            <a:endParaRPr sz="2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79" name="Google Shape;279;p4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Red Hat Text"/>
                <a:ea typeface="Red Hat Text"/>
                <a:cs typeface="Red Hat Text"/>
                <a:sym typeface="Red Hat Text"/>
              </a:rPr>
              <a:t>‹#›</a:t>
            </a:fld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80" name="Google Shape;280;p43"/>
          <p:cNvSpPr txBox="1"/>
          <p:nvPr/>
        </p:nvSpPr>
        <p:spPr>
          <a:xfrm>
            <a:off x="298150" y="514750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Plan de l’atelier</a:t>
            </a:r>
            <a:endParaRPr b="1" sz="2500">
              <a:solidFill>
                <a:srgbClr val="FFFFFF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4"/>
          <p:cNvSpPr txBox="1"/>
          <p:nvPr>
            <p:ph type="title"/>
          </p:nvPr>
        </p:nvSpPr>
        <p:spPr>
          <a:xfrm>
            <a:off x="391350" y="530725"/>
            <a:ext cx="41313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Red Hat Text"/>
                <a:ea typeface="Red Hat Text"/>
                <a:cs typeface="Red Hat Text"/>
                <a:sym typeface="Red Hat Text"/>
              </a:rPr>
              <a:t>Je me situe…😺💻</a:t>
            </a:r>
            <a:endParaRPr sz="25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86" name="Google Shape;286;p4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7" name="Google Shape;28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6976" y="376050"/>
            <a:ext cx="2046975" cy="205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400" y="2348750"/>
            <a:ext cx="8248746" cy="241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5"/>
          <p:cNvSpPr txBox="1"/>
          <p:nvPr>
            <p:ph idx="4294967295" type="body"/>
          </p:nvPr>
        </p:nvSpPr>
        <p:spPr>
          <a:xfrm>
            <a:off x="300425" y="1822350"/>
            <a:ext cx="8629500" cy="29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■"/>
            </a:pPr>
            <a:r>
              <a:rPr lang="en" sz="1400">
                <a:latin typeface="Red Hat Text"/>
                <a:ea typeface="Red Hat Text"/>
                <a:cs typeface="Red Hat Text"/>
                <a:sym typeface="Red Hat Text"/>
              </a:rPr>
              <a:t>Engagement cognitif, motivation, faire autrement, créativité</a:t>
            </a:r>
            <a:endParaRPr sz="14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■"/>
            </a:pPr>
            <a:r>
              <a:rPr lang="en" sz="1400">
                <a:latin typeface="Red Hat Text"/>
                <a:ea typeface="Red Hat Text"/>
                <a:cs typeface="Red Hat Text"/>
                <a:sym typeface="Red Hat Text"/>
              </a:rPr>
              <a:t>PFEQ : arithmétique, géométrie, algèbre, probabilités, statistiques, maths financières, </a:t>
            </a:r>
            <a:endParaRPr sz="14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■"/>
            </a:pPr>
            <a:r>
              <a:rPr lang="en" sz="1400">
                <a:latin typeface="Red Hat Text"/>
                <a:ea typeface="Red Hat Text"/>
                <a:cs typeface="Red Hat Text"/>
                <a:sym typeface="Red Hat Text"/>
              </a:rPr>
              <a:t>Pensée algébrique, pensée informatique, pensée algorithmique, résolution de problème, raisonnements (séquentiel, conditionnel, itératif, récursif)</a:t>
            </a:r>
            <a:endParaRPr sz="14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■"/>
            </a:pPr>
            <a:r>
              <a:rPr b="1" lang="en" sz="1400" u="sng">
                <a:solidFill>
                  <a:srgbClr val="1A73E8"/>
                </a:solidFill>
                <a:latin typeface="Red Hat Text"/>
                <a:ea typeface="Red Hat Text"/>
                <a:cs typeface="Red Hat Text"/>
                <a:sym typeface="Red Hat Tex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Mesure 02 du Plan d’action numérique (PAN)</a:t>
            </a:r>
            <a:endParaRPr b="1" sz="1400">
              <a:solidFill>
                <a:srgbClr val="1A73E8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■"/>
            </a:pPr>
            <a:r>
              <a:rPr b="1" lang="en" sz="1400" u="sng">
                <a:solidFill>
                  <a:srgbClr val="1A73E8"/>
                </a:solidFill>
                <a:latin typeface="Red Hat Text"/>
                <a:ea typeface="Red Hat Text"/>
                <a:cs typeface="Red Hat Text"/>
                <a:sym typeface="Red Hat Tex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Cadre de référence de la compétence numérique</a:t>
            </a:r>
            <a:endParaRPr sz="14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■"/>
            </a:pPr>
            <a:r>
              <a:rPr lang="en" sz="1400">
                <a:latin typeface="Red Hat Text"/>
                <a:ea typeface="Red Hat Text"/>
                <a:cs typeface="Red Hat Text"/>
                <a:sym typeface="Red Hat Text"/>
              </a:rPr>
              <a:t>Document du MEQ « </a:t>
            </a:r>
            <a:r>
              <a:rPr b="1" lang="en" sz="1400" u="sng">
                <a:solidFill>
                  <a:srgbClr val="1A73E8"/>
                </a:solidFill>
                <a:latin typeface="Red Hat Text"/>
                <a:ea typeface="Red Hat Text"/>
                <a:cs typeface="Red Hat Text"/>
                <a:sym typeface="Red Hat Tex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L’usage pédagogique de la programmation informatique</a:t>
            </a:r>
            <a:r>
              <a:rPr lang="en" sz="1400">
                <a:latin typeface="Red Hat Text"/>
                <a:ea typeface="Red Hat Text"/>
                <a:cs typeface="Red Hat Text"/>
                <a:sym typeface="Red Hat Text"/>
              </a:rPr>
              <a:t> » </a:t>
            </a:r>
            <a:endParaRPr sz="14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■"/>
            </a:pPr>
            <a:r>
              <a:rPr lang="en" sz="1400">
                <a:latin typeface="Red Hat Text"/>
                <a:ea typeface="Red Hat Text"/>
                <a:cs typeface="Red Hat Text"/>
                <a:sym typeface="Red Hat Text"/>
              </a:rPr>
              <a:t>Site «</a:t>
            </a:r>
            <a:r>
              <a:rPr b="1" lang="en" sz="1400" u="sng">
                <a:solidFill>
                  <a:srgbClr val="1A73E8"/>
                </a:solidFill>
                <a:latin typeface="Red Hat Text"/>
                <a:ea typeface="Red Hat Text"/>
                <a:cs typeface="Red Hat Text"/>
                <a:sym typeface="Red Hat Tex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Apprendre et évaluer autrement en mathématique - Programmation et robotique</a:t>
            </a:r>
            <a:r>
              <a:rPr lang="en" sz="1400">
                <a:latin typeface="Red Hat Text"/>
                <a:ea typeface="Red Hat Text"/>
                <a:cs typeface="Red Hat Text"/>
                <a:sym typeface="Red Hat Text"/>
              </a:rPr>
              <a:t>»</a:t>
            </a:r>
            <a:endParaRPr sz="14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■"/>
            </a:pPr>
            <a:r>
              <a:rPr b="1" lang="en" sz="1400" u="sng">
                <a:solidFill>
                  <a:srgbClr val="1A73E8"/>
                </a:solidFill>
                <a:latin typeface="Red Hat Text"/>
                <a:ea typeface="Red Hat Text"/>
                <a:cs typeface="Red Hat Text"/>
                <a:sym typeface="Red Hat Tex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Nouveau programme-cadre de mathématiques de l’Ontario (2020) - Codage</a:t>
            </a:r>
            <a:endParaRPr b="1" sz="1400">
              <a:solidFill>
                <a:srgbClr val="1A73E8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94" name="Google Shape;294;p4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5" name="Google Shape;295;p45"/>
          <p:cNvSpPr txBox="1"/>
          <p:nvPr>
            <p:ph type="title"/>
          </p:nvPr>
        </p:nvSpPr>
        <p:spPr>
          <a:xfrm>
            <a:off x="507050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Red Hat Text"/>
                <a:ea typeface="Red Hat Text"/>
                <a:cs typeface="Red Hat Text"/>
                <a:sym typeface="Red Hat Text"/>
              </a:rPr>
              <a:t>Pourquoi ?</a:t>
            </a:r>
            <a:endParaRPr sz="2500"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6"/>
          <p:cNvSpPr txBox="1"/>
          <p:nvPr>
            <p:ph idx="4294967295" type="body"/>
          </p:nvPr>
        </p:nvSpPr>
        <p:spPr>
          <a:xfrm>
            <a:off x="1390475" y="1595775"/>
            <a:ext cx="60801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3"/>
                </a:solidFill>
                <a:latin typeface="Red Hat Text"/>
                <a:ea typeface="Red Hat Text"/>
                <a:cs typeface="Red Hat Text"/>
                <a:sym typeface="Red Hat Text"/>
              </a:rPr>
              <a:t> Attentes et contenus d’apprentissage (Algèbre - Codage)</a:t>
            </a:r>
            <a:endParaRPr b="1" sz="1600">
              <a:solidFill>
                <a:schemeClr val="accent3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01" name="Google Shape;301;p4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Red Hat Text"/>
                <a:ea typeface="Red Hat Text"/>
                <a:cs typeface="Red Hat Text"/>
                <a:sym typeface="Red Hat Text"/>
              </a:rPr>
              <a:t>‹#›</a:t>
            </a:fld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02" name="Google Shape;302;p46"/>
          <p:cNvSpPr txBox="1"/>
          <p:nvPr>
            <p:ph type="title"/>
          </p:nvPr>
        </p:nvSpPr>
        <p:spPr>
          <a:xfrm>
            <a:off x="425925" y="490775"/>
            <a:ext cx="35115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Red Hat Text"/>
                <a:ea typeface="Red Hat Text"/>
                <a:cs typeface="Red Hat Text"/>
                <a:sym typeface="Red Hat Text"/>
              </a:rPr>
              <a:t>Chez nos voisins</a:t>
            </a:r>
            <a:endParaRPr sz="25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graphicFrame>
        <p:nvGraphicFramePr>
          <p:cNvPr id="303" name="Google Shape;303;p46"/>
          <p:cNvGraphicFramePr/>
          <p:nvPr/>
        </p:nvGraphicFramePr>
        <p:xfrm>
          <a:off x="952500" y="2215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{DEF07B87-E63F-4874-842B-01D331DD83D0}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1re à 8e année (voir attente C3)</a:t>
                      </a:r>
                      <a:endParaRPr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>
                          <a:solidFill>
                            <a:schemeClr val="hlink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  <a:hlinkClick r:id="rId4"/>
                        </a:rPr>
                        <a:t>Curriculum</a:t>
                      </a:r>
                      <a:endParaRPr b="1"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9e année</a:t>
                      </a:r>
                      <a:r>
                        <a:rPr b="1" lang="en">
                          <a:solidFill>
                            <a:srgbClr val="1A73E8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 </a:t>
                      </a:r>
                      <a:endParaRPr b="1">
                        <a:solidFill>
                          <a:srgbClr val="1A73E8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>
                          <a:solidFill>
                            <a:schemeClr val="hlink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  <a:hlinkClick r:id="rId6"/>
                        </a:rPr>
                        <a:t>Curriculum</a:t>
                      </a:r>
                      <a:endParaRPr b="1">
                        <a:solidFill>
                          <a:srgbClr val="1A73E8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Résoudre des problèmes et créer des représentations de situations mathématiques de façons computationnelles à l’aide de concepts et d’habiletés en codage.*</a:t>
                      </a:r>
                      <a:endParaRPr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M</a:t>
                      </a:r>
                      <a:r>
                        <a:rPr lang="en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ettre en application ses habiletés en </a:t>
                      </a:r>
                      <a:r>
                        <a:rPr lang="en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Red Hat Text"/>
                          <a:ea typeface="Red Hat Text"/>
                          <a:cs typeface="Red Hat Text"/>
                          <a:sym typeface="Red Hat Text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codage</a:t>
                      </a:r>
                      <a:r>
                        <a:rPr lang="en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 pour représenter dynamiquement des concepts mathématiques et des relations, et résoudre des problèmes, en algèbre et dans les autres domaines d’études.*</a:t>
                      </a:r>
                      <a:endParaRPr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304" name="Google Shape;304;p46"/>
          <p:cNvSpPr txBox="1"/>
          <p:nvPr/>
        </p:nvSpPr>
        <p:spPr>
          <a:xfrm>
            <a:off x="841225" y="4473027"/>
            <a:ext cx="75408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900">
                <a:solidFill>
                  <a:srgbClr val="114454"/>
                </a:solidFill>
                <a:latin typeface="Red Hat Text"/>
                <a:ea typeface="Red Hat Text"/>
                <a:cs typeface="Red Hat Text"/>
                <a:sym typeface="Red Hat Text"/>
              </a:rPr>
              <a:t>*Extraits des attentes et contenus d’apprentissage des programmes-cadres en mathématique de l’Ontario</a:t>
            </a:r>
            <a:r>
              <a:rPr lang="en" sz="900">
                <a:solidFill>
                  <a:srgbClr val="114454"/>
                </a:solidFill>
                <a:latin typeface="Red Hat Text"/>
                <a:ea typeface="Red Hat Text"/>
                <a:cs typeface="Red Hat Text"/>
                <a:sym typeface="Red Hat Text"/>
              </a:rPr>
              <a:t>): </a:t>
            </a:r>
            <a:r>
              <a:rPr lang="en" sz="900" u="sng">
                <a:solidFill>
                  <a:schemeClr val="hlink"/>
                </a:solidFill>
                <a:latin typeface="Red Hat Text"/>
                <a:ea typeface="Red Hat Text"/>
                <a:cs typeface="Red Hat Text"/>
                <a:sym typeface="Red Hat Text"/>
                <a:hlinkClick r:id="rId8"/>
              </a:rPr>
              <a:t>https://www.dcp.edu.gov.on.ca/fr/curriculum/secondaire-mathematiques/cours/mth1w/c/c2?fbclid=IwAR0ISnF_17oIRPbyYznwf3F99KlvGvG6--G-H3PxVy63VaBzYxARW8xYBGA</a:t>
            </a:r>
            <a:endParaRPr sz="900">
              <a:solidFill>
                <a:srgbClr val="114454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7"/>
          <p:cNvSpPr txBox="1"/>
          <p:nvPr>
            <p:ph type="title"/>
          </p:nvPr>
        </p:nvSpPr>
        <p:spPr>
          <a:xfrm>
            <a:off x="298150" y="530725"/>
            <a:ext cx="40566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ed Hat Text"/>
                <a:ea typeface="Red Hat Text"/>
                <a:cs typeface="Red Hat Text"/>
                <a:sym typeface="Red Hat Text"/>
              </a:rPr>
              <a:t>Progression des usages de la programmation</a:t>
            </a:r>
            <a:endParaRPr sz="24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10" name="Google Shape;310;p4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Red Hat Text"/>
                <a:ea typeface="Red Hat Text"/>
                <a:cs typeface="Red Hat Text"/>
                <a:sym typeface="Red Hat Text"/>
              </a:rPr>
              <a:t>‹#›</a:t>
            </a:fld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11" name="Google Shape;311;p47"/>
          <p:cNvSpPr/>
          <p:nvPr/>
        </p:nvSpPr>
        <p:spPr>
          <a:xfrm>
            <a:off x="0" y="2795777"/>
            <a:ext cx="9144000" cy="1011044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12" name="Google Shape;312;p47"/>
          <p:cNvSpPr/>
          <p:nvPr/>
        </p:nvSpPr>
        <p:spPr>
          <a:xfrm>
            <a:off x="0" y="2795777"/>
            <a:ext cx="9144000" cy="1011044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grpSp>
        <p:nvGrpSpPr>
          <p:cNvPr id="313" name="Google Shape;313;p47"/>
          <p:cNvGrpSpPr/>
          <p:nvPr/>
        </p:nvGrpSpPr>
        <p:grpSpPr>
          <a:xfrm>
            <a:off x="1786339" y="2128150"/>
            <a:ext cx="473400" cy="473400"/>
            <a:chOff x="1786339" y="1703401"/>
            <a:chExt cx="473400" cy="473400"/>
          </a:xfrm>
        </p:grpSpPr>
        <p:sp>
          <p:nvSpPr>
            <p:cNvPr id="314" name="Google Shape;314;p47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315" name="Google Shape;315;p47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1</a:t>
              </a:r>
              <a:endParaRPr sz="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grpSp>
        <p:nvGrpSpPr>
          <p:cNvPr id="316" name="Google Shape;316;p47"/>
          <p:cNvGrpSpPr/>
          <p:nvPr/>
        </p:nvGrpSpPr>
        <p:grpSpPr>
          <a:xfrm>
            <a:off x="3814414" y="2128150"/>
            <a:ext cx="473400" cy="473400"/>
            <a:chOff x="3814414" y="1703401"/>
            <a:chExt cx="473400" cy="473400"/>
          </a:xfrm>
        </p:grpSpPr>
        <p:sp>
          <p:nvSpPr>
            <p:cNvPr id="317" name="Google Shape;317;p47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318" name="Google Shape;318;p47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3</a:t>
              </a:r>
              <a:endParaRPr sz="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grpSp>
        <p:nvGrpSpPr>
          <p:cNvPr id="319" name="Google Shape;319;p47"/>
          <p:cNvGrpSpPr/>
          <p:nvPr/>
        </p:nvGrpSpPr>
        <p:grpSpPr>
          <a:xfrm>
            <a:off x="5842489" y="2128150"/>
            <a:ext cx="473400" cy="473400"/>
            <a:chOff x="5842489" y="1703401"/>
            <a:chExt cx="473400" cy="473400"/>
          </a:xfrm>
        </p:grpSpPr>
        <p:sp>
          <p:nvSpPr>
            <p:cNvPr id="320" name="Google Shape;320;p47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321" name="Google Shape;321;p47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5</a:t>
              </a:r>
              <a:endParaRPr sz="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grpSp>
        <p:nvGrpSpPr>
          <p:cNvPr id="322" name="Google Shape;322;p47"/>
          <p:cNvGrpSpPr/>
          <p:nvPr/>
        </p:nvGrpSpPr>
        <p:grpSpPr>
          <a:xfrm>
            <a:off x="6880814" y="4001049"/>
            <a:ext cx="473400" cy="473400"/>
            <a:chOff x="6880814" y="3576300"/>
            <a:chExt cx="473400" cy="473400"/>
          </a:xfrm>
        </p:grpSpPr>
        <p:sp>
          <p:nvSpPr>
            <p:cNvPr id="323" name="Google Shape;323;p47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324" name="Google Shape;324;p47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6</a:t>
              </a:r>
              <a:endParaRPr sz="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grpSp>
        <p:nvGrpSpPr>
          <p:cNvPr id="325" name="Google Shape;325;p47"/>
          <p:cNvGrpSpPr/>
          <p:nvPr/>
        </p:nvGrpSpPr>
        <p:grpSpPr>
          <a:xfrm>
            <a:off x="4852739" y="4001049"/>
            <a:ext cx="473400" cy="473400"/>
            <a:chOff x="4852739" y="3576300"/>
            <a:chExt cx="473400" cy="473400"/>
          </a:xfrm>
        </p:grpSpPr>
        <p:sp>
          <p:nvSpPr>
            <p:cNvPr id="326" name="Google Shape;326;p47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327" name="Google Shape;327;p47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4</a:t>
              </a:r>
              <a:endParaRPr sz="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grpSp>
        <p:nvGrpSpPr>
          <p:cNvPr id="328" name="Google Shape;328;p47"/>
          <p:cNvGrpSpPr/>
          <p:nvPr/>
        </p:nvGrpSpPr>
        <p:grpSpPr>
          <a:xfrm>
            <a:off x="2824664" y="4001049"/>
            <a:ext cx="473400" cy="473400"/>
            <a:chOff x="2824664" y="3576300"/>
            <a:chExt cx="473400" cy="473400"/>
          </a:xfrm>
        </p:grpSpPr>
        <p:sp>
          <p:nvSpPr>
            <p:cNvPr id="329" name="Google Shape;329;p47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330" name="Google Shape;330;p47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2</a:t>
              </a:r>
              <a:endParaRPr sz="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sp>
        <p:nvSpPr>
          <p:cNvPr id="331" name="Google Shape;331;p47"/>
          <p:cNvSpPr txBox="1"/>
          <p:nvPr/>
        </p:nvSpPr>
        <p:spPr>
          <a:xfrm>
            <a:off x="1379850" y="1580849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Exécuter du code</a:t>
            </a:r>
            <a:endParaRPr b="1" sz="13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32" name="Google Shape;332;p47"/>
          <p:cNvSpPr txBox="1"/>
          <p:nvPr/>
        </p:nvSpPr>
        <p:spPr>
          <a:xfrm>
            <a:off x="3377205" y="1580849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Modifier du code</a:t>
            </a:r>
            <a:endParaRPr b="1" sz="13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33" name="Google Shape;333;p47"/>
          <p:cNvSpPr txBox="1"/>
          <p:nvPr/>
        </p:nvSpPr>
        <p:spPr>
          <a:xfrm>
            <a:off x="5436010" y="1580849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Compléter du code</a:t>
            </a:r>
            <a:endParaRPr b="1" sz="13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34" name="Google Shape;334;p47"/>
          <p:cNvSpPr txBox="1"/>
          <p:nvPr/>
        </p:nvSpPr>
        <p:spPr>
          <a:xfrm>
            <a:off x="2259750" y="4488350"/>
            <a:ext cx="1610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Lire et interpréter du code</a:t>
            </a:r>
            <a:endParaRPr b="1" sz="13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35" name="Google Shape;335;p47"/>
          <p:cNvSpPr txBox="1"/>
          <p:nvPr/>
        </p:nvSpPr>
        <p:spPr>
          <a:xfrm>
            <a:off x="4446255" y="4488349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Corriger du code</a:t>
            </a:r>
            <a:endParaRPr b="1" sz="13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36" name="Google Shape;336;p47"/>
          <p:cNvSpPr txBox="1"/>
          <p:nvPr/>
        </p:nvSpPr>
        <p:spPr>
          <a:xfrm>
            <a:off x="6474335" y="4488349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Créer du code</a:t>
            </a:r>
            <a:endParaRPr b="1" sz="13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8"/>
          <p:cNvSpPr txBox="1"/>
          <p:nvPr>
            <p:ph type="title"/>
          </p:nvPr>
        </p:nvSpPr>
        <p:spPr>
          <a:xfrm>
            <a:off x="247600" y="530725"/>
            <a:ext cx="44007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Red Hat Text"/>
                <a:ea typeface="Red Hat Text"/>
                <a:cs typeface="Red Hat Text"/>
                <a:sym typeface="Red Hat Text"/>
              </a:rPr>
              <a:t>Les tâches proposées</a:t>
            </a:r>
            <a:endParaRPr sz="25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42" name="Google Shape;342;p48"/>
          <p:cNvSpPr txBox="1"/>
          <p:nvPr/>
        </p:nvSpPr>
        <p:spPr>
          <a:xfrm>
            <a:off x="1146025" y="1850468"/>
            <a:ext cx="34605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14454"/>
                </a:solidFill>
                <a:highlight>
                  <a:schemeClr val="accent6"/>
                </a:highlight>
                <a:latin typeface="Red Hat Text"/>
                <a:ea typeface="Red Hat Text"/>
                <a:cs typeface="Red Hat Text"/>
                <a:sym typeface="Red Hat Text"/>
              </a:rPr>
              <a:t>Concepts et processus</a:t>
            </a:r>
            <a:endParaRPr b="1" sz="1200">
              <a:solidFill>
                <a:srgbClr val="114454"/>
              </a:solidFill>
              <a:highlight>
                <a:schemeClr val="accent6"/>
              </a:highlight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14454"/>
                </a:solidFill>
                <a:latin typeface="Red Hat Text"/>
                <a:ea typeface="Red Hat Text"/>
                <a:cs typeface="Red Hat Text"/>
                <a:sym typeface="Red Hat Text"/>
              </a:rPr>
              <a:t>Les tâches proposées permettent d’introduire ou de consolider les opérations sur les nombres entiers, le concept de l’écart et le concept de la moyenne</a:t>
            </a:r>
            <a:endParaRPr sz="1200">
              <a:solidFill>
                <a:srgbClr val="114454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14454"/>
                </a:solidFill>
                <a:latin typeface="Red Hat Text"/>
                <a:ea typeface="Red Hat Text"/>
                <a:cs typeface="Red Hat Text"/>
                <a:sym typeface="Red Hat Text"/>
              </a:rPr>
              <a:t>La clientèle visée est le premier cycle du secondaire mais les tâches peuvent être adaptées pour d’autres niveaux d’enseignement.</a:t>
            </a:r>
            <a:endParaRPr sz="1200">
              <a:solidFill>
                <a:srgbClr val="114454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43" name="Google Shape;343;p48"/>
          <p:cNvSpPr txBox="1"/>
          <p:nvPr/>
        </p:nvSpPr>
        <p:spPr>
          <a:xfrm>
            <a:off x="5074909" y="1850468"/>
            <a:ext cx="36117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14454"/>
                </a:solidFill>
                <a:highlight>
                  <a:schemeClr val="accent6"/>
                </a:highlight>
                <a:latin typeface="Red Hat Text"/>
                <a:ea typeface="Red Hat Text"/>
                <a:cs typeface="Red Hat Text"/>
                <a:sym typeface="Red Hat Text"/>
              </a:rPr>
              <a:t>Développement de la pensée algébrique</a:t>
            </a:r>
            <a:endParaRPr b="1" sz="1200">
              <a:solidFill>
                <a:srgbClr val="114454"/>
              </a:solidFill>
              <a:highlight>
                <a:schemeClr val="accent6"/>
              </a:highlight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14454"/>
                </a:solidFill>
                <a:latin typeface="Red Hat Text"/>
                <a:ea typeface="Red Hat Text"/>
                <a:cs typeface="Red Hat Text"/>
                <a:sym typeface="Red Hat Text"/>
              </a:rPr>
              <a:t>Par le biais de la programmation, l’élève pourra démontrer sa compréhension des concepts et processus en exécutant, en lisant, en modifiant et en créant du code. </a:t>
            </a:r>
            <a:endParaRPr sz="1200">
              <a:solidFill>
                <a:srgbClr val="114454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14454"/>
                </a:solidFill>
                <a:latin typeface="Red Hat Text"/>
                <a:ea typeface="Red Hat Text"/>
                <a:cs typeface="Red Hat Text"/>
                <a:sym typeface="Red Hat Text"/>
              </a:rPr>
              <a:t>Il sera appelé à faire des prédictions, à manipuler des variables et des paramètres, à effectuer des opérations sur les variables, à faire des essais, à valider ses résultats et à généraliser des situations. </a:t>
            </a:r>
            <a:endParaRPr sz="1200">
              <a:solidFill>
                <a:srgbClr val="114454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44" name="Google Shape;344;p48"/>
          <p:cNvSpPr txBox="1"/>
          <p:nvPr/>
        </p:nvSpPr>
        <p:spPr>
          <a:xfrm>
            <a:off x="1146025" y="4320627"/>
            <a:ext cx="7540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900">
                <a:solidFill>
                  <a:srgbClr val="114454"/>
                </a:solidFill>
                <a:latin typeface="Red Hat Text"/>
                <a:ea typeface="Red Hat Text"/>
                <a:cs typeface="Red Hat Text"/>
                <a:sym typeface="Red Hat Text"/>
              </a:rPr>
              <a:t>Le contenu de cette présentation est inspiré du programme-cadre de mathématique de l’Ontario de la 9e année du secondaire (2021), section C2. (algèbre et codage): </a:t>
            </a:r>
            <a:r>
              <a:rPr lang="en" sz="900" u="sng">
                <a:solidFill>
                  <a:schemeClr val="hlink"/>
                </a:solidFill>
                <a:latin typeface="Red Hat Text"/>
                <a:ea typeface="Red Hat Text"/>
                <a:cs typeface="Red Hat Text"/>
                <a:sym typeface="Red Hat Text"/>
                <a:hlinkClick r:id="rId3"/>
              </a:rPr>
              <a:t>https://www.dcp.edu.gov.on.ca/fr/curriculum/secondaire-mathematiques/cours/mth1w/c/c2?fbclid=IwAR0ISnF_17oIRPbyYznwf3F99KlvGvG6--G-H3PxVy63VaBzYxARW8xYBGA</a:t>
            </a:r>
            <a:endParaRPr sz="900">
              <a:solidFill>
                <a:srgbClr val="114454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45" name="Google Shape;345;p4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Red Hat Text"/>
                <a:ea typeface="Red Hat Text"/>
                <a:cs typeface="Red Hat Text"/>
                <a:sym typeface="Red Hat Text"/>
              </a:rPr>
              <a:t>‹#›</a:t>
            </a:fld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01478D"/>
      </a:accent2>
      <a:accent3>
        <a:srgbClr val="01478D"/>
      </a:accent3>
      <a:accent4>
        <a:srgbClr val="4D97FF"/>
      </a:accent4>
      <a:accent5>
        <a:srgbClr val="FCC25F"/>
      </a:accent5>
      <a:accent6>
        <a:srgbClr val="FFAB19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01478D"/>
      </a:accent2>
      <a:accent3>
        <a:srgbClr val="01478D"/>
      </a:accent3>
      <a:accent4>
        <a:srgbClr val="4D97FF"/>
      </a:accent4>
      <a:accent5>
        <a:srgbClr val="FAC467"/>
      </a:accent5>
      <a:accent6>
        <a:srgbClr val="FFAB19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hème Office">
  <a:themeElements>
    <a:clrScheme name="JNÉ2021">
      <a:dk1>
        <a:srgbClr val="355777"/>
      </a:dk1>
      <a:lt1>
        <a:srgbClr val="FFFFFF"/>
      </a:lt1>
      <a:dk2>
        <a:srgbClr val="54959C"/>
      </a:dk2>
      <a:lt2>
        <a:srgbClr val="E9A842"/>
      </a:lt2>
      <a:accent1>
        <a:srgbClr val="355777"/>
      </a:accent1>
      <a:accent2>
        <a:srgbClr val="E17140"/>
      </a:accent2>
      <a:accent3>
        <a:srgbClr val="FFBE4C"/>
      </a:accent3>
      <a:accent4>
        <a:srgbClr val="6BBFC7"/>
      </a:accent4>
      <a:accent5>
        <a:srgbClr val="85EDF8"/>
      </a:accent5>
      <a:accent6>
        <a:srgbClr val="FFC04D"/>
      </a:accent6>
      <a:hlink>
        <a:srgbClr val="68BAC1"/>
      </a:hlink>
      <a:folHlink>
        <a:srgbClr val="35577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