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Bangers" panose="020B0604020202020204" charset="0"/>
      <p:regular r:id="rId21"/>
    </p:embeddedFont>
    <p:embeddedFont>
      <p:font typeface="Dosis" panose="020B0604020202020204" charset="0"/>
      <p:regular r:id="rId22"/>
      <p:bold r:id="rId23"/>
    </p:embeddedFont>
    <p:embeddedFont>
      <p:font typeface="Montserrat" panose="020B0604020202020204" charset="0"/>
      <p:regular r:id="rId24"/>
      <p:bold r:id="rId25"/>
      <p:italic r:id="rId26"/>
      <p:boldItalic r:id="rId27"/>
    </p:embeddedFont>
    <p:embeddedFont>
      <p:font typeface="Roboto" panose="020B0604020202020204" charset="0"/>
      <p:regular r:id="rId28"/>
      <p:bold r:id="rId29"/>
      <p:italic r:id="rId30"/>
      <p:boldItalic r:id="rId31"/>
    </p:embeddedFont>
    <p:embeddedFont>
      <p:font typeface="Sniglet" panose="020B0604020202020204" charset="0"/>
      <p:regular r:id="rId32"/>
    </p:embeddedFont>
    <p:embeddedFont>
      <p:font typeface="Ubuntu" panose="020B0604020202020204" charset="0"/>
      <p:regular r:id="rId33"/>
      <p:bold r:id="rId34"/>
      <p:italic r:id="rId35"/>
      <p:boldItalic r:id="rId36"/>
    </p:embeddedFont>
    <p:embeddedFont>
      <p:font typeface="Viga" panose="020B060402020202020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9F33A4-2FFB-4704-854A-8F5AD7624505}">
  <a:tblStyle styleId="{D89F33A4-2FFB-4704-854A-8F5AD76245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xCsZ0WL7XSB3ZZEa7fuF8F_1o1eqMGZwODF5d9tselU/edit?usp=sharing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ampus.recit.qc.ca/course/view.php?id=62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j/93849137106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enrol/index.php?id=284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equipe@recitmst.qc.ca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channel/UC7IcadI_rZFwso9N81PYqFg" TargetMode="External"/><Relationship Id="rId5" Type="http://schemas.openxmlformats.org/officeDocument/2006/relationships/hyperlink" Target="https://twitter.com/recitmst" TargetMode="External"/><Relationship Id="rId4" Type="http://schemas.openxmlformats.org/officeDocument/2006/relationships/hyperlink" Target="https://www.facebook.com/RECITMST2020/" TargetMode="Externa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ahoot.it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e.kahoot.it/v2/details/19f82b11-a3ac-4156-8b4d-7744a25bb544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b9e530670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b9e530670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a199ee34f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a199ee34f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a3f8a916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a3f8a916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870a178747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870a178747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870a178747_0_18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870a178747_0_18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80a1a99a2d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80a1a99a2d_0_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Autoformation sur Campus RÉCIT </a:t>
            </a:r>
            <a:r>
              <a:rPr lang="en" u="sng">
                <a:solidFill>
                  <a:srgbClr val="3C78D8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Questionnaires interactifs en univers social</a:t>
            </a:r>
            <a:r>
              <a:rPr lang="en">
                <a:latin typeface="Ubuntu"/>
                <a:ea typeface="Ubuntu"/>
                <a:cs typeface="Ubuntu"/>
                <a:sym typeface="Ubuntu"/>
              </a:rPr>
              <a:t>:  </a:t>
            </a:r>
            <a:r>
              <a:rPr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https://campus.recit.qc.ca/course/view.php?id=62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ae3b288a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ae3b288a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Salle de vidéoconférence : </a:t>
            </a:r>
            <a:r>
              <a:rPr lang="en" sz="1050" u="sng">
                <a:solidFill>
                  <a:srgbClr val="1A73E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https://zoom.us/j/93849137106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535b498cb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535b498cb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pour obtenir le badge de participation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https://campus.recit.qc.ca/enrol/index.php?id=284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Me joindre </a:t>
            </a:r>
            <a:r>
              <a:rPr lang="en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sonya.fiset@recitmst.qc.ca</a:t>
            </a:r>
            <a:endParaRPr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Message à l’équipe : equipe</a:t>
            </a:r>
            <a:r>
              <a:rPr lang="en">
                <a:solidFill>
                  <a:srgbClr val="666666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@recitmst.qc.ca</a:t>
            </a:r>
            <a:r>
              <a:rPr lang="en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298450" algn="l" rtl="0"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100"/>
              <a:buFont typeface="Ubuntu"/>
              <a:buChar char="❏"/>
            </a:pPr>
            <a:r>
              <a:rPr lang="en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Facebook</a:t>
            </a:r>
            <a:r>
              <a:rPr lang="en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 : https://www.facebook.com/RECITMST2020/</a:t>
            </a:r>
            <a:endParaRPr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100"/>
              <a:buFont typeface="Ubuntu"/>
              <a:buChar char="❏"/>
            </a:pPr>
            <a:r>
              <a:rPr lang="en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</a:t>
            </a:r>
            <a:r>
              <a:rPr lang="en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 : https://twitter.com/recitmst</a:t>
            </a:r>
            <a:endParaRPr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100"/>
              <a:buFont typeface="Ubuntu"/>
              <a:buChar char="❏"/>
            </a:pPr>
            <a:r>
              <a:rPr lang="en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Chaîne YouTube</a:t>
            </a:r>
            <a:r>
              <a:rPr lang="en"/>
              <a:t> : </a:t>
            </a:r>
            <a:r>
              <a:rPr lang="en" u="sng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https://www.youtube.com/channel/UC7IcadI_rZFwso9N81PYqFg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b9e530670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b9e530670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b9e53067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b9e530670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8721d5f9d8_0_10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8721d5f9d8_0_10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lang="en">
                <a:solidFill>
                  <a:srgbClr val="3D4965"/>
                </a:solidFill>
              </a:rPr>
              <a:t>Capture d’écran pour la liste pour la liste des P</a:t>
            </a:r>
            <a:endParaRPr>
              <a:solidFill>
                <a:srgbClr val="3D496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86ec3b7f03_0_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86ec3b7f03_0_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a199ee34f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a199ee34f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lang="en">
                <a:solidFill>
                  <a:srgbClr val="3D4965"/>
                </a:solidFill>
              </a:rPr>
              <a:t>Pour jouer :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https://kahoot.it/</a:t>
            </a:r>
            <a:endParaRPr>
              <a:solidFill>
                <a:srgbClr val="3D496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endParaRPr>
              <a:solidFill>
                <a:srgbClr val="3D496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lang="en">
                <a:solidFill>
                  <a:srgbClr val="3D4965"/>
                </a:solidFill>
              </a:rPr>
              <a:t>Jeu Révision octobre 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https://create.kahoot.it/v2/details/19f82b11-a3ac-4156-8b4d-7744a25bb544</a:t>
            </a:r>
            <a:endParaRPr>
              <a:solidFill>
                <a:srgbClr val="3D496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endParaRPr>
              <a:solidFill>
                <a:srgbClr val="3D496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a199ee34f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a199ee34f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lang="en">
                <a:solidFill>
                  <a:srgbClr val="3D4965"/>
                </a:solidFill>
              </a:rPr>
              <a:t>Capture d’écran pour la liste pour la liste des P</a:t>
            </a:r>
            <a:endParaRPr>
              <a:solidFill>
                <a:srgbClr val="3D496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a199ee34f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a199ee34f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lang="en">
                <a:solidFill>
                  <a:srgbClr val="3D4965"/>
                </a:solidFill>
              </a:rPr>
              <a:t>Capture d’écran pour la liste pour la liste des P</a:t>
            </a:r>
            <a:endParaRPr>
              <a:solidFill>
                <a:srgbClr val="3D496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a199ee34f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a199ee34f6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lang="en">
                <a:solidFill>
                  <a:srgbClr val="3D4965"/>
                </a:solidFill>
              </a:rPr>
              <a:t>Capture d’écran pour la liste pour la liste des P</a:t>
            </a:r>
            <a:endParaRPr>
              <a:solidFill>
                <a:srgbClr val="3D496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bc49daf24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bc49daf24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lang="en">
                <a:solidFill>
                  <a:srgbClr val="3D4965"/>
                </a:solidFill>
              </a:rPr>
              <a:t>Capture d’écran pour la liste pour la liste des P</a:t>
            </a:r>
            <a:endParaRPr>
              <a:solidFill>
                <a:srgbClr val="3D496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TITLE_AND_BODY_1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"/>
          <p:cNvSpPr txBox="1">
            <a:spLocks noGrp="1"/>
          </p:cNvSpPr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12"/>
          <p:cNvSpPr txBox="1">
            <a:spLocks noGrp="1"/>
          </p:cNvSpPr>
          <p:nvPr>
            <p:ph type="body" idx="1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24" name="Google Shape;524;p12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2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12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2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2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12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2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2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12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35" name="Google Shape;53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36" name="Google Shape;53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>
            <a:spLocks noGrp="1"/>
          </p:cNvSpPr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9pPr>
          </a:lstStyle>
          <a:p>
            <a:endParaRPr/>
          </a:p>
        </p:txBody>
      </p:sp>
      <p:sp>
        <p:nvSpPr>
          <p:cNvPr id="194" name="Google Shape;194;p3"/>
          <p:cNvSpPr txBox="1">
            <a:spLocks noGrp="1"/>
          </p:cNvSpPr>
          <p:nvPr>
            <p:ph type="subTitle" idx="1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735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sz="25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"/>
          <p:cNvSpPr txBox="1">
            <a:spLocks noGrp="1"/>
          </p:cNvSpPr>
          <p:nvPr>
            <p:ph type="body" idx="1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24" name="Google Shape;324;p5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6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28" name="Google Shape;328;p6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Google Shape;360;p6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7"/>
          <p:cNvSpPr txBox="1">
            <a:spLocks noGrp="1"/>
          </p:cNvSpPr>
          <p:nvPr>
            <p:ph type="body" idx="1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4" name="Google Shape;364;p7"/>
          <p:cNvSpPr txBox="1">
            <a:spLocks noGrp="1"/>
          </p:cNvSpPr>
          <p:nvPr>
            <p:ph type="body" idx="2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5" name="Google Shape;365;p7"/>
          <p:cNvSpPr txBox="1">
            <a:spLocks noGrp="1"/>
          </p:cNvSpPr>
          <p:nvPr>
            <p:ph type="body" idx="3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97" name="Google Shape;397;p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31" name="Google Shape;431;p8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l" t="t" r="r" b="b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l" t="t" r="r" b="b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59" name="Google Shape;159;p1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160" name="Google Shape;160;p1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bit.ly/mst9fevrier21" TargetMode="External"/><Relationship Id="rId5" Type="http://schemas.openxmlformats.org/officeDocument/2006/relationships/hyperlink" Target="https://campus.recit.qc.ca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ahoot.com/schools/kahoot-ed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watch?v=iXou8el3-mw&amp;feature=emb_logo" TargetMode="External"/><Relationship Id="rId4" Type="http://schemas.openxmlformats.org/officeDocument/2006/relationships/hyperlink" Target="https://kahoot.com/blog/2020/10/13/math-symbol-editor-kahoot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docs.google.com/document/d/1IVOFOfeGUivc1NEHzaCQMjEYvlCMxfOdVh19I73Ceao/edit?usp=sharing" TargetMode="External"/><Relationship Id="rId7" Type="http://schemas.openxmlformats.org/officeDocument/2006/relationships/hyperlink" Target="https://docs.google.com/document/d/1xCsZ0WL7XSB3ZZEa7fuF8F_1o1eqMGZwODF5d9tselU/edit?usp=shari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laurybedard.wixsite.com/ticetlitterature/materiel" TargetMode="External"/><Relationship Id="rId5" Type="http://schemas.openxmlformats.org/officeDocument/2006/relationships/hyperlink" Target="https://melaniefortin1.wixsite.com/ticetorthographe" TargetMode="External"/><Relationship Id="rId4" Type="http://schemas.openxmlformats.org/officeDocument/2006/relationships/hyperlink" Target="https://docs.google.com/document/d/1zwlOrnpx8W1gqvJI1PmsjH9srWPTj1Jaat4QUDClJF0/edit?usp=sharing" TargetMode="External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hyperlink" Target="http://www.education.gouv.qc.ca/fileadmin/site_web/documents/ministere/continuum-cadre-reference-num.pdf" TargetMode="External"/><Relationship Id="rId4" Type="http://schemas.openxmlformats.org/officeDocument/2006/relationships/hyperlink" Target="https://view.genial.ly/5d812659369a7d0fc95ca03b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course/view.php?id=62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hyperlink" Target="https://docs.google.com/document/d/1xCsZ0WL7XSB3ZZEa7fuF8F_1o1eqMGZwODF5d9tselU/edit?usp=shari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hyperlink" Target="https://zoom.us/j/93849137106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hyperlink" Target="https://campus.recit.qc.ca/enrol/index.php?id=284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7IcadI_rZFwso9N81PYqFg" TargetMode="External"/><Relationship Id="rId3" Type="http://schemas.openxmlformats.org/officeDocument/2006/relationships/image" Target="../media/image23.png"/><Relationship Id="rId7" Type="http://schemas.openxmlformats.org/officeDocument/2006/relationships/hyperlink" Target="https://twitter.com/recitms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facebook.com/RECITMST2020/" TargetMode="External"/><Relationship Id="rId5" Type="http://schemas.openxmlformats.org/officeDocument/2006/relationships/hyperlink" Target="mailto:equipe@recitmst.qc.ca" TargetMode="External"/><Relationship Id="rId10" Type="http://schemas.openxmlformats.org/officeDocument/2006/relationships/image" Target="../media/image5.png"/><Relationship Id="rId4" Type="http://schemas.openxmlformats.org/officeDocument/2006/relationships/hyperlink" Target="mailto:Sonya.Fiset@recitmst.qc.ca" TargetMode="External"/><Relationship Id="rId9" Type="http://schemas.openxmlformats.org/officeDocument/2006/relationships/hyperlink" Target="http://creativecommons.org/licenses/by-nc-sa/4.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ahoot.i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ahoot.i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ahoot.i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14"/>
          <p:cNvPicPr preferRelativeResize="0"/>
          <p:nvPr/>
        </p:nvPicPr>
        <p:blipFill rotWithShape="1">
          <a:blip r:embed="rId3">
            <a:alphaModFix/>
          </a:blip>
          <a:srcRect t="18166"/>
          <a:stretch/>
        </p:blipFill>
        <p:spPr>
          <a:xfrm>
            <a:off x="0" y="0"/>
            <a:ext cx="8858251" cy="478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525" y="-18500"/>
            <a:ext cx="9169025" cy="5180499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14">
            <a:hlinkClick r:id="rId5"/>
          </p:cNvPr>
          <p:cNvSpPr txBox="1"/>
          <p:nvPr/>
        </p:nvSpPr>
        <p:spPr>
          <a:xfrm>
            <a:off x="4501425" y="4719300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Ubuntu"/>
                <a:ea typeface="Ubuntu"/>
                <a:cs typeface="Ubuntu"/>
                <a:sym typeface="Ubuntu"/>
              </a:rPr>
              <a:t>Pour plus de détails : recitmst.qc.ca</a:t>
            </a:r>
            <a:endParaRPr sz="1600" b="1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4" name="Google Shape;544;p14"/>
          <p:cNvSpPr txBox="1">
            <a:spLocks noGrp="1"/>
          </p:cNvSpPr>
          <p:nvPr>
            <p:ph type="ctrTitle"/>
          </p:nvPr>
        </p:nvSpPr>
        <p:spPr>
          <a:xfrm>
            <a:off x="20225" y="2342675"/>
            <a:ext cx="8082300" cy="1556700"/>
          </a:xfrm>
          <a:prstGeom prst="rect">
            <a:avLst/>
          </a:prstGeom>
          <a:solidFill>
            <a:srgbClr val="202D36">
              <a:alpha val="48650"/>
            </a:srgb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2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FFFFF"/>
                </a:solidFill>
              </a:rPr>
              <a:t>Kahoot! </a:t>
            </a:r>
            <a:endParaRPr sz="4300">
              <a:solidFill>
                <a:srgbClr val="FFFFFF"/>
              </a:solidFill>
            </a:endParaRPr>
          </a:p>
          <a:p>
            <a:pPr marL="72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FFFFF"/>
                </a:solidFill>
              </a:rPr>
              <a:t>interactivité en ST</a:t>
            </a:r>
            <a:endParaRPr sz="4300">
              <a:solidFill>
                <a:srgbClr val="FFFFFF"/>
              </a:solidFill>
            </a:endParaRPr>
          </a:p>
          <a:p>
            <a:pPr marL="72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u="sng">
                <a:solidFill>
                  <a:schemeClr val="hlink"/>
                </a:solidFill>
                <a:highlight>
                  <a:schemeClr val="dk1"/>
                </a:highlight>
                <a:hlinkClick r:id="rId6"/>
              </a:rPr>
              <a:t>http://bit.ly/mst9fevrier21</a:t>
            </a:r>
            <a:endParaRPr sz="4300">
              <a:solidFill>
                <a:srgbClr val="FFFFFF"/>
              </a:solidFill>
              <a:highlight>
                <a:schemeClr val="dk1"/>
              </a:highlight>
            </a:endParaRPr>
          </a:p>
          <a:p>
            <a:pPr marL="72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FFFFF"/>
                </a:solidFill>
              </a:rPr>
              <a:t> </a:t>
            </a:r>
            <a:endParaRPr sz="4300">
              <a:solidFill>
                <a:srgbClr val="FFFFFF"/>
              </a:solidFill>
            </a:endParaRPr>
          </a:p>
        </p:txBody>
      </p:sp>
      <p:sp>
        <p:nvSpPr>
          <p:cNvPr id="545" name="Google Shape;545;p14"/>
          <p:cNvSpPr txBox="1"/>
          <p:nvPr/>
        </p:nvSpPr>
        <p:spPr>
          <a:xfrm>
            <a:off x="20225" y="3626400"/>
            <a:ext cx="3081000" cy="14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7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107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24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Sonya Fiset</a:t>
            </a:r>
            <a:endParaRPr sz="24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107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6" name="Google Shape;546;p14"/>
          <p:cNvSpPr txBox="1"/>
          <p:nvPr/>
        </p:nvSpPr>
        <p:spPr>
          <a:xfrm>
            <a:off x="1142606" y="386233"/>
            <a:ext cx="3357600" cy="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Service national</a:t>
            </a:r>
            <a:endParaRPr sz="13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DOMAINE DE LA MATHÉMATIQUE,</a:t>
            </a:r>
            <a:endParaRPr sz="13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DE LA SCIENCE ET TECHNOLOGIE</a:t>
            </a:r>
            <a:endParaRPr sz="13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47" name="Google Shape;547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7350" y="90939"/>
            <a:ext cx="874765" cy="141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55850" y="98737"/>
            <a:ext cx="2563050" cy="125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14"/>
          <p:cNvSpPr txBox="1"/>
          <p:nvPr/>
        </p:nvSpPr>
        <p:spPr>
          <a:xfrm>
            <a:off x="3363800" y="4337700"/>
            <a:ext cx="55941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Ces formations du RÉCIT sont mises à disposition, sauf exception, selon les termes de la licence</a:t>
            </a:r>
            <a:r>
              <a:rPr lang="en" sz="800">
                <a:solidFill>
                  <a:schemeClr val="accent1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chemeClr val="accent1"/>
                </a:solidFill>
                <a:highlight>
                  <a:srgbClr val="FFFFFF"/>
                </a:highlight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Creative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accent1"/>
                </a:solidFill>
                <a:highlight>
                  <a:srgbClr val="FFFFFF"/>
                </a:highlight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Commons Attribution - Pas d’Utilisation Commerciale - Partage dans les Mêmes Conditions 4.0 International</a:t>
            </a:r>
            <a:r>
              <a:rPr lang="en" sz="800">
                <a:solidFill>
                  <a:schemeClr val="accent1"/>
                </a:solidFill>
                <a:highlight>
                  <a:srgbClr val="FFFFFF"/>
                </a:highlight>
              </a:rPr>
              <a:t>.</a:t>
            </a:r>
            <a:r>
              <a:rPr lang="en" sz="800">
                <a:solidFill>
                  <a:schemeClr val="accent1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>
              <a:highlight>
                <a:srgbClr val="FFFFFF"/>
              </a:highlight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550" name="Google Shape;550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449538" y="4719303"/>
            <a:ext cx="918875" cy="325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23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Nouveautés Kahoot!</a:t>
            </a:r>
            <a:endParaRPr sz="32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27" name="Google Shape;627;p23"/>
          <p:cNvSpPr txBox="1">
            <a:spLocks noGrp="1"/>
          </p:cNvSpPr>
          <p:nvPr>
            <p:ph type="body" idx="1"/>
          </p:nvPr>
        </p:nvSpPr>
        <p:spPr>
          <a:xfrm>
            <a:off x="747925" y="1302825"/>
            <a:ext cx="7549200" cy="29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Kahoot EDU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Symboles MST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Ajouter des images comme questions et réponses 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Varier le temps de réflexion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Barrer l’ajout de nouveaux joueurs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Changer la musique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Questions au </a:t>
            </a:r>
            <a:r>
              <a:rPr lang="en" sz="23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rythme des élèves</a:t>
            </a: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(pas de minuterie)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28" name="Google Shape;628;p23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24"/>
          <p:cNvSpPr txBox="1">
            <a:spLocks noGrp="1"/>
          </p:cNvSpPr>
          <p:nvPr>
            <p:ph type="body" idx="1"/>
          </p:nvPr>
        </p:nvSpPr>
        <p:spPr>
          <a:xfrm>
            <a:off x="2393575" y="152700"/>
            <a:ext cx="6347100" cy="46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Explorons des jeux :</a:t>
            </a:r>
            <a:endParaRPr sz="3600" b="1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4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science et technologie</a:t>
            </a:r>
            <a:r>
              <a:rPr lang="en" sz="2400" b="1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endParaRPr sz="2400" b="1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mathématique</a:t>
            </a:r>
            <a:r>
              <a:rPr lang="en" sz="2400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endParaRPr sz="24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français </a:t>
            </a:r>
            <a:r>
              <a:rPr lang="en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TIC et orthographe</a:t>
            </a:r>
            <a:r>
              <a:rPr lang="en" sz="2400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4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et </a:t>
            </a:r>
            <a:r>
              <a:rPr lang="en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Tic et littérature jeunesse</a:t>
            </a:r>
            <a:r>
              <a:rPr lang="en" sz="2400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4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7"/>
              </a:rPr>
              <a:t>Tutoriel</a:t>
            </a:r>
            <a:endParaRPr sz="2400">
              <a:solidFill>
                <a:srgbClr val="FF9900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22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634" name="Google Shape;634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12248" y="4167708"/>
            <a:ext cx="689156" cy="665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9088" y="1119338"/>
            <a:ext cx="3057525" cy="149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5"/>
          <p:cNvSpPr txBox="1"/>
          <p:nvPr/>
        </p:nvSpPr>
        <p:spPr>
          <a:xfrm>
            <a:off x="6745925" y="247238"/>
            <a:ext cx="2089200" cy="44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9900"/>
                </a:solidFill>
                <a:latin typeface="Viga"/>
                <a:ea typeface="Viga"/>
                <a:cs typeface="Viga"/>
                <a:sym typeface="Viga"/>
              </a:rPr>
              <a:t>Pourquoi ?</a:t>
            </a:r>
            <a:endParaRPr sz="2800" b="1">
              <a:solidFill>
                <a:srgbClr val="FF9900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Cadre de référence de la compétence numérique</a:t>
            </a:r>
            <a:endParaRPr sz="1300">
              <a:solidFill>
                <a:srgbClr val="0069B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Source : MEES - Avril 2019</a:t>
            </a:r>
            <a:endParaRPr sz="1300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12 dimensions</a:t>
            </a:r>
            <a:endParaRPr sz="1700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rgbClr val="227A78"/>
                </a:solidFill>
                <a:latin typeface="Viga"/>
                <a:ea typeface="Viga"/>
                <a:cs typeface="Viga"/>
                <a:sym typeface="Vig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version interactive</a:t>
            </a:r>
            <a:endParaRPr sz="1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5"/>
              </a:rPr>
              <a:t>Continuum de développement de la compétence numérique</a:t>
            </a:r>
            <a:endParaRPr sz="1700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Source : MEES - </a:t>
            </a:r>
            <a:endParaRPr sz="1300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Janvier 2020</a:t>
            </a:r>
            <a:endParaRPr sz="1300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41" name="Google Shape;641;p25"/>
          <p:cNvSpPr/>
          <p:nvPr/>
        </p:nvSpPr>
        <p:spPr>
          <a:xfrm>
            <a:off x="542525" y="786919"/>
            <a:ext cx="4284900" cy="3390600"/>
          </a:xfrm>
          <a:prstGeom prst="ellipse">
            <a:avLst/>
          </a:prstGeom>
          <a:solidFill>
            <a:srgbClr val="F55D4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2" name="Google Shape;64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8123" y="449419"/>
            <a:ext cx="4527134" cy="4241907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25"/>
          <p:cNvSpPr/>
          <p:nvPr/>
        </p:nvSpPr>
        <p:spPr>
          <a:xfrm>
            <a:off x="2713825" y="508756"/>
            <a:ext cx="1220400" cy="3261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25"/>
          <p:cNvSpPr/>
          <p:nvPr/>
        </p:nvSpPr>
        <p:spPr>
          <a:xfrm>
            <a:off x="2774775" y="939281"/>
            <a:ext cx="1220400" cy="3261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25"/>
          <p:cNvSpPr/>
          <p:nvPr/>
        </p:nvSpPr>
        <p:spPr>
          <a:xfrm>
            <a:off x="3897300" y="2678363"/>
            <a:ext cx="1220400" cy="3261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5"/>
          <p:cNvSpPr/>
          <p:nvPr/>
        </p:nvSpPr>
        <p:spPr>
          <a:xfrm>
            <a:off x="2774775" y="4273569"/>
            <a:ext cx="1220400" cy="3261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5"/>
          <p:cNvSpPr/>
          <p:nvPr/>
        </p:nvSpPr>
        <p:spPr>
          <a:xfrm>
            <a:off x="1289150" y="4339150"/>
            <a:ext cx="1220400" cy="3261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25"/>
          <p:cNvSpPr/>
          <p:nvPr/>
        </p:nvSpPr>
        <p:spPr>
          <a:xfrm>
            <a:off x="459350" y="3670256"/>
            <a:ext cx="1220400" cy="3261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25"/>
          <p:cNvSpPr/>
          <p:nvPr/>
        </p:nvSpPr>
        <p:spPr>
          <a:xfrm>
            <a:off x="235725" y="2602163"/>
            <a:ext cx="1220400" cy="3261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25"/>
          <p:cNvSpPr/>
          <p:nvPr/>
        </p:nvSpPr>
        <p:spPr>
          <a:xfrm>
            <a:off x="1443100" y="939281"/>
            <a:ext cx="1220400" cy="3261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25"/>
          <p:cNvSpPr/>
          <p:nvPr/>
        </p:nvSpPr>
        <p:spPr>
          <a:xfrm>
            <a:off x="6723025" y="873850"/>
            <a:ext cx="2077200" cy="2315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25"/>
          <p:cNvSpPr/>
          <p:nvPr/>
        </p:nvSpPr>
        <p:spPr>
          <a:xfrm>
            <a:off x="6751925" y="3357450"/>
            <a:ext cx="2077200" cy="1608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6"/>
          <p:cNvSpPr txBox="1">
            <a:spLocks noGrp="1"/>
          </p:cNvSpPr>
          <p:nvPr>
            <p:ph type="title"/>
          </p:nvPr>
        </p:nvSpPr>
        <p:spPr>
          <a:xfrm>
            <a:off x="464825" y="168775"/>
            <a:ext cx="6423600" cy="64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Viga"/>
                <a:ea typeface="Viga"/>
                <a:cs typeface="Viga"/>
                <a:sym typeface="Viga"/>
              </a:rPr>
              <a:t>L’engagement de l’élève</a:t>
            </a:r>
            <a:endParaRPr sz="24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58" name="Google Shape;658;p26"/>
          <p:cNvSpPr txBox="1">
            <a:spLocks noGrp="1"/>
          </p:cNvSpPr>
          <p:nvPr>
            <p:ph type="body" idx="1"/>
          </p:nvPr>
        </p:nvSpPr>
        <p:spPr>
          <a:xfrm>
            <a:off x="747925" y="977128"/>
            <a:ext cx="6140400" cy="27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26"/>
          <p:cNvSpPr/>
          <p:nvPr/>
        </p:nvSpPr>
        <p:spPr>
          <a:xfrm>
            <a:off x="3629575" y="1145438"/>
            <a:ext cx="136500" cy="2217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0000"/>
              </a:highlight>
            </a:endParaRPr>
          </a:p>
        </p:txBody>
      </p:sp>
      <p:pic>
        <p:nvPicPr>
          <p:cNvPr id="660" name="Google Shape;66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879651"/>
            <a:ext cx="7364624" cy="405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27"/>
          <p:cNvSpPr txBox="1">
            <a:spLocks noGrp="1"/>
          </p:cNvSpPr>
          <p:nvPr>
            <p:ph type="body" idx="1"/>
          </p:nvPr>
        </p:nvSpPr>
        <p:spPr>
          <a:xfrm>
            <a:off x="2393575" y="152700"/>
            <a:ext cx="6347100" cy="46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Ressources :</a:t>
            </a:r>
            <a:endParaRPr sz="3600" b="1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Autoformation sur Campus RÉCIT</a:t>
            </a:r>
            <a:endParaRPr sz="24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Questionnaires interactifs en univers social</a:t>
            </a:r>
            <a:r>
              <a:rPr lang="en" sz="2400">
                <a:solidFill>
                  <a:srgbClr val="0B5394"/>
                </a:solidFill>
                <a:latin typeface="Ubuntu"/>
                <a:ea typeface="Ubuntu"/>
                <a:cs typeface="Ubuntu"/>
                <a:sym typeface="Ubuntu"/>
              </a:rPr>
              <a:t>, section 3, la technologie</a:t>
            </a:r>
            <a:endParaRPr sz="24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Aide-mémoire</a:t>
            </a:r>
            <a:endParaRPr sz="24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22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B5394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666" name="Google Shape;66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12248" y="4167708"/>
            <a:ext cx="689156" cy="665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8463" y="2558938"/>
            <a:ext cx="3057525" cy="149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8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673" name="Google Shape;673;p28"/>
          <p:cNvSpPr txBox="1">
            <a:spLocks noGrp="1"/>
          </p:cNvSpPr>
          <p:nvPr>
            <p:ph type="title" idx="4294967295"/>
          </p:nvPr>
        </p:nvSpPr>
        <p:spPr>
          <a:xfrm>
            <a:off x="943500" y="636075"/>
            <a:ext cx="72570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L’équipe du RÉCIT MST est disponible </a:t>
            </a:r>
            <a:endParaRPr sz="3000"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les mercredis matins </a:t>
            </a:r>
            <a:endParaRPr sz="3000"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de 9 h à 11 h 30. 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74" name="Google Shape;674;p28">
            <a:hlinkClick r:id="rId3"/>
          </p:cNvPr>
          <p:cNvSpPr/>
          <p:nvPr/>
        </p:nvSpPr>
        <p:spPr>
          <a:xfrm>
            <a:off x="3092753" y="1988225"/>
            <a:ext cx="2958600" cy="1633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75" name="Google Shape;675;p28"/>
          <p:cNvSpPr/>
          <p:nvPr/>
        </p:nvSpPr>
        <p:spPr>
          <a:xfrm>
            <a:off x="2957648" y="1877003"/>
            <a:ext cx="3228699" cy="2173280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76" name="Google Shape;676;p28"/>
          <p:cNvSpPr txBox="1"/>
          <p:nvPr/>
        </p:nvSpPr>
        <p:spPr>
          <a:xfrm>
            <a:off x="2098950" y="4116175"/>
            <a:ext cx="49461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Lien vers notre salle de vidéoconférence : 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1A73E8"/>
                </a:solidFill>
                <a:highlight>
                  <a:srgbClr val="FFFFFF"/>
                </a:highlight>
                <a:latin typeface="Viga"/>
                <a:ea typeface="Viga"/>
                <a:cs typeface="Viga"/>
                <a:sym typeface="Vig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https://zoom.us/j/93849137106</a:t>
            </a:r>
            <a:endParaRPr sz="2400" b="1"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77" name="Google Shape;67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2750" y="1988225"/>
            <a:ext cx="2958601" cy="163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2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683" name="Google Shape;683;p29"/>
          <p:cNvSpPr txBox="1">
            <a:spLocks noGrp="1"/>
          </p:cNvSpPr>
          <p:nvPr>
            <p:ph type="title" idx="4294967295"/>
          </p:nvPr>
        </p:nvSpPr>
        <p:spPr>
          <a:xfrm>
            <a:off x="1391950" y="319500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Obtenez votre 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badge de participation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84" name="Google Shape;68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1175" y="1217175"/>
            <a:ext cx="1680225" cy="1644275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29"/>
          <p:cNvSpPr txBox="1"/>
          <p:nvPr/>
        </p:nvSpPr>
        <p:spPr>
          <a:xfrm>
            <a:off x="911200" y="1526200"/>
            <a:ext cx="3000000" cy="30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marR="282204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 b="1" u="sng">
                <a:solidFill>
                  <a:srgbClr val="4A86E8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Badge de participation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285750" marR="282204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285750" marR="282204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1-Si vous venez de valider la création d’un compte, il faut confirmer votre inscription à Campus RÉCIT.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285750" marR="282204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2-Pour l’attribution d’un badge, suivre les instructions pour ajouter un travail.</a:t>
            </a:r>
            <a:endParaRPr/>
          </a:p>
        </p:txBody>
      </p:sp>
      <p:pic>
        <p:nvPicPr>
          <p:cNvPr id="686" name="Google Shape;68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27900" y="3138275"/>
            <a:ext cx="3831076" cy="17150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7" name="Google Shape;687;p29"/>
          <p:cNvCxnSpPr/>
          <p:nvPr/>
        </p:nvCxnSpPr>
        <p:spPr>
          <a:xfrm>
            <a:off x="3730575" y="4613825"/>
            <a:ext cx="864600" cy="0"/>
          </a:xfrm>
          <a:prstGeom prst="straightConnector1">
            <a:avLst/>
          </a:prstGeom>
          <a:noFill/>
          <a:ln w="76200" cap="flat" cmpd="sng">
            <a:solidFill>
              <a:srgbClr val="1C4587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30"/>
          <p:cNvSpPr txBox="1">
            <a:spLocks noGrp="1"/>
          </p:cNvSpPr>
          <p:nvPr>
            <p:ph type="ctrTitle" idx="4294967295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b="1">
                <a:latin typeface="Viga"/>
                <a:ea typeface="Viga"/>
                <a:cs typeface="Viga"/>
                <a:sym typeface="Viga"/>
              </a:rPr>
              <a:t>MERCI !</a:t>
            </a:r>
            <a:endParaRPr sz="10000" b="1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93" name="Google Shape;69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30"/>
          <p:cNvSpPr txBox="1"/>
          <p:nvPr/>
        </p:nvSpPr>
        <p:spPr>
          <a:xfrm>
            <a:off x="4142800" y="26435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Sonya.Fiset@recitmst.qc.ca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equipe@recitmst.qc.ca 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Facebook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Chaîne YouTube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695" name="Google Shape;695;p30"/>
          <p:cNvSpPr txBox="1"/>
          <p:nvPr/>
        </p:nvSpPr>
        <p:spPr>
          <a:xfrm>
            <a:off x="443038" y="271970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96" name="Google Shape;696;p30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sont mises à disposition, sauf exception, selon les termes de la licence</a:t>
            </a:r>
            <a:r>
              <a:rPr lang="en" sz="8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chemeClr val="accent1"/>
                </a:solidFill>
              </a:rPr>
              <a:t>.</a:t>
            </a:r>
            <a:r>
              <a:rPr lang="en" sz="800">
                <a:solidFill>
                  <a:schemeClr val="accent1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chemeClr val="accent1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97" name="Google Shape;697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31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703" name="Google Shape;70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1900" y="387550"/>
            <a:ext cx="4105875" cy="2008175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31"/>
          <p:cNvSpPr txBox="1"/>
          <p:nvPr/>
        </p:nvSpPr>
        <p:spPr>
          <a:xfrm>
            <a:off x="2381900" y="2561975"/>
            <a:ext cx="3984000" cy="16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>
                <a:solidFill>
                  <a:srgbClr val="674EA7"/>
                </a:solidFill>
                <a:latin typeface="Viga"/>
                <a:ea typeface="Viga"/>
                <a:cs typeface="Viga"/>
                <a:sym typeface="Viga"/>
              </a:rPr>
              <a:t>Interactivité en ST!</a:t>
            </a:r>
            <a:endParaRPr>
              <a:solidFill>
                <a:srgbClr val="674EA7"/>
              </a:solidFill>
            </a:endParaRPr>
          </a:p>
        </p:txBody>
      </p:sp>
      <p:pic>
        <p:nvPicPr>
          <p:cNvPr id="705" name="Google Shape;70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5425" y="387550"/>
            <a:ext cx="1258291" cy="381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7775" y="387550"/>
            <a:ext cx="1296475" cy="3849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5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Plan de la présentation</a:t>
            </a:r>
            <a:endParaRPr sz="32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56" name="Google Shape;556;p15"/>
          <p:cNvSpPr txBox="1">
            <a:spLocks noGrp="1"/>
          </p:cNvSpPr>
          <p:nvPr>
            <p:ph type="body" idx="1"/>
          </p:nvPr>
        </p:nvSpPr>
        <p:spPr>
          <a:xfrm>
            <a:off x="747925" y="1156100"/>
            <a:ext cx="7903200" cy="37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Bienvenue!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Qui êtes-vous? 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L’interface </a:t>
            </a:r>
            <a:r>
              <a:rPr lang="en" sz="23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Kahoot.it</a:t>
            </a: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jouer synchrone ou asynchrone 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L’interface Kahoot enseignant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Explorons dans jeux en MST 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Nouveautés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Badge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Questions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7" name="Google Shape;557;p15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6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563" name="Google Shape;563;p16"/>
          <p:cNvSpPr txBox="1"/>
          <p:nvPr/>
        </p:nvSpPr>
        <p:spPr>
          <a:xfrm>
            <a:off x="1516375" y="883925"/>
            <a:ext cx="3101400" cy="3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64" name="Google Shape;564;p16"/>
          <p:cNvSpPr/>
          <p:nvPr/>
        </p:nvSpPr>
        <p:spPr>
          <a:xfrm>
            <a:off x="1066800" y="967750"/>
            <a:ext cx="3680400" cy="3688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rgbClr val="0069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16"/>
          <p:cNvSpPr txBox="1"/>
          <p:nvPr/>
        </p:nvSpPr>
        <p:spPr>
          <a:xfrm>
            <a:off x="1587275" y="1851950"/>
            <a:ext cx="2641500" cy="24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Qui êtes-vous? </a:t>
            </a:r>
            <a:endParaRPr sz="2000" b="1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Nom, rôle, CSS</a:t>
            </a:r>
            <a:endParaRPr sz="2000" b="1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(clavardage)</a:t>
            </a:r>
            <a:endParaRPr sz="2000" b="1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66" name="Google Shape;56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2300" y="1201450"/>
            <a:ext cx="2641649" cy="309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Connaissez-vous Kahoot?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72" name="Google Shape;572;p1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aphicFrame>
        <p:nvGraphicFramePr>
          <p:cNvPr id="573" name="Google Shape;573;p17"/>
          <p:cNvGraphicFramePr/>
          <p:nvPr/>
        </p:nvGraphicFramePr>
        <p:xfrm>
          <a:off x="824950" y="1313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{D89F33A4-2FFB-4704-854A-8F5AD7624505}</a:tableStyleId>
              </a:tblPr>
              <a:tblGrid>
                <a:gridCol w="294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Je l’utilise déjà avec mes élèves.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0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J’ai déjà vu des collègues ou des élèves l’utiliser.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Ça m’intrigue… mais j’ai pas encore osé!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0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Kahoot est un mystère?</a:t>
                      </a: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8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579" name="Google Shape;579;p18"/>
          <p:cNvSpPr txBox="1"/>
          <p:nvPr/>
        </p:nvSpPr>
        <p:spPr>
          <a:xfrm>
            <a:off x="998800" y="330325"/>
            <a:ext cx="5898600" cy="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C4587"/>
                </a:solidFill>
                <a:latin typeface="Viga"/>
                <a:ea typeface="Viga"/>
                <a:cs typeface="Viga"/>
                <a:sym typeface="Viga"/>
              </a:rPr>
              <a:t>Vue de l’apprenant synchrone</a:t>
            </a:r>
            <a:endParaRPr sz="2400" b="1">
              <a:solidFill>
                <a:srgbClr val="1C4587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C4587"/>
                </a:solidFill>
                <a:latin typeface="Ubuntu"/>
                <a:ea typeface="Ubuntu"/>
                <a:cs typeface="Ubuntu"/>
                <a:sym typeface="Ubuntu"/>
              </a:rPr>
              <a:t>-Ouvrir : </a:t>
            </a:r>
            <a:r>
              <a:rPr lang="en" sz="2400" b="1" u="sng">
                <a:solidFill>
                  <a:srgbClr val="1C4587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Kahoot.it</a:t>
            </a:r>
            <a:endParaRPr sz="2400" b="1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C4587"/>
                </a:solidFill>
                <a:latin typeface="Ubuntu"/>
                <a:ea typeface="Ubuntu"/>
                <a:cs typeface="Ubuntu"/>
                <a:sym typeface="Ubuntu"/>
              </a:rPr>
              <a:t>-Entrer le # du jeu :</a:t>
            </a:r>
            <a:r>
              <a:rPr lang="en" sz="4800">
                <a:solidFill>
                  <a:srgbClr val="1C4587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4900" b="1">
                <a:solidFill>
                  <a:srgbClr val="0069BF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5943730</a:t>
            </a:r>
            <a:endParaRPr sz="4800" b="1">
              <a:solidFill>
                <a:srgbClr val="0069BF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C4587"/>
                </a:solidFill>
                <a:latin typeface="Ubuntu"/>
                <a:ea typeface="Ubuntu"/>
                <a:cs typeface="Ubuntu"/>
                <a:sym typeface="Ubuntu"/>
              </a:rPr>
              <a:t>-Entrer votre nom :  </a:t>
            </a:r>
            <a:endParaRPr sz="2400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C4587"/>
                </a:solidFill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2400">
                <a:solidFill>
                  <a:srgbClr val="1C4587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Maître du jeu à l’écran synchrone</a:t>
            </a:r>
            <a:endParaRPr sz="2400">
              <a:solidFill>
                <a:srgbClr val="1C4587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C4587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C4587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-Choix de réponses sur votre écran</a:t>
            </a:r>
            <a:endParaRPr sz="2400">
              <a:solidFill>
                <a:srgbClr val="1C4587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C4587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C4587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-Temps, musique, classement   </a:t>
            </a:r>
            <a:endParaRPr sz="2400">
              <a:solidFill>
                <a:srgbClr val="1C4587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80" name="Google Shape;58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4775" y="569275"/>
            <a:ext cx="1552750" cy="12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4766" y="2039975"/>
            <a:ext cx="1617134" cy="128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587" name="Google Shape;587;p19"/>
          <p:cNvSpPr txBox="1"/>
          <p:nvPr/>
        </p:nvSpPr>
        <p:spPr>
          <a:xfrm>
            <a:off x="998800" y="220200"/>
            <a:ext cx="5898600" cy="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Vue de l’apprenant asynchrone</a:t>
            </a:r>
            <a:endParaRPr sz="2400" b="1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C4587"/>
                </a:solidFill>
                <a:latin typeface="Ubuntu"/>
                <a:ea typeface="Ubuntu"/>
                <a:cs typeface="Ubuntu"/>
                <a:sym typeface="Ubuntu"/>
              </a:rPr>
              <a:t>-Ouvrir : </a:t>
            </a:r>
            <a:r>
              <a:rPr lang="en" sz="2400" b="1" u="sng">
                <a:solidFill>
                  <a:srgbClr val="1C4587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Kahoot.it</a:t>
            </a:r>
            <a:endParaRPr sz="2400" b="1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C4587"/>
                </a:solidFill>
                <a:latin typeface="Ubuntu"/>
                <a:ea typeface="Ubuntu"/>
                <a:cs typeface="Ubuntu"/>
                <a:sym typeface="Ubuntu"/>
              </a:rPr>
              <a:t>-Entrer le # du jeu : </a:t>
            </a:r>
            <a:r>
              <a:rPr lang="en" sz="4000" b="1">
                <a:solidFill>
                  <a:srgbClr val="333333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09139257</a:t>
            </a:r>
            <a:endParaRPr sz="4000" b="1">
              <a:solidFill>
                <a:srgbClr val="1C4587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C4587"/>
                </a:solidFill>
                <a:latin typeface="Ubuntu"/>
                <a:ea typeface="Ubuntu"/>
                <a:cs typeface="Ubuntu"/>
                <a:sym typeface="Ubuntu"/>
              </a:rPr>
              <a:t>-Entrer votre nom :  </a:t>
            </a:r>
            <a:endParaRPr sz="2400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C4587"/>
                </a:solidFill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2400">
                <a:solidFill>
                  <a:srgbClr val="1C4587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À votre rythme </a:t>
            </a:r>
            <a:endParaRPr sz="2400">
              <a:solidFill>
                <a:srgbClr val="1C4587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C4587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C4587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2400">
              <a:solidFill>
                <a:srgbClr val="1C4587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88" name="Google Shape;58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7400" y="3367150"/>
            <a:ext cx="1552750" cy="12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8865" y="169500"/>
            <a:ext cx="2394626" cy="18942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0" name="Google Shape;590;p19"/>
          <p:cNvCxnSpPr/>
          <p:nvPr/>
        </p:nvCxnSpPr>
        <p:spPr>
          <a:xfrm rot="10800000" flipH="1">
            <a:off x="7266825" y="1578875"/>
            <a:ext cx="873900" cy="8664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2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596" name="Google Shape;596;p20"/>
          <p:cNvSpPr txBox="1"/>
          <p:nvPr/>
        </p:nvSpPr>
        <p:spPr>
          <a:xfrm>
            <a:off x="998800" y="322450"/>
            <a:ext cx="5898600" cy="8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C4587"/>
                </a:solidFill>
                <a:latin typeface="Viga"/>
                <a:ea typeface="Viga"/>
                <a:cs typeface="Viga"/>
                <a:sym typeface="Viga"/>
              </a:rPr>
              <a:t>Vue de l’enseignant : </a:t>
            </a:r>
            <a:r>
              <a:rPr lang="en" sz="2400" b="1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Create.kahoot.it</a:t>
            </a:r>
            <a:endParaRPr sz="2400" b="1">
              <a:solidFill>
                <a:srgbClr val="1C4587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C4587"/>
                </a:solidFill>
                <a:latin typeface="Ubuntu"/>
                <a:ea typeface="Ubuntu"/>
                <a:cs typeface="Ubuntu"/>
                <a:sym typeface="Ubuntu"/>
              </a:rPr>
              <a:t>-</a:t>
            </a:r>
            <a:r>
              <a:rPr lang="en" sz="2400">
                <a:solidFill>
                  <a:srgbClr val="1C4587"/>
                </a:solidFill>
                <a:latin typeface="Ubuntu"/>
                <a:ea typeface="Ubuntu"/>
                <a:cs typeface="Ubuntu"/>
                <a:sym typeface="Ubuntu"/>
              </a:rPr>
              <a:t>Discover</a:t>
            </a:r>
            <a:endParaRPr sz="2400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C4587"/>
                </a:solidFill>
                <a:latin typeface="Ubuntu"/>
                <a:ea typeface="Ubuntu"/>
                <a:cs typeface="Ubuntu"/>
                <a:sym typeface="Ubuntu"/>
              </a:rPr>
              <a:t>(recherche</a:t>
            </a:r>
            <a:endParaRPr sz="2400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C4587"/>
                </a:solidFill>
                <a:latin typeface="Ubuntu"/>
                <a:ea typeface="Ubuntu"/>
                <a:cs typeface="Ubuntu"/>
                <a:sym typeface="Ubuntu"/>
              </a:rPr>
              <a:t> par mot-clé</a:t>
            </a:r>
            <a:endParaRPr sz="2400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C4587"/>
                </a:solidFill>
                <a:latin typeface="Ubuntu"/>
                <a:ea typeface="Ubuntu"/>
                <a:cs typeface="Ubuntu"/>
                <a:sym typeface="Ubuntu"/>
              </a:rPr>
              <a:t>et niveau)</a:t>
            </a:r>
            <a:endParaRPr sz="2400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C4587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C4587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2400">
              <a:solidFill>
                <a:srgbClr val="1C4587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97" name="Google Shape;59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8800" y="1363600"/>
            <a:ext cx="7639050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37925" y="1905300"/>
            <a:ext cx="4705350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16550" y="2500175"/>
            <a:ext cx="2209776" cy="2616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0" name="Google Shape;600;p20"/>
          <p:cNvCxnSpPr/>
          <p:nvPr/>
        </p:nvCxnSpPr>
        <p:spPr>
          <a:xfrm flipH="1">
            <a:off x="4498700" y="688600"/>
            <a:ext cx="1470600" cy="6135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01" name="Google Shape;601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02525" y="3286425"/>
            <a:ext cx="2818725" cy="176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1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607" name="Google Shape;607;p21"/>
          <p:cNvSpPr txBox="1"/>
          <p:nvPr/>
        </p:nvSpPr>
        <p:spPr>
          <a:xfrm>
            <a:off x="998800" y="322450"/>
            <a:ext cx="5898600" cy="8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C4587"/>
                </a:solidFill>
                <a:latin typeface="Viga"/>
                <a:ea typeface="Viga"/>
                <a:cs typeface="Viga"/>
                <a:sym typeface="Viga"/>
              </a:rPr>
              <a:t>Vue de l’enseignant : </a:t>
            </a:r>
            <a:r>
              <a:rPr lang="en" sz="2400" b="1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Create.kahoot.it</a:t>
            </a:r>
            <a:endParaRPr sz="2400" b="1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C4587"/>
                </a:solidFill>
                <a:latin typeface="Ubuntu"/>
                <a:ea typeface="Ubuntu"/>
                <a:cs typeface="Ubuntu"/>
                <a:sym typeface="Ubuntu"/>
              </a:rPr>
              <a:t>-Kahoots</a:t>
            </a:r>
            <a:endParaRPr sz="2400" b="1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C4587"/>
                </a:solidFill>
                <a:latin typeface="Ubuntu"/>
                <a:ea typeface="Ubuntu"/>
                <a:cs typeface="Ubuntu"/>
                <a:sym typeface="Ubuntu"/>
              </a:rPr>
              <a:t>(Jouer ou éditer) </a:t>
            </a:r>
            <a:endParaRPr sz="2400" b="1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C4587"/>
                </a:solidFill>
                <a:latin typeface="Ubuntu"/>
                <a:ea typeface="Ubuntu"/>
                <a:cs typeface="Ubuntu"/>
                <a:sym typeface="Ubuntu"/>
              </a:rPr>
              <a:t>-Play (teach)</a:t>
            </a:r>
            <a:endParaRPr sz="2400" b="1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C4587"/>
                </a:solidFill>
                <a:latin typeface="Ubuntu"/>
                <a:ea typeface="Ubuntu"/>
                <a:cs typeface="Ubuntu"/>
                <a:sym typeface="Ubuntu"/>
              </a:rPr>
              <a:t>-Classique</a:t>
            </a:r>
            <a:endParaRPr sz="2400" b="1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C4587"/>
                </a:solidFill>
                <a:latin typeface="Ubuntu"/>
                <a:ea typeface="Ubuntu"/>
                <a:cs typeface="Ubuntu"/>
                <a:sym typeface="Ubuntu"/>
              </a:rPr>
              <a:t>-Code à projeter</a:t>
            </a:r>
            <a:endParaRPr sz="2400" b="1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C4587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C4587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2400">
              <a:solidFill>
                <a:srgbClr val="1C4587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08" name="Google Shape;60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8800" y="1033275"/>
            <a:ext cx="7639050" cy="504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9" name="Google Shape;609;p21"/>
          <p:cNvCxnSpPr/>
          <p:nvPr/>
        </p:nvCxnSpPr>
        <p:spPr>
          <a:xfrm rot="10800000" flipH="1">
            <a:off x="4484775" y="1683000"/>
            <a:ext cx="660600" cy="6528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10" name="Google Shape;61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0225" y="1683000"/>
            <a:ext cx="1490400" cy="103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56575" y="2858214"/>
            <a:ext cx="1490401" cy="1267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24100" y="3979650"/>
            <a:ext cx="1416950" cy="112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2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618" name="Google Shape;618;p22"/>
          <p:cNvSpPr txBox="1"/>
          <p:nvPr/>
        </p:nvSpPr>
        <p:spPr>
          <a:xfrm>
            <a:off x="998800" y="322450"/>
            <a:ext cx="5898600" cy="8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C4587"/>
                </a:solidFill>
                <a:latin typeface="Viga"/>
                <a:ea typeface="Viga"/>
                <a:cs typeface="Viga"/>
                <a:sym typeface="Viga"/>
              </a:rPr>
              <a:t>Vue de l’enseignant : </a:t>
            </a:r>
            <a:r>
              <a:rPr lang="en" sz="2400" b="1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Create.kahoot.it</a:t>
            </a:r>
            <a:endParaRPr sz="2400" b="1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C4587"/>
                </a:solidFill>
                <a:latin typeface="Ubuntu"/>
                <a:ea typeface="Ubuntu"/>
                <a:cs typeface="Ubuntu"/>
                <a:sym typeface="Ubuntu"/>
              </a:rPr>
              <a:t>-Voir les résultats des élèves</a:t>
            </a:r>
            <a:endParaRPr sz="2400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C4587"/>
                </a:solidFill>
                <a:latin typeface="Ubuntu"/>
                <a:ea typeface="Ubuntu"/>
                <a:cs typeface="Ubuntu"/>
                <a:sym typeface="Ubuntu"/>
              </a:rPr>
              <a:t>(Sommaire, </a:t>
            </a:r>
            <a:endParaRPr sz="2400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C4587"/>
                </a:solidFill>
                <a:latin typeface="Ubuntu"/>
                <a:ea typeface="Ubuntu"/>
                <a:cs typeface="Ubuntu"/>
                <a:sym typeface="Ubuntu"/>
              </a:rPr>
              <a:t>par joueurs, </a:t>
            </a:r>
            <a:endParaRPr sz="2400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C4587"/>
                </a:solidFill>
                <a:latin typeface="Ubuntu"/>
                <a:ea typeface="Ubuntu"/>
                <a:cs typeface="Ubuntu"/>
                <a:sym typeface="Ubuntu"/>
              </a:rPr>
              <a:t>par questions)</a:t>
            </a:r>
            <a:endParaRPr sz="2400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C4587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C4587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2400">
              <a:solidFill>
                <a:srgbClr val="1C4587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19" name="Google Shape;61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8800" y="1033275"/>
            <a:ext cx="7639050" cy="504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0" name="Google Shape;620;p22"/>
          <p:cNvCxnSpPr/>
          <p:nvPr/>
        </p:nvCxnSpPr>
        <p:spPr>
          <a:xfrm rot="10800000" flipH="1">
            <a:off x="5932575" y="1683000"/>
            <a:ext cx="660600" cy="6528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21" name="Google Shape;62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70500" y="2527525"/>
            <a:ext cx="5467350" cy="54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759</Words>
  <Application>Microsoft Office PowerPoint</Application>
  <PresentationFormat>Affichage à l'écran (16:9)</PresentationFormat>
  <Paragraphs>191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7" baseType="lpstr">
      <vt:lpstr>Montserrat</vt:lpstr>
      <vt:lpstr>Bangers</vt:lpstr>
      <vt:lpstr>Dosis</vt:lpstr>
      <vt:lpstr>Viga</vt:lpstr>
      <vt:lpstr>Arial</vt:lpstr>
      <vt:lpstr>Sniglet</vt:lpstr>
      <vt:lpstr>Ubuntu</vt:lpstr>
      <vt:lpstr>Roboto</vt:lpstr>
      <vt:lpstr>Friar template</vt:lpstr>
      <vt:lpstr>Kahoot!  interactivité en ST http://bit.ly/mst9fevrier21  </vt:lpstr>
      <vt:lpstr>Plan de la présentation</vt:lpstr>
      <vt:lpstr>Présentation PowerPoint</vt:lpstr>
      <vt:lpstr>Connaissez-vous Kahoot?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Nouveautés Kahoot!</vt:lpstr>
      <vt:lpstr>Présentation PowerPoint</vt:lpstr>
      <vt:lpstr>Présentation PowerPoint</vt:lpstr>
      <vt:lpstr>L’engagement de l’élève</vt:lpstr>
      <vt:lpstr>Présentation PowerPoint</vt:lpstr>
      <vt:lpstr>L’équipe du RÉCIT MST est disponible  les mercredis matins  de 9 h à 11 h 30. </vt:lpstr>
      <vt:lpstr>Obtenez votre  badge de participation</vt:lpstr>
      <vt:lpstr>MERCI !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Kahoot!  interactivité en ST http://bit.ly/mst9fevrier21  </dc:title>
  <dc:creator>Sonya Fiset</dc:creator>
  <cp:lastModifiedBy>Fiset Sonia</cp:lastModifiedBy>
  <cp:revision>1</cp:revision>
  <dcterms:modified xsi:type="dcterms:W3CDTF">2021-02-09T18:13:29Z</dcterms:modified>
</cp:coreProperties>
</file>