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Bangers" panose="020B0604020202020204" charset="0"/>
      <p:regular r:id="rId27"/>
    </p:embeddedFont>
    <p:embeddedFont>
      <p:font typeface="Dosis" panose="020B0604020202020204" charset="0"/>
      <p:regular r:id="rId28"/>
      <p:bold r:id="rId29"/>
    </p:embeddedFont>
    <p:embeddedFont>
      <p:font typeface="Montserrat" panose="020B0604020202020204" charset="0"/>
      <p:regular r:id="rId30"/>
      <p:bold r:id="rId31"/>
      <p:italic r:id="rId32"/>
      <p:boldItalic r:id="rId33"/>
    </p:embeddedFont>
    <p:embeddedFont>
      <p:font typeface="Roboto" panose="020B0604020202020204" charset="0"/>
      <p:regular r:id="rId34"/>
      <p:bold r:id="rId35"/>
      <p:italic r:id="rId36"/>
      <p:boldItalic r:id="rId37"/>
    </p:embeddedFont>
    <p:embeddedFont>
      <p:font typeface="Sniglet" panose="020B0604020202020204" charset="0"/>
      <p:regular r:id="rId38"/>
    </p:embeddedFont>
    <p:embeddedFont>
      <p:font typeface="Ubuntu" panose="020B0604020202020204" charset="0"/>
      <p:regular r:id="rId39"/>
      <p:bold r:id="rId40"/>
      <p:italic r:id="rId41"/>
      <p:boldItalic r:id="rId42"/>
    </p:embeddedFont>
    <p:embeddedFont>
      <p:font typeface="Viga"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xCsZ0WL7XSB3ZZEa7fuF8F_1o1eqMGZwODF5d9tselU/edit?usp=shar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ampus.recit.qc.ca/course/view.php?id=62"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zoom.us/j/9384913710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mpus.recit.qc.ca/enrol/index.php?id=28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equipe@recitmst.qc.c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youtube.com/channel/UC7IcadI_rZFwso9N81PYqFg" TargetMode="External"/><Relationship Id="rId5" Type="http://schemas.openxmlformats.org/officeDocument/2006/relationships/hyperlink" Target="https://twitter.com/recitmst" TargetMode="External"/><Relationship Id="rId4" Type="http://schemas.openxmlformats.org/officeDocument/2006/relationships/hyperlink" Target="https://www.facebook.com/RECITMST202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citmst.qc.ca/e-colloque-CSSMB-Micro-bit-4-dec-202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rive.google.com/file/d/1Y1D4TQk5Gipuh6_ROjO2TNTnxNoq7BmS/view?usp=sharing" TargetMode="External"/><Relationship Id="rId5" Type="http://schemas.openxmlformats.org/officeDocument/2006/relationships/hyperlink" Target="https://drive.google.com/file/d/1Y0IsK04t1SJHKwXXVmdKrhXmpEWKtOFa/view?usp=sharing" TargetMode="External"/><Relationship Id="rId4" Type="http://schemas.openxmlformats.org/officeDocument/2006/relationships/hyperlink" Target="https://docs.google.com/presentation/d/1pR62hEO1qfo4TnTbyS80_CVBraLG2w47iflakWyQi5U/edit?usp=shar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e.kahoot.it/v2/details/19f82b11-a3ac-4156-8b4d-7744a25bb54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c8401c1446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gc8401c1446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2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a199ee34f6_0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a199ee34f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Capture d’écran pour la liste pour la liste des P</a:t>
            </a: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bc49daf243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bc49daf2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Capture d’écran pour la liste pour la liste des P</a:t>
            </a: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a199ee34f6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a199ee34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a3f8a916a5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a3f8a916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6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70a178747_0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70a17874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870a178747_0_18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870a178747_0_1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0a1a99a2d_0_5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80a1a99a2d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B5394"/>
                </a:solidFill>
                <a:latin typeface="Ubuntu"/>
                <a:ea typeface="Ubuntu"/>
                <a:cs typeface="Ubuntu"/>
                <a:sym typeface="Ubuntu"/>
              </a:rPr>
              <a:t>Autoformation sur Campus RÉCIT </a:t>
            </a:r>
            <a:r>
              <a:rPr lang="en" u="sng">
                <a:solidFill>
                  <a:srgbClr val="3C78D8"/>
                </a:solidFill>
                <a:latin typeface="Ubuntu"/>
                <a:ea typeface="Ubuntu"/>
                <a:cs typeface="Ubuntu"/>
                <a:sym typeface="Ubuntu"/>
                <a:hlinkClick r:id="rId3">
                  <a:extLst>
                    <a:ext uri="{A12FA001-AC4F-418D-AE19-62706E023703}">
                      <ahyp:hlinkClr xmlns:ahyp="http://schemas.microsoft.com/office/drawing/2018/hyperlinkcolor" val="tx"/>
                    </a:ext>
                  </a:extLst>
                </a:hlinkClick>
              </a:rPr>
              <a:t>Questionnaires interactifs en univers social</a:t>
            </a:r>
            <a:r>
              <a:rPr lang="en">
                <a:latin typeface="Ubuntu"/>
                <a:ea typeface="Ubuntu"/>
                <a:cs typeface="Ubuntu"/>
                <a:sym typeface="Ubuntu"/>
              </a:rPr>
              <a:t>:  </a:t>
            </a:r>
            <a:r>
              <a:rPr lang="en" u="sng">
                <a:solidFill>
                  <a:schemeClr val="hlink"/>
                </a:solidFill>
                <a:latin typeface="Ubuntu"/>
                <a:ea typeface="Ubuntu"/>
                <a:cs typeface="Ubuntu"/>
                <a:sym typeface="Ubuntu"/>
                <a:hlinkClick r:id="rId4"/>
              </a:rPr>
              <a:t>https://campus.recit.qc.ca/course/view.php?id=62</a:t>
            </a:r>
            <a:endParaRPr>
              <a:latin typeface="Ubuntu"/>
              <a:ea typeface="Ubuntu"/>
              <a:cs typeface="Ubuntu"/>
              <a:sym typeface="Ubuntu"/>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6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ae3b288ab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ae3b288a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Salle de vidéoconférence : </a:t>
            </a:r>
            <a:r>
              <a:rPr lang="en" sz="1050" u="sng">
                <a:solidFill>
                  <a:srgbClr val="1A73E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https://zoom.us/j/93849137106</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c82d9021d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c82d9021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obtenir le badge de participation : </a:t>
            </a:r>
            <a:r>
              <a:rPr lang="en" u="sng">
                <a:solidFill>
                  <a:schemeClr val="hlink"/>
                </a:solidFill>
                <a:hlinkClick r:id="rId3"/>
              </a:rPr>
              <a:t>https://campus.recit.qc.ca/enrol/index.php?id=284</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Me joindre </a:t>
            </a:r>
            <a:r>
              <a:rPr lang="en">
                <a:solidFill>
                  <a:srgbClr val="666666"/>
                </a:solidFill>
                <a:latin typeface="Ubuntu"/>
                <a:ea typeface="Ubuntu"/>
                <a:cs typeface="Ubuntu"/>
                <a:sym typeface="Ubuntu"/>
              </a:rPr>
              <a:t>sonya.fiset@recitmst.qc.ca</a:t>
            </a:r>
            <a:endParaRPr>
              <a:solidFill>
                <a:srgbClr val="666666"/>
              </a:solidFill>
              <a:latin typeface="Ubuntu"/>
              <a:ea typeface="Ubuntu"/>
              <a:cs typeface="Ubuntu"/>
              <a:sym typeface="Ubuntu"/>
            </a:endParaRPr>
          </a:p>
          <a:p>
            <a:pPr marL="0" lvl="0" indent="0" algn="l" rtl="0">
              <a:spcBef>
                <a:spcPts val="600"/>
              </a:spcBef>
              <a:spcAft>
                <a:spcPts val="0"/>
              </a:spcAft>
              <a:buNone/>
            </a:pPr>
            <a:r>
              <a:rPr lang="en">
                <a:solidFill>
                  <a:srgbClr val="666666"/>
                </a:solidFill>
                <a:latin typeface="Ubuntu"/>
                <a:ea typeface="Ubuntu"/>
                <a:cs typeface="Ubuntu"/>
                <a:sym typeface="Ubuntu"/>
              </a:rPr>
              <a:t>Message à l’équipe : equipe</a:t>
            </a:r>
            <a:r>
              <a:rPr lang="en">
                <a:solidFill>
                  <a:srgbClr val="666666"/>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@recitmst.qc.ca</a:t>
            </a:r>
            <a:r>
              <a:rPr lang="en">
                <a:solidFill>
                  <a:srgbClr val="666666"/>
                </a:solidFill>
                <a:latin typeface="Ubuntu"/>
                <a:ea typeface="Ubuntu"/>
                <a:cs typeface="Ubuntu"/>
                <a:sym typeface="Ubuntu"/>
              </a:rPr>
              <a:t> </a:t>
            </a:r>
            <a:endParaRPr>
              <a:solidFill>
                <a:srgbClr val="666666"/>
              </a:solidFill>
              <a:latin typeface="Ubuntu"/>
              <a:ea typeface="Ubuntu"/>
              <a:cs typeface="Ubuntu"/>
              <a:sym typeface="Ubuntu"/>
            </a:endParaRPr>
          </a:p>
          <a:p>
            <a:pPr marL="457200" lvl="0" indent="-298450" algn="l" rtl="0">
              <a:spcBef>
                <a:spcPts val="600"/>
              </a:spcBef>
              <a:spcAft>
                <a:spcPts val="0"/>
              </a:spcAft>
              <a:buClr>
                <a:srgbClr val="384F5C"/>
              </a:buClr>
              <a:buSzPts val="1100"/>
              <a:buFont typeface="Ubuntu"/>
              <a:buChar char="❏"/>
            </a:pPr>
            <a:r>
              <a:rPr lang="en" u="sng">
                <a:solidFill>
                  <a:srgbClr val="384F5C"/>
                </a:solidFill>
                <a:latin typeface="Ubuntu"/>
                <a:ea typeface="Ubuntu"/>
                <a:cs typeface="Ubuntu"/>
                <a:sym typeface="Ubuntu"/>
                <a:hlinkClick r:id="rId4">
                  <a:extLst>
                    <a:ext uri="{A12FA001-AC4F-418D-AE19-62706E023703}">
                      <ahyp:hlinkClr xmlns:ahyp="http://schemas.microsoft.com/office/drawing/2018/hyperlinkcolor" val="tx"/>
                    </a:ext>
                  </a:extLst>
                </a:hlinkClick>
              </a:rPr>
              <a:t>Page Facebook</a:t>
            </a:r>
            <a:r>
              <a:rPr lang="en" u="sng">
                <a:solidFill>
                  <a:srgbClr val="384F5C"/>
                </a:solidFill>
                <a:latin typeface="Ubuntu"/>
                <a:ea typeface="Ubuntu"/>
                <a:cs typeface="Ubuntu"/>
                <a:sym typeface="Ubuntu"/>
              </a:rPr>
              <a:t> : https://www.facebook.com/RECITMST2020/</a:t>
            </a:r>
            <a:endParaRPr u="sng">
              <a:solidFill>
                <a:srgbClr val="384F5C"/>
              </a:solidFill>
              <a:latin typeface="Ubuntu"/>
              <a:ea typeface="Ubuntu"/>
              <a:cs typeface="Ubuntu"/>
              <a:sym typeface="Ubuntu"/>
            </a:endParaRPr>
          </a:p>
          <a:p>
            <a:pPr marL="457200" lvl="0" indent="-298450" algn="l" rtl="0">
              <a:spcBef>
                <a:spcPts val="0"/>
              </a:spcBef>
              <a:spcAft>
                <a:spcPts val="0"/>
              </a:spcAft>
              <a:buClr>
                <a:srgbClr val="384F5C"/>
              </a:buClr>
              <a:buSzPts val="1100"/>
              <a:buFont typeface="Ubuntu"/>
              <a:buChar char="❏"/>
            </a:pPr>
            <a:r>
              <a:rPr lang="en" u="sng">
                <a:solidFill>
                  <a:srgbClr val="384F5C"/>
                </a:solidFill>
                <a:latin typeface="Ubuntu"/>
                <a:ea typeface="Ubuntu"/>
                <a:cs typeface="Ubuntu"/>
                <a:sym typeface="Ubuntu"/>
                <a:hlinkClick r:id="rId5">
                  <a:extLst>
                    <a:ext uri="{A12FA001-AC4F-418D-AE19-62706E023703}">
                      <ahyp:hlinkClr xmlns:ahyp="http://schemas.microsoft.com/office/drawing/2018/hyperlinkcolor" val="tx"/>
                    </a:ext>
                  </a:extLst>
                </a:hlinkClick>
              </a:rPr>
              <a:t>Twitter</a:t>
            </a:r>
            <a:r>
              <a:rPr lang="en" u="sng">
                <a:solidFill>
                  <a:srgbClr val="384F5C"/>
                </a:solidFill>
                <a:latin typeface="Ubuntu"/>
                <a:ea typeface="Ubuntu"/>
                <a:cs typeface="Ubuntu"/>
                <a:sym typeface="Ubuntu"/>
              </a:rPr>
              <a:t> : https://twitter.com/recitmst</a:t>
            </a:r>
            <a:endParaRPr u="sng">
              <a:solidFill>
                <a:srgbClr val="384F5C"/>
              </a:solidFill>
              <a:latin typeface="Ubuntu"/>
              <a:ea typeface="Ubuntu"/>
              <a:cs typeface="Ubuntu"/>
              <a:sym typeface="Ubuntu"/>
            </a:endParaRPr>
          </a:p>
          <a:p>
            <a:pPr marL="457200" lvl="0" indent="-298450" algn="l" rtl="0">
              <a:spcBef>
                <a:spcPts val="0"/>
              </a:spcBef>
              <a:spcAft>
                <a:spcPts val="0"/>
              </a:spcAft>
              <a:buClr>
                <a:srgbClr val="384F5C"/>
              </a:buClr>
              <a:buSzPts val="1100"/>
              <a:buFont typeface="Ubuntu"/>
              <a:buChar char="❏"/>
            </a:pPr>
            <a:r>
              <a:rPr lang="en" u="sng">
                <a:solidFill>
                  <a:srgbClr val="384F5C"/>
                </a:solidFill>
                <a:latin typeface="Ubuntu"/>
                <a:ea typeface="Ubuntu"/>
                <a:cs typeface="Ubuntu"/>
                <a:sym typeface="Ubuntu"/>
                <a:hlinkClick r:id="rId6">
                  <a:extLst>
                    <a:ext uri="{A12FA001-AC4F-418D-AE19-62706E023703}">
                      <ahyp:hlinkClr xmlns:ahyp="http://schemas.microsoft.com/office/drawing/2018/hyperlinkcolor" val="tx"/>
                    </a:ext>
                  </a:extLst>
                </a:hlinkClick>
              </a:rPr>
              <a:t>Chaîne YouTube</a:t>
            </a:r>
            <a:r>
              <a:rPr lang="en"/>
              <a:t> : </a:t>
            </a:r>
            <a:r>
              <a:rPr lang="en" u="sng">
                <a:solidFill>
                  <a:schemeClr val="accent1"/>
                </a:solidFill>
                <a:hlinkClick r:id="rId6">
                  <a:extLst>
                    <a:ext uri="{A12FA001-AC4F-418D-AE19-62706E023703}">
                      <ahyp:hlinkClr xmlns:ahyp="http://schemas.microsoft.com/office/drawing/2018/hyperlinkcolor" val="tx"/>
                    </a:ext>
                  </a:extLst>
                </a:hlinkClick>
              </a:rPr>
              <a:t>https://www.youtube.com/channel/UC7IcadI_rZFwso9N81PYqFg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c775b56f6d_0_5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c775b56f6d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Lien vers les ressources de l’atelier : </a:t>
            </a:r>
            <a:r>
              <a:rPr lang="en" u="sng">
                <a:solidFill>
                  <a:schemeClr val="hlink"/>
                </a:solidFill>
                <a:hlinkClick r:id="rId3"/>
              </a:rPr>
              <a:t>https://recitmst.qc.ca/e-colloque-CSSMB-Micro-bit-4-dec-2020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Présentation :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rgbClr val="3D4965"/>
                </a:solidFill>
              </a:rPr>
              <a:t>Version modifiable : </a:t>
            </a:r>
            <a:r>
              <a:rPr lang="en" u="sng">
                <a:solidFill>
                  <a:schemeClr val="hlink"/>
                </a:solidFill>
                <a:hlinkClick r:id="rId4"/>
              </a:rPr>
              <a:t>https://docs.google.com/presentation/d/1pR62hEO1qfo4TnTbyS80_CVBraLG2w47iflakWyQi5U/edit?usp=sharing</a:t>
            </a:r>
            <a:r>
              <a:rPr lang="en">
                <a:solidFill>
                  <a:srgbClr val="3D4965"/>
                </a:solidFill>
              </a:rPr>
              <a:t> </a:t>
            </a:r>
            <a:endParaRPr>
              <a:solidFill>
                <a:srgbClr val="3D4965"/>
              </a:solidFill>
            </a:endParaRPr>
          </a:p>
          <a:p>
            <a:pPr marL="0" lvl="0" indent="0" algn="l" rtl="0">
              <a:spcBef>
                <a:spcPts val="0"/>
              </a:spcBef>
              <a:spcAft>
                <a:spcPts val="0"/>
              </a:spcAft>
              <a:buClr>
                <a:schemeClr val="dk1"/>
              </a:buClr>
              <a:buSzPts val="1100"/>
              <a:buFont typeface="Arial"/>
              <a:buNone/>
            </a:pPr>
            <a:r>
              <a:rPr lang="en">
                <a:solidFill>
                  <a:schemeClr val="dk1"/>
                </a:solidFill>
              </a:rPr>
              <a:t>Version téléchargeable PDF : </a:t>
            </a:r>
            <a:r>
              <a:rPr lang="en" u="sng">
                <a:solidFill>
                  <a:schemeClr val="hlink"/>
                </a:solidFill>
                <a:hlinkClick r:id="rId5"/>
              </a:rPr>
              <a:t>https://drive.google.com/file/d/1Y0IsK04t1SJHKwXXVmdKrhXmpEWKtOFa/view?usp=sharing</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Version PowerPoint : </a:t>
            </a:r>
            <a:r>
              <a:rPr lang="en" u="sng">
                <a:solidFill>
                  <a:schemeClr val="hlink"/>
                </a:solidFill>
                <a:hlinkClick r:id="rId6"/>
              </a:rPr>
              <a:t>https://drive.google.com/file/d/1Y1D4TQk5Gipuh6_ROjO2TNTnxNoq7BmS/view?usp=sharing</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c8401c1446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gc8401c1446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c8401c1446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3" name="Google Shape;783;gc8401c1446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3000">
              <a:solidFill>
                <a:srgbClr val="E83C6C"/>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8401c1446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gc8401c1446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b9e5306704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b9e53067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b9e5306704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b9e53067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ca4bb3e816_1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ca4bb3e81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8721d5f9d8_0_10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8721d5f9d8_0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Capture d’écran pour la liste pour la liste des P</a:t>
            </a: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ca4bb3e816_1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ca4bb3e81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Capture d’écran pour la liste pour la liste des P</a:t>
            </a: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a199ee34f6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a199ee34f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Pour jouer :</a:t>
            </a:r>
            <a:r>
              <a:rPr lang="en" u="sng">
                <a:solidFill>
                  <a:schemeClr val="hlink"/>
                </a:solidFill>
                <a:hlinkClick r:id="rId3"/>
              </a:rPr>
              <a:t>https://kahoot.it/</a:t>
            </a:r>
            <a:endParaRPr>
              <a:solidFill>
                <a:srgbClr val="3D4965"/>
              </a:solidFill>
            </a:endParaRPr>
          </a:p>
          <a:p>
            <a:pPr marL="0" lvl="0" indent="0" algn="l" rtl="0">
              <a:spcBef>
                <a:spcPts val="0"/>
              </a:spcBef>
              <a:spcAft>
                <a:spcPts val="0"/>
              </a:spcAft>
              <a:buClr>
                <a:srgbClr val="3D4965"/>
              </a:buClr>
              <a:buSzPts val="1100"/>
              <a:buFont typeface="Arial"/>
              <a:buNone/>
            </a:pPr>
            <a:endParaRPr>
              <a:solidFill>
                <a:srgbClr val="3D4965"/>
              </a:solidFill>
            </a:endParaRPr>
          </a:p>
          <a:p>
            <a:pPr marL="0" lvl="0" indent="0" algn="l" rtl="0">
              <a:spcBef>
                <a:spcPts val="0"/>
              </a:spcBef>
              <a:spcAft>
                <a:spcPts val="0"/>
              </a:spcAft>
              <a:buClr>
                <a:srgbClr val="3D4965"/>
              </a:buClr>
              <a:buSzPts val="1100"/>
              <a:buFont typeface="Arial"/>
              <a:buNone/>
            </a:pPr>
            <a:r>
              <a:rPr lang="en">
                <a:solidFill>
                  <a:srgbClr val="3D4965"/>
                </a:solidFill>
              </a:rPr>
              <a:t>Jeu Révision octobre : </a:t>
            </a:r>
            <a:r>
              <a:rPr lang="en" u="sng">
                <a:solidFill>
                  <a:schemeClr val="hlink"/>
                </a:solidFill>
                <a:hlinkClick r:id="rId4"/>
              </a:rPr>
              <a:t>https://create.kahoot.it/v2/details/19f82b11-a3ac-4156-8b4d-7744a25bb544</a:t>
            </a:r>
            <a:endParaRPr>
              <a:solidFill>
                <a:srgbClr val="3D4965"/>
              </a:solidFill>
            </a:endParaRPr>
          </a:p>
          <a:p>
            <a:pPr marL="0" lvl="0" indent="0" algn="l" rtl="0">
              <a:spcBef>
                <a:spcPts val="0"/>
              </a:spcBef>
              <a:spcAft>
                <a:spcPts val="0"/>
              </a:spcAft>
              <a:buClr>
                <a:srgbClr val="3D4965"/>
              </a:buClr>
              <a:buSzPts val="1100"/>
              <a:buFont typeface="Arial"/>
              <a:buNone/>
            </a:pP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a199ee34f6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a199ee34f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Capture d’écran pour la liste pour la liste des P</a:t>
            </a: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a199ee34f6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a199ee34f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D4965"/>
              </a:buClr>
              <a:buSzPts val="1100"/>
              <a:buFont typeface="Arial"/>
              <a:buNone/>
            </a:pPr>
            <a:r>
              <a:rPr lang="en">
                <a:solidFill>
                  <a:srgbClr val="3D4965"/>
                </a:solidFill>
              </a:rPr>
              <a:t>Capture d’écran pour la liste pour la liste des P</a:t>
            </a:r>
            <a:endParaRPr>
              <a:solidFill>
                <a:srgbClr val="3D4965"/>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9"/>
        <p:cNvGrpSpPr/>
        <p:nvPr/>
      </p:nvGrpSpPr>
      <p:grpSpPr>
        <a:xfrm>
          <a:off x="0" y="0"/>
          <a:ext cx="0" cy="0"/>
          <a:chOff x="0" y="0"/>
          <a:chExt cx="0" cy="0"/>
        </a:xfrm>
      </p:grpSpPr>
      <p:sp>
        <p:nvSpPr>
          <p:cNvPr id="520" name="Google Shape;520;p1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521"/>
        <p:cNvGrpSpPr/>
        <p:nvPr/>
      </p:nvGrpSpPr>
      <p:grpSpPr>
        <a:xfrm>
          <a:off x="0" y="0"/>
          <a:ext cx="0" cy="0"/>
          <a:chOff x="0" y="0"/>
          <a:chExt cx="0" cy="0"/>
        </a:xfrm>
      </p:grpSpPr>
      <p:sp>
        <p:nvSpPr>
          <p:cNvPr id="522" name="Google Shape;522;p12"/>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23" name="Google Shape;523;p12"/>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24" name="Google Shape;524;p12"/>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2"/>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2"/>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2"/>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2"/>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2"/>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2"/>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2"/>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2"/>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33"/>
        <p:cNvGrpSpPr/>
        <p:nvPr/>
      </p:nvGrpSpPr>
      <p:grpSpPr>
        <a:xfrm>
          <a:off x="0" y="0"/>
          <a:ext cx="0" cy="0"/>
          <a:chOff x="0" y="0"/>
          <a:chExt cx="0" cy="0"/>
        </a:xfrm>
      </p:grpSpPr>
      <p:sp>
        <p:nvSpPr>
          <p:cNvPr id="534" name="Google Shape;53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Viga"/>
              <a:buNone/>
              <a:defRPr sz="5200">
                <a:latin typeface="Viga"/>
                <a:ea typeface="Viga"/>
                <a:cs typeface="Viga"/>
                <a:sym typeface="Vig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5" name="Google Shape;53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Font typeface="Ubuntu"/>
              <a:buNone/>
              <a:defRPr sz="2800">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6" name="Google Shape;53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5">
    <p:spTree>
      <p:nvGrpSpPr>
        <p:cNvPr id="1" name="Shape 537"/>
        <p:cNvGrpSpPr/>
        <p:nvPr/>
      </p:nvGrpSpPr>
      <p:grpSpPr>
        <a:xfrm>
          <a:off x="0" y="0"/>
          <a:ext cx="0" cy="0"/>
          <a:chOff x="0" y="0"/>
          <a:chExt cx="0" cy="0"/>
        </a:xfrm>
      </p:grpSpPr>
      <p:sp>
        <p:nvSpPr>
          <p:cNvPr id="538" name="Google Shape;538;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Font typeface="Viga"/>
              <a:buNone/>
              <a:defRPr sz="5200">
                <a:latin typeface="Viga"/>
                <a:ea typeface="Viga"/>
                <a:cs typeface="Viga"/>
                <a:sym typeface="Viga"/>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39" name="Google Shape;539;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Ubuntu"/>
              <a:buNone/>
              <a:defRPr sz="2800">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0" name="Google Shape;54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5"/>
        <p:cNvGrpSpPr/>
        <p:nvPr/>
      </p:nvGrpSpPr>
      <p:grpSpPr>
        <a:xfrm>
          <a:off x="0" y="0"/>
          <a:ext cx="0" cy="0"/>
          <a:chOff x="0" y="0"/>
          <a:chExt cx="0" cy="0"/>
        </a:xfrm>
      </p:grpSpPr>
      <p:sp>
        <p:nvSpPr>
          <p:cNvPr id="546" name="Google Shape;546;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47" name="Google Shape;547;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8" name="Google Shape;54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9"/>
        <p:cNvGrpSpPr/>
        <p:nvPr/>
      </p:nvGrpSpPr>
      <p:grpSpPr>
        <a:xfrm>
          <a:off x="0" y="0"/>
          <a:ext cx="0" cy="0"/>
          <a:chOff x="0" y="0"/>
          <a:chExt cx="0" cy="0"/>
        </a:xfrm>
      </p:grpSpPr>
      <p:sp>
        <p:nvSpPr>
          <p:cNvPr id="550" name="Google Shape;55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51" name="Google Shape;551;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52" name="Google Shape;55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3"/>
        <p:cNvGrpSpPr/>
        <p:nvPr/>
      </p:nvGrpSpPr>
      <p:grpSpPr>
        <a:xfrm>
          <a:off x="0" y="0"/>
          <a:ext cx="0" cy="0"/>
          <a:chOff x="0" y="0"/>
          <a:chExt cx="0" cy="0"/>
        </a:xfrm>
      </p:grpSpPr>
      <p:sp>
        <p:nvSpPr>
          <p:cNvPr id="554" name="Google Shape;554;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55" name="Google Shape;55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6"/>
        <p:cNvGrpSpPr/>
        <p:nvPr/>
      </p:nvGrpSpPr>
      <p:grpSpPr>
        <a:xfrm>
          <a:off x="0" y="0"/>
          <a:ext cx="0" cy="0"/>
          <a:chOff x="0" y="0"/>
          <a:chExt cx="0" cy="0"/>
        </a:xfrm>
      </p:grpSpPr>
      <p:sp>
        <p:nvSpPr>
          <p:cNvPr id="557" name="Google Shape;55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58" name="Google Shape;558;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559" name="Google Shape;559;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560" name="Google Shape;56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1"/>
        <p:cNvGrpSpPr/>
        <p:nvPr/>
      </p:nvGrpSpPr>
      <p:grpSpPr>
        <a:xfrm>
          <a:off x="0" y="0"/>
          <a:ext cx="0" cy="0"/>
          <a:chOff x="0" y="0"/>
          <a:chExt cx="0" cy="0"/>
        </a:xfrm>
      </p:grpSpPr>
      <p:sp>
        <p:nvSpPr>
          <p:cNvPr id="562" name="Google Shape;56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63" name="Google Shape;56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4"/>
        <p:cNvGrpSpPr/>
        <p:nvPr/>
      </p:nvGrpSpPr>
      <p:grpSpPr>
        <a:xfrm>
          <a:off x="0" y="0"/>
          <a:ext cx="0" cy="0"/>
          <a:chOff x="0" y="0"/>
          <a:chExt cx="0" cy="0"/>
        </a:xfrm>
      </p:grpSpPr>
      <p:sp>
        <p:nvSpPr>
          <p:cNvPr id="565" name="Google Shape;565;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566" name="Google Shape;566;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567" name="Google Shape;56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8"/>
        <p:cNvGrpSpPr/>
        <p:nvPr/>
      </p:nvGrpSpPr>
      <p:grpSpPr>
        <a:xfrm>
          <a:off x="0" y="0"/>
          <a:ext cx="0" cy="0"/>
          <a:chOff x="0" y="0"/>
          <a:chExt cx="0" cy="0"/>
        </a:xfrm>
      </p:grpSpPr>
      <p:sp>
        <p:nvSpPr>
          <p:cNvPr id="569" name="Google Shape;569;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570" name="Google Shape;57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1"/>
        <p:cNvGrpSpPr/>
        <p:nvPr/>
      </p:nvGrpSpPr>
      <p:grpSpPr>
        <a:xfrm>
          <a:off x="0" y="0"/>
          <a:ext cx="0" cy="0"/>
          <a:chOff x="0" y="0"/>
          <a:chExt cx="0" cy="0"/>
        </a:xfrm>
      </p:grpSpPr>
      <p:sp>
        <p:nvSpPr>
          <p:cNvPr id="572" name="Google Shape;572;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74" name="Google Shape;574;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5" name="Google Shape;575;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76" name="Google Shape;57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7"/>
        <p:cNvGrpSpPr/>
        <p:nvPr/>
      </p:nvGrpSpPr>
      <p:grpSpPr>
        <a:xfrm>
          <a:off x="0" y="0"/>
          <a:ext cx="0" cy="0"/>
          <a:chOff x="0" y="0"/>
          <a:chExt cx="0" cy="0"/>
        </a:xfrm>
      </p:grpSpPr>
      <p:sp>
        <p:nvSpPr>
          <p:cNvPr id="578" name="Google Shape;578;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579" name="Google Shape;57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0"/>
        <p:cNvGrpSpPr/>
        <p:nvPr/>
      </p:nvGrpSpPr>
      <p:grpSpPr>
        <a:xfrm>
          <a:off x="0" y="0"/>
          <a:ext cx="0" cy="0"/>
          <a:chOff x="0" y="0"/>
          <a:chExt cx="0" cy="0"/>
        </a:xfrm>
      </p:grpSpPr>
      <p:sp>
        <p:nvSpPr>
          <p:cNvPr id="581" name="Google Shape;581;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582" name="Google Shape;582;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583" name="Google Shape;58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4"/>
        <p:cNvGrpSpPr/>
        <p:nvPr/>
      </p:nvGrpSpPr>
      <p:grpSpPr>
        <a:xfrm>
          <a:off x="0" y="0"/>
          <a:ext cx="0" cy="0"/>
          <a:chOff x="0" y="0"/>
          <a:chExt cx="0" cy="0"/>
        </a:xfrm>
      </p:grpSpPr>
      <p:sp>
        <p:nvSpPr>
          <p:cNvPr id="585" name="Google Shape;58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8"/>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Google Shape;431;p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41"/>
        <p:cNvGrpSpPr/>
        <p:nvPr/>
      </p:nvGrpSpPr>
      <p:grpSpPr>
        <a:xfrm>
          <a:off x="0" y="0"/>
          <a:ext cx="0" cy="0"/>
          <a:chOff x="0" y="0"/>
          <a:chExt cx="0" cy="0"/>
        </a:xfrm>
      </p:grpSpPr>
      <p:sp>
        <p:nvSpPr>
          <p:cNvPr id="542" name="Google Shape;54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3" name="Google Shape;54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44" name="Google Shape;54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hyperlink" Target="https://creativecommons.org/licenses/by-nc-sa/4.0/deed.fr"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mailto:equipe@recitmst.qc.ca" TargetMode="External"/><Relationship Id="rId5" Type="http://schemas.openxmlformats.org/officeDocument/2006/relationships/image" Target="../media/image2.png"/><Relationship Id="rId4" Type="http://schemas.openxmlformats.org/officeDocument/2006/relationships/hyperlink" Target="http://bit.ly/mst29mars202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reate.kahoot.it/"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e.kahoot.it/"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kahoot.com/schools/kahoot-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iXou8el3-mw&amp;feature=emb_logo" TargetMode="External"/><Relationship Id="rId4" Type="http://schemas.openxmlformats.org/officeDocument/2006/relationships/hyperlink" Target="https://kahoot.com/blog/2020/10/13/math-symbol-editor-kahoo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IVOFOfeGUivc1NEHzaCQMjEYvlCMxfOdVh19I73Ceao/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hyperlink" Target="https://docs.google.com/document/d/1xCsZ0WL7XSB3ZZEa7fuF8F_1o1eqMGZwODF5d9tselU/edit?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hyperlink" Target="http://www.education.gouv.qc.ca/fileadmin/site_web/documents/ministere/continuum-cadre-reference-num.pdf" TargetMode="External"/><Relationship Id="rId4" Type="http://schemas.openxmlformats.org/officeDocument/2006/relationships/hyperlink" Target="https://view.genial.ly/5d812659369a7d0fc95ca03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campus.recit.qc.ca/course/view.php?id=62"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hyperlink" Target="https://docs.google.com/document/d/1xCsZ0WL7XSB3ZZEa7fuF8F_1o1eqMGZwODF5d9tselU/edit?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eogebra.or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zoom.us/j/9384913710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ampus.recit.qc.ca/login/index.php"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hyperlink" Target="https://campus.recit.qc.ca/mod/assign/view.php?id=9022" TargetMode="External"/><Relationship Id="rId4" Type="http://schemas.openxmlformats.org/officeDocument/2006/relationships/hyperlink" Target="https://campus.recit.qc.ca/enrol/index.php?id=284"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creativecommons.org/licenses/by-nc-sa/4.0/" TargetMode="External"/><Relationship Id="rId3" Type="http://schemas.openxmlformats.org/officeDocument/2006/relationships/image" Target="../media/image4.png"/><Relationship Id="rId7" Type="http://schemas.openxmlformats.org/officeDocument/2006/relationships/hyperlink" Target="https://www.youtube.com/channel/UC7IcadI_rZFwso9N81PYqF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twitter.com/recitmst" TargetMode="External"/><Relationship Id="rId5" Type="http://schemas.openxmlformats.org/officeDocument/2006/relationships/hyperlink" Target="https://www.facebook.com/RECITMST2020/" TargetMode="External"/><Relationship Id="rId4" Type="http://schemas.openxmlformats.org/officeDocument/2006/relationships/hyperlink" Target="mailto:equipe@recitmst.qc.ca"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hyperlink" Target="http://creativecommons.org/licenses/by-nc-sa/4.0/" TargetMode="External"/><Relationship Id="rId4" Type="http://schemas.openxmlformats.org/officeDocument/2006/relationships/hyperlink" Target="https://recitmst.qc.c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jp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hyperlink" Target="https://monurl.ca/ateliers21" TargetMode="External"/><Relationship Id="rId10" Type="http://schemas.openxmlformats.org/officeDocument/2006/relationships/image" Target="../media/image28.png"/><Relationship Id="rId4" Type="http://schemas.openxmlformats.org/officeDocument/2006/relationships/image" Target="../media/image23.jp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kahoot.it/" TargetMode="External"/><Relationship Id="rId4" Type="http://schemas.openxmlformats.org/officeDocument/2006/relationships/hyperlink" Target="https://kahoot.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create.kahoot.it/"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p27"/>
          <p:cNvSpPr txBox="1">
            <a:spLocks noGrp="1"/>
          </p:cNvSpPr>
          <p:nvPr>
            <p:ph type="ctrTitle"/>
          </p:nvPr>
        </p:nvSpPr>
        <p:spPr>
          <a:xfrm>
            <a:off x="1174825" y="3496613"/>
            <a:ext cx="6942900" cy="798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1100"/>
              <a:buNone/>
            </a:pPr>
            <a:r>
              <a:rPr lang="en" sz="4000" b="1" u="sng">
                <a:solidFill>
                  <a:srgbClr val="FF9900"/>
                </a:solidFill>
                <a:latin typeface="Viga"/>
                <a:ea typeface="Viga"/>
                <a:cs typeface="Viga"/>
                <a:sym typeface="Viga"/>
                <a:hlinkClick r:id="rId4">
                  <a:extLst>
                    <a:ext uri="{A12FA001-AC4F-418D-AE19-62706E023703}">
                      <ahyp:hlinkClr xmlns:ahyp="http://schemas.microsoft.com/office/drawing/2018/hyperlinkcolor" val="tx"/>
                    </a:ext>
                  </a:extLst>
                </a:hlinkClick>
              </a:rPr>
              <a:t>http://bit.ly/mst29mars2021</a:t>
            </a:r>
            <a:r>
              <a:rPr lang="en" sz="2200" b="1" i="1">
                <a:solidFill>
                  <a:schemeClr val="dk2"/>
                </a:solidFill>
              </a:rPr>
              <a:t> </a:t>
            </a:r>
            <a:endParaRPr sz="2200" i="1" u="sng">
              <a:solidFill>
                <a:schemeClr val="dk2"/>
              </a:solidFill>
            </a:endParaRPr>
          </a:p>
        </p:txBody>
      </p:sp>
      <p:pic>
        <p:nvPicPr>
          <p:cNvPr id="591" name="Google Shape;591;p27"/>
          <p:cNvPicPr preferRelativeResize="0"/>
          <p:nvPr/>
        </p:nvPicPr>
        <p:blipFill>
          <a:blip r:embed="rId5">
            <a:alphaModFix/>
          </a:blip>
          <a:stretch>
            <a:fillRect/>
          </a:stretch>
        </p:blipFill>
        <p:spPr>
          <a:xfrm>
            <a:off x="5219125" y="1671712"/>
            <a:ext cx="3230150" cy="1579875"/>
          </a:xfrm>
          <a:prstGeom prst="rect">
            <a:avLst/>
          </a:prstGeom>
          <a:noFill/>
          <a:ln>
            <a:noFill/>
          </a:ln>
        </p:spPr>
      </p:pic>
      <p:sp>
        <p:nvSpPr>
          <p:cNvPr id="592" name="Google Shape;592;p27"/>
          <p:cNvSpPr txBox="1"/>
          <p:nvPr/>
        </p:nvSpPr>
        <p:spPr>
          <a:xfrm>
            <a:off x="1353925" y="4599438"/>
            <a:ext cx="1587900" cy="27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u="sng">
                <a:solidFill>
                  <a:srgbClr val="0097A7"/>
                </a:solidFill>
                <a:latin typeface="Viga"/>
                <a:ea typeface="Viga"/>
                <a:cs typeface="Viga"/>
                <a:sym typeface="Viga"/>
                <a:hlinkClick r:id="rId6">
                  <a:extLst>
                    <a:ext uri="{A12FA001-AC4F-418D-AE19-62706E023703}">
                      <ahyp:hlinkClr xmlns:ahyp="http://schemas.microsoft.com/office/drawing/2018/hyperlinkcolor" val="tx"/>
                    </a:ext>
                  </a:extLst>
                </a:hlinkClick>
              </a:rPr>
              <a:t>RÉCIT MST 2021</a:t>
            </a:r>
            <a:endParaRPr>
              <a:solidFill>
                <a:srgbClr val="384F5C"/>
              </a:solidFill>
              <a:latin typeface="Viga"/>
              <a:ea typeface="Viga"/>
              <a:cs typeface="Viga"/>
              <a:sym typeface="Viga"/>
            </a:endParaRPr>
          </a:p>
        </p:txBody>
      </p:sp>
      <p:pic>
        <p:nvPicPr>
          <p:cNvPr id="593" name="Google Shape;593;p27">
            <a:hlinkClick r:id="rId7"/>
          </p:cNvPr>
          <p:cNvPicPr preferRelativeResize="0"/>
          <p:nvPr/>
        </p:nvPicPr>
        <p:blipFill>
          <a:blip r:embed="rId8">
            <a:alphaModFix/>
          </a:blip>
          <a:stretch>
            <a:fillRect/>
          </a:stretch>
        </p:blipFill>
        <p:spPr>
          <a:xfrm>
            <a:off x="374563" y="4540252"/>
            <a:ext cx="1077165" cy="376875"/>
          </a:xfrm>
          <a:prstGeom prst="rect">
            <a:avLst/>
          </a:prstGeom>
          <a:noFill/>
          <a:ln>
            <a:noFill/>
          </a:ln>
        </p:spPr>
      </p:pic>
      <p:sp>
        <p:nvSpPr>
          <p:cNvPr id="594" name="Google Shape;594;p27"/>
          <p:cNvSpPr txBox="1"/>
          <p:nvPr/>
        </p:nvSpPr>
        <p:spPr>
          <a:xfrm>
            <a:off x="831950" y="1584300"/>
            <a:ext cx="4167000" cy="1754700"/>
          </a:xfrm>
          <a:prstGeom prst="rect">
            <a:avLst/>
          </a:prstGeom>
          <a:noFill/>
          <a:ln>
            <a:noFill/>
          </a:ln>
        </p:spPr>
        <p:txBody>
          <a:bodyPr spcFirstLastPara="1" wrap="square" lIns="91425" tIns="91425" rIns="91425" bIns="91425" anchor="t" anchorCtr="0">
            <a:spAutoFit/>
          </a:bodyPr>
          <a:lstStyle/>
          <a:p>
            <a:pPr marL="72000" lvl="0" indent="0" algn="ctr" rtl="0">
              <a:spcBef>
                <a:spcPts val="0"/>
              </a:spcBef>
              <a:spcAft>
                <a:spcPts val="0"/>
              </a:spcAft>
              <a:buClr>
                <a:schemeClr val="dk1"/>
              </a:buClr>
              <a:buSzPts val="1100"/>
              <a:buFont typeface="Arial"/>
              <a:buNone/>
            </a:pPr>
            <a:r>
              <a:rPr lang="en" sz="3400" b="1" i="1">
                <a:solidFill>
                  <a:schemeClr val="dk2"/>
                </a:solidFill>
              </a:rPr>
              <a:t>Kahoot! </a:t>
            </a:r>
            <a:r>
              <a:rPr lang="en" sz="3400" b="1">
                <a:solidFill>
                  <a:schemeClr val="dk2"/>
                </a:solidFill>
                <a:highlight>
                  <a:srgbClr val="FFFFFF"/>
                </a:highlight>
              </a:rPr>
              <a:t>interactif, </a:t>
            </a:r>
            <a:endParaRPr sz="3400" b="1">
              <a:solidFill>
                <a:schemeClr val="dk2"/>
              </a:solidFill>
              <a:highlight>
                <a:srgbClr val="FFFFFF"/>
              </a:highlight>
            </a:endParaRPr>
          </a:p>
          <a:p>
            <a:pPr marL="72000" lvl="0" indent="0" algn="ctr" rtl="0">
              <a:spcBef>
                <a:spcPts val="0"/>
              </a:spcBef>
              <a:spcAft>
                <a:spcPts val="0"/>
              </a:spcAft>
              <a:buClr>
                <a:schemeClr val="dk1"/>
              </a:buClr>
              <a:buSzPts val="1100"/>
              <a:buFont typeface="Arial"/>
              <a:buNone/>
            </a:pPr>
            <a:r>
              <a:rPr lang="en" sz="3400" b="1">
                <a:solidFill>
                  <a:schemeClr val="dk2"/>
                </a:solidFill>
                <a:highlight>
                  <a:srgbClr val="FFFFFF"/>
                </a:highlight>
              </a:rPr>
              <a:t>collaboratif et ludique </a:t>
            </a:r>
            <a:r>
              <a:rPr lang="en" sz="3400" b="1" i="1">
                <a:solidFill>
                  <a:schemeClr val="dk2"/>
                </a:solidFill>
              </a:rPr>
              <a:t>| 1756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670" name="Google Shape;670;p36"/>
          <p:cNvSpPr txBox="1"/>
          <p:nvPr/>
        </p:nvSpPr>
        <p:spPr>
          <a:xfrm>
            <a:off x="998800" y="322450"/>
            <a:ext cx="5898600" cy="8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Viga"/>
                <a:ea typeface="Viga"/>
                <a:cs typeface="Viga"/>
                <a:sym typeface="Viga"/>
              </a:rPr>
              <a:t>Vue de l’enseignant : </a:t>
            </a:r>
            <a:r>
              <a:rPr lang="en" sz="2400" b="1" u="sng">
                <a:solidFill>
                  <a:schemeClr val="hlink"/>
                </a:solidFill>
                <a:latin typeface="Ubuntu"/>
                <a:ea typeface="Ubuntu"/>
                <a:cs typeface="Ubuntu"/>
                <a:sym typeface="Ubuntu"/>
                <a:hlinkClick r:id="rId3"/>
              </a:rPr>
              <a:t>Create.kahoot.it</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b="1">
                <a:solidFill>
                  <a:srgbClr val="1C4587"/>
                </a:solidFill>
                <a:latin typeface="Ubuntu"/>
                <a:ea typeface="Ubuntu"/>
                <a:cs typeface="Ubuntu"/>
                <a:sym typeface="Ubuntu"/>
              </a:rPr>
              <a:t>-Kahoots</a:t>
            </a: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b="1">
                <a:solidFill>
                  <a:srgbClr val="1C4587"/>
                </a:solidFill>
                <a:latin typeface="Ubuntu"/>
                <a:ea typeface="Ubuntu"/>
                <a:cs typeface="Ubuntu"/>
                <a:sym typeface="Ubuntu"/>
              </a:rPr>
              <a:t>(Jouer ou éditer) </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b="1">
                <a:solidFill>
                  <a:srgbClr val="1C4587"/>
                </a:solidFill>
                <a:latin typeface="Ubuntu"/>
                <a:ea typeface="Ubuntu"/>
                <a:cs typeface="Ubuntu"/>
                <a:sym typeface="Ubuntu"/>
              </a:rPr>
              <a:t>-Play (teach)</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b="1">
                <a:solidFill>
                  <a:srgbClr val="1C4587"/>
                </a:solidFill>
                <a:latin typeface="Ubuntu"/>
                <a:ea typeface="Ubuntu"/>
                <a:cs typeface="Ubuntu"/>
                <a:sym typeface="Ubuntu"/>
              </a:rPr>
              <a:t>-Classique</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b="1">
                <a:solidFill>
                  <a:srgbClr val="1C4587"/>
                </a:solidFill>
                <a:latin typeface="Ubuntu"/>
                <a:ea typeface="Ubuntu"/>
                <a:cs typeface="Ubuntu"/>
                <a:sym typeface="Ubuntu"/>
              </a:rPr>
              <a:t>-Code à projeter</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r>
              <a:rPr lang="en" sz="2400">
                <a:solidFill>
                  <a:srgbClr val="1C4587"/>
                </a:solidFill>
                <a:highlight>
                  <a:srgbClr val="FFFFFF"/>
                </a:highlight>
                <a:latin typeface="Ubuntu"/>
                <a:ea typeface="Ubuntu"/>
                <a:cs typeface="Ubuntu"/>
                <a:sym typeface="Ubuntu"/>
              </a:rPr>
              <a:t>  </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p:txBody>
      </p:sp>
      <p:pic>
        <p:nvPicPr>
          <p:cNvPr id="671" name="Google Shape;671;p36"/>
          <p:cNvPicPr preferRelativeResize="0"/>
          <p:nvPr/>
        </p:nvPicPr>
        <p:blipFill>
          <a:blip r:embed="rId4">
            <a:alphaModFix/>
          </a:blip>
          <a:stretch>
            <a:fillRect/>
          </a:stretch>
        </p:blipFill>
        <p:spPr>
          <a:xfrm>
            <a:off x="998800" y="1033275"/>
            <a:ext cx="7639050" cy="504825"/>
          </a:xfrm>
          <a:prstGeom prst="rect">
            <a:avLst/>
          </a:prstGeom>
          <a:noFill/>
          <a:ln>
            <a:noFill/>
          </a:ln>
        </p:spPr>
      </p:pic>
      <p:cxnSp>
        <p:nvCxnSpPr>
          <p:cNvPr id="672" name="Google Shape;672;p36"/>
          <p:cNvCxnSpPr/>
          <p:nvPr/>
        </p:nvCxnSpPr>
        <p:spPr>
          <a:xfrm rot="10800000" flipH="1">
            <a:off x="4484775" y="1683000"/>
            <a:ext cx="660600" cy="652800"/>
          </a:xfrm>
          <a:prstGeom prst="straightConnector1">
            <a:avLst/>
          </a:prstGeom>
          <a:noFill/>
          <a:ln w="76200" cap="flat" cmpd="sng">
            <a:solidFill>
              <a:schemeClr val="dk2"/>
            </a:solidFill>
            <a:prstDash val="solid"/>
            <a:round/>
            <a:headEnd type="none" w="med" len="med"/>
            <a:tailEnd type="triangle" w="med" len="med"/>
          </a:ln>
        </p:spPr>
      </p:cxnSp>
      <p:pic>
        <p:nvPicPr>
          <p:cNvPr id="673" name="Google Shape;673;p36"/>
          <p:cNvPicPr preferRelativeResize="0"/>
          <p:nvPr/>
        </p:nvPicPr>
        <p:blipFill>
          <a:blip r:embed="rId5">
            <a:alphaModFix/>
          </a:blip>
          <a:stretch>
            <a:fillRect/>
          </a:stretch>
        </p:blipFill>
        <p:spPr>
          <a:xfrm>
            <a:off x="5220225" y="1683000"/>
            <a:ext cx="1490400" cy="1030325"/>
          </a:xfrm>
          <a:prstGeom prst="rect">
            <a:avLst/>
          </a:prstGeom>
          <a:noFill/>
          <a:ln>
            <a:noFill/>
          </a:ln>
        </p:spPr>
      </p:pic>
      <p:pic>
        <p:nvPicPr>
          <p:cNvPr id="674" name="Google Shape;674;p36"/>
          <p:cNvPicPr preferRelativeResize="0"/>
          <p:nvPr/>
        </p:nvPicPr>
        <p:blipFill>
          <a:blip r:embed="rId6">
            <a:alphaModFix/>
          </a:blip>
          <a:stretch>
            <a:fillRect/>
          </a:stretch>
        </p:blipFill>
        <p:spPr>
          <a:xfrm>
            <a:off x="6156575" y="2858214"/>
            <a:ext cx="1490401" cy="1267335"/>
          </a:xfrm>
          <a:prstGeom prst="rect">
            <a:avLst/>
          </a:prstGeom>
          <a:noFill/>
          <a:ln>
            <a:noFill/>
          </a:ln>
        </p:spPr>
      </p:pic>
      <p:pic>
        <p:nvPicPr>
          <p:cNvPr id="675" name="Google Shape;675;p36"/>
          <p:cNvPicPr preferRelativeResize="0"/>
          <p:nvPr/>
        </p:nvPicPr>
        <p:blipFill>
          <a:blip r:embed="rId7">
            <a:alphaModFix/>
          </a:blip>
          <a:stretch>
            <a:fillRect/>
          </a:stretch>
        </p:blipFill>
        <p:spPr>
          <a:xfrm>
            <a:off x="7124100" y="3979650"/>
            <a:ext cx="1416950" cy="112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3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681" name="Google Shape;681;p37"/>
          <p:cNvSpPr txBox="1"/>
          <p:nvPr/>
        </p:nvSpPr>
        <p:spPr>
          <a:xfrm>
            <a:off x="998800" y="322450"/>
            <a:ext cx="5898600" cy="8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Viga"/>
                <a:ea typeface="Viga"/>
                <a:cs typeface="Viga"/>
                <a:sym typeface="Viga"/>
              </a:rPr>
              <a:t>Vue de l’enseignant : </a:t>
            </a:r>
            <a:r>
              <a:rPr lang="en" sz="2400" b="1" u="sng">
                <a:solidFill>
                  <a:schemeClr val="hlink"/>
                </a:solidFill>
                <a:latin typeface="Ubuntu"/>
                <a:ea typeface="Ubuntu"/>
                <a:cs typeface="Ubuntu"/>
                <a:sym typeface="Ubuntu"/>
                <a:hlinkClick r:id="rId3"/>
              </a:rPr>
              <a:t>Create.kahoot.it</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-Voir les résultats des élèves</a:t>
            </a: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(Sommaire, </a:t>
            </a: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par joueurs, </a:t>
            </a: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par questions)</a:t>
            </a:r>
            <a:endParaRPr sz="2400">
              <a:solidFill>
                <a:srgbClr val="1C4587"/>
              </a:solidFill>
              <a:latin typeface="Ubuntu"/>
              <a:ea typeface="Ubuntu"/>
              <a:cs typeface="Ubuntu"/>
              <a:sym typeface="Ubuntu"/>
            </a:endParaRPr>
          </a:p>
          <a:p>
            <a:pPr marL="0" lvl="0" indent="0" algn="l" rtl="0">
              <a:spcBef>
                <a:spcPts val="0"/>
              </a:spcBef>
              <a:spcAft>
                <a:spcPts val="0"/>
              </a:spcAft>
              <a:buNone/>
            </a:pP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r>
              <a:rPr lang="en" sz="2400">
                <a:solidFill>
                  <a:srgbClr val="1C4587"/>
                </a:solidFill>
                <a:highlight>
                  <a:srgbClr val="FFFFFF"/>
                </a:highlight>
                <a:latin typeface="Ubuntu"/>
                <a:ea typeface="Ubuntu"/>
                <a:cs typeface="Ubuntu"/>
                <a:sym typeface="Ubuntu"/>
              </a:rPr>
              <a:t>  </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p:txBody>
      </p:sp>
      <p:pic>
        <p:nvPicPr>
          <p:cNvPr id="682" name="Google Shape;682;p37"/>
          <p:cNvPicPr preferRelativeResize="0"/>
          <p:nvPr/>
        </p:nvPicPr>
        <p:blipFill>
          <a:blip r:embed="rId4">
            <a:alphaModFix/>
          </a:blip>
          <a:stretch>
            <a:fillRect/>
          </a:stretch>
        </p:blipFill>
        <p:spPr>
          <a:xfrm>
            <a:off x="998800" y="1033275"/>
            <a:ext cx="7639050" cy="504825"/>
          </a:xfrm>
          <a:prstGeom prst="rect">
            <a:avLst/>
          </a:prstGeom>
          <a:noFill/>
          <a:ln>
            <a:noFill/>
          </a:ln>
        </p:spPr>
      </p:pic>
      <p:cxnSp>
        <p:nvCxnSpPr>
          <p:cNvPr id="683" name="Google Shape;683;p37"/>
          <p:cNvCxnSpPr/>
          <p:nvPr/>
        </p:nvCxnSpPr>
        <p:spPr>
          <a:xfrm rot="10800000" flipH="1">
            <a:off x="5932575" y="1683000"/>
            <a:ext cx="660600" cy="652800"/>
          </a:xfrm>
          <a:prstGeom prst="straightConnector1">
            <a:avLst/>
          </a:prstGeom>
          <a:noFill/>
          <a:ln w="76200" cap="flat" cmpd="sng">
            <a:solidFill>
              <a:schemeClr val="dk2"/>
            </a:solidFill>
            <a:prstDash val="solid"/>
            <a:round/>
            <a:headEnd type="none" w="med" len="med"/>
            <a:tailEnd type="triangle" w="med" len="med"/>
          </a:ln>
        </p:spPr>
      </p:cxnSp>
      <p:pic>
        <p:nvPicPr>
          <p:cNvPr id="684" name="Google Shape;684;p37"/>
          <p:cNvPicPr preferRelativeResize="0"/>
          <p:nvPr/>
        </p:nvPicPr>
        <p:blipFill>
          <a:blip r:embed="rId5">
            <a:alphaModFix/>
          </a:blip>
          <a:stretch>
            <a:fillRect/>
          </a:stretch>
        </p:blipFill>
        <p:spPr>
          <a:xfrm>
            <a:off x="3170500" y="2527525"/>
            <a:ext cx="5467350" cy="542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chemeClr val="dk2"/>
                </a:solidFill>
                <a:latin typeface="Viga"/>
                <a:ea typeface="Viga"/>
                <a:cs typeface="Viga"/>
                <a:sym typeface="Viga"/>
              </a:rPr>
              <a:t>Nouveautés Kahoot!</a:t>
            </a:r>
            <a:endParaRPr sz="3200">
              <a:solidFill>
                <a:schemeClr val="dk2"/>
              </a:solidFill>
              <a:latin typeface="Viga"/>
              <a:ea typeface="Viga"/>
              <a:cs typeface="Viga"/>
              <a:sym typeface="Viga"/>
            </a:endParaRPr>
          </a:p>
        </p:txBody>
      </p:sp>
      <p:sp>
        <p:nvSpPr>
          <p:cNvPr id="690" name="Google Shape;690;p38"/>
          <p:cNvSpPr txBox="1">
            <a:spLocks noGrp="1"/>
          </p:cNvSpPr>
          <p:nvPr>
            <p:ph type="body" idx="1"/>
          </p:nvPr>
        </p:nvSpPr>
        <p:spPr>
          <a:xfrm>
            <a:off x="747925" y="1302825"/>
            <a:ext cx="7549200" cy="29064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600"/>
              </a:spcBef>
              <a:spcAft>
                <a:spcPts val="0"/>
              </a:spcAft>
              <a:buClr>
                <a:schemeClr val="dk2"/>
              </a:buClr>
              <a:buSzPts val="2300"/>
              <a:buFont typeface="Ubuntu"/>
              <a:buChar char="❏"/>
            </a:pPr>
            <a:r>
              <a:rPr lang="en" u="sng">
                <a:solidFill>
                  <a:schemeClr val="hlink"/>
                </a:solidFill>
                <a:latin typeface="Ubuntu"/>
                <a:ea typeface="Ubuntu"/>
                <a:cs typeface="Ubuntu"/>
                <a:sym typeface="Ubuntu"/>
                <a:hlinkClick r:id="rId3"/>
              </a:rPr>
              <a:t>Kahoot EDU</a:t>
            </a:r>
            <a:endParaRPr>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u="sng">
                <a:solidFill>
                  <a:schemeClr val="hlink"/>
                </a:solidFill>
                <a:latin typeface="Ubuntu"/>
                <a:ea typeface="Ubuntu"/>
                <a:cs typeface="Ubuntu"/>
                <a:sym typeface="Ubuntu"/>
                <a:hlinkClick r:id="rId4"/>
              </a:rPr>
              <a:t>Symboles MST</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Ajouter des images comme questions et réponses </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Varier le temps de réflexion</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Barrer l’ajout de nouveaux joueurs</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Changer la musique</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Questions au </a:t>
            </a:r>
            <a:r>
              <a:rPr lang="en" sz="2300" u="sng">
                <a:solidFill>
                  <a:schemeClr val="hlink"/>
                </a:solidFill>
                <a:latin typeface="Ubuntu"/>
                <a:ea typeface="Ubuntu"/>
                <a:cs typeface="Ubuntu"/>
                <a:sym typeface="Ubuntu"/>
                <a:hlinkClick r:id="rId5"/>
              </a:rPr>
              <a:t>rythme des élèves</a:t>
            </a:r>
            <a:r>
              <a:rPr lang="en" sz="2300">
                <a:solidFill>
                  <a:schemeClr val="dk2"/>
                </a:solidFill>
                <a:latin typeface="Ubuntu"/>
                <a:ea typeface="Ubuntu"/>
                <a:cs typeface="Ubuntu"/>
                <a:sym typeface="Ubuntu"/>
              </a:rPr>
              <a:t> (pas de minuterie)</a:t>
            </a:r>
            <a:endParaRPr sz="2300">
              <a:solidFill>
                <a:schemeClr val="dk2"/>
              </a:solidFill>
              <a:latin typeface="Ubuntu"/>
              <a:ea typeface="Ubuntu"/>
              <a:cs typeface="Ubuntu"/>
              <a:sym typeface="Ubuntu"/>
            </a:endParaRPr>
          </a:p>
        </p:txBody>
      </p:sp>
      <p:sp>
        <p:nvSpPr>
          <p:cNvPr id="691" name="Google Shape;691;p3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9"/>
          <p:cNvSpPr txBox="1">
            <a:spLocks noGrp="1"/>
          </p:cNvSpPr>
          <p:nvPr>
            <p:ph type="body" idx="1"/>
          </p:nvPr>
        </p:nvSpPr>
        <p:spPr>
          <a:xfrm>
            <a:off x="2393575" y="152700"/>
            <a:ext cx="6347100" cy="46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AA22A"/>
                </a:solidFill>
                <a:latin typeface="Viga"/>
                <a:ea typeface="Viga"/>
                <a:cs typeface="Viga"/>
                <a:sym typeface="Viga"/>
              </a:rPr>
              <a:t>Explorons des jeux :</a:t>
            </a:r>
            <a:endParaRPr sz="3600" b="1">
              <a:solidFill>
                <a:srgbClr val="FAA22A"/>
              </a:solidFill>
              <a:latin typeface="Viga"/>
              <a:ea typeface="Viga"/>
              <a:cs typeface="Viga"/>
              <a:sym typeface="Viga"/>
            </a:endParaRPr>
          </a:p>
          <a:p>
            <a:pPr marL="0" lvl="0" indent="0" algn="ctr" rtl="0">
              <a:spcBef>
                <a:spcPts val="0"/>
              </a:spcBef>
              <a:spcAft>
                <a:spcPts val="0"/>
              </a:spcAft>
              <a:buNone/>
            </a:pPr>
            <a:endParaRPr sz="2400" b="1">
              <a:solidFill>
                <a:srgbClr val="FAA22A"/>
              </a:solidFill>
              <a:latin typeface="Viga"/>
              <a:ea typeface="Viga"/>
              <a:cs typeface="Viga"/>
              <a:sym typeface="Viga"/>
            </a:endParaRPr>
          </a:p>
          <a:p>
            <a:pPr marL="0" lvl="0" indent="0" algn="ctr" rtl="0">
              <a:spcBef>
                <a:spcPts val="0"/>
              </a:spcBef>
              <a:spcAft>
                <a:spcPts val="0"/>
              </a:spcAft>
              <a:buNone/>
            </a:pPr>
            <a:r>
              <a:rPr lang="en" sz="2400">
                <a:solidFill>
                  <a:srgbClr val="0B5394"/>
                </a:solidFill>
                <a:latin typeface="Ubuntu"/>
                <a:ea typeface="Ubuntu"/>
                <a:cs typeface="Ubuntu"/>
                <a:sym typeface="Ubuntu"/>
              </a:rPr>
              <a:t>Document collaboratif : </a:t>
            </a:r>
            <a:endParaRPr sz="2400">
              <a:solidFill>
                <a:srgbClr val="0B5394"/>
              </a:solidFill>
              <a:latin typeface="Ubuntu"/>
              <a:ea typeface="Ubuntu"/>
              <a:cs typeface="Ubuntu"/>
              <a:sym typeface="Ubuntu"/>
            </a:endParaRPr>
          </a:p>
          <a:p>
            <a:pPr marL="0" lvl="0" indent="0" algn="ctr" rtl="0">
              <a:spcBef>
                <a:spcPts val="0"/>
              </a:spcBef>
              <a:spcAft>
                <a:spcPts val="0"/>
              </a:spcAft>
              <a:buNone/>
            </a:pPr>
            <a:r>
              <a:rPr lang="en" sz="2400" b="1" u="sng">
                <a:solidFill>
                  <a:schemeClr val="hlink"/>
                </a:solidFill>
                <a:latin typeface="Ubuntu"/>
                <a:ea typeface="Ubuntu"/>
                <a:cs typeface="Ubuntu"/>
                <a:sym typeface="Ubuntu"/>
                <a:hlinkClick r:id="rId3"/>
              </a:rPr>
              <a:t>mathématique, </a:t>
            </a:r>
            <a:endParaRPr/>
          </a:p>
          <a:p>
            <a:pPr marL="0" lvl="0" indent="0" algn="ctr" rtl="0">
              <a:spcBef>
                <a:spcPts val="0"/>
              </a:spcBef>
              <a:spcAft>
                <a:spcPts val="0"/>
              </a:spcAft>
              <a:buNone/>
            </a:pPr>
            <a:r>
              <a:rPr lang="en" sz="2400" b="1" u="sng">
                <a:solidFill>
                  <a:schemeClr val="hlink"/>
                </a:solidFill>
                <a:latin typeface="Ubuntu"/>
                <a:ea typeface="Ubuntu"/>
                <a:cs typeface="Ubuntu"/>
                <a:sym typeface="Ubuntu"/>
                <a:hlinkClick r:id="rId3"/>
              </a:rPr>
              <a:t>science et technologie</a:t>
            </a:r>
            <a:endParaRPr sz="2400" b="1">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r>
              <a:rPr lang="en" sz="2400" u="sng">
                <a:solidFill>
                  <a:schemeClr val="hlink"/>
                </a:solidFill>
                <a:latin typeface="Viga"/>
                <a:ea typeface="Viga"/>
                <a:cs typeface="Viga"/>
                <a:sym typeface="Viga"/>
                <a:hlinkClick r:id="rId4"/>
              </a:rPr>
              <a:t>Tutoriel</a:t>
            </a:r>
            <a:endParaRPr sz="2400">
              <a:solidFill>
                <a:srgbClr val="FF9900"/>
              </a:solidFill>
              <a:latin typeface="Viga"/>
              <a:ea typeface="Viga"/>
              <a:cs typeface="Viga"/>
              <a:sym typeface="Viga"/>
            </a:endParaRPr>
          </a:p>
          <a:p>
            <a:pPr marL="0" lvl="0" indent="0" algn="ctr" rtl="0">
              <a:spcBef>
                <a:spcPts val="600"/>
              </a:spcBef>
              <a:spcAft>
                <a:spcPts val="0"/>
              </a:spcAft>
              <a:buNone/>
            </a:pPr>
            <a:endParaRPr sz="2200">
              <a:latin typeface="Ubuntu"/>
              <a:ea typeface="Ubuntu"/>
              <a:cs typeface="Ubuntu"/>
              <a:sym typeface="Ubuntu"/>
            </a:endParaRPr>
          </a:p>
          <a:p>
            <a:pPr marL="0" lvl="0" indent="0" algn="ctr" rtl="0">
              <a:spcBef>
                <a:spcPts val="0"/>
              </a:spcBef>
              <a:spcAft>
                <a:spcPts val="0"/>
              </a:spcAft>
              <a:buNone/>
            </a:pPr>
            <a:endParaRPr sz="2400" b="1">
              <a:solidFill>
                <a:srgbClr val="0B5394"/>
              </a:solidFill>
              <a:latin typeface="Ubuntu"/>
              <a:ea typeface="Ubuntu"/>
              <a:cs typeface="Ubuntu"/>
              <a:sym typeface="Ubuntu"/>
            </a:endParaRPr>
          </a:p>
          <a:p>
            <a:pPr marL="0" lvl="0" indent="0" algn="ctr" rtl="0">
              <a:spcBef>
                <a:spcPts val="0"/>
              </a:spcBef>
              <a:spcAft>
                <a:spcPts val="0"/>
              </a:spcAft>
              <a:buNone/>
            </a:pPr>
            <a:endParaRPr sz="2400" b="1">
              <a:solidFill>
                <a:srgbClr val="0B5394"/>
              </a:solidFill>
              <a:latin typeface="Ubuntu"/>
              <a:ea typeface="Ubuntu"/>
              <a:cs typeface="Ubuntu"/>
              <a:sym typeface="Ubuntu"/>
            </a:endParaRPr>
          </a:p>
          <a:p>
            <a:pPr marL="0" lvl="0" indent="0" algn="ctr" rtl="0">
              <a:spcBef>
                <a:spcPts val="600"/>
              </a:spcBef>
              <a:spcAft>
                <a:spcPts val="0"/>
              </a:spcAft>
              <a:buNone/>
            </a:pPr>
            <a:endParaRPr sz="4800">
              <a:solidFill>
                <a:schemeClr val="dk1"/>
              </a:solidFill>
              <a:latin typeface="Bangers"/>
              <a:ea typeface="Bangers"/>
              <a:cs typeface="Bangers"/>
              <a:sym typeface="Bangers"/>
            </a:endParaRPr>
          </a:p>
        </p:txBody>
      </p:sp>
      <p:pic>
        <p:nvPicPr>
          <p:cNvPr id="697" name="Google Shape;697;p39"/>
          <p:cNvPicPr preferRelativeResize="0"/>
          <p:nvPr/>
        </p:nvPicPr>
        <p:blipFill>
          <a:blip r:embed="rId5">
            <a:alphaModFix/>
          </a:blip>
          <a:stretch>
            <a:fillRect/>
          </a:stretch>
        </p:blipFill>
        <p:spPr>
          <a:xfrm>
            <a:off x="8012248" y="4167708"/>
            <a:ext cx="689156" cy="665686"/>
          </a:xfrm>
          <a:prstGeom prst="rect">
            <a:avLst/>
          </a:prstGeom>
          <a:noFill/>
          <a:ln>
            <a:noFill/>
          </a:ln>
        </p:spPr>
      </p:pic>
      <p:pic>
        <p:nvPicPr>
          <p:cNvPr id="698" name="Google Shape;698;p39"/>
          <p:cNvPicPr preferRelativeResize="0"/>
          <p:nvPr/>
        </p:nvPicPr>
        <p:blipFill>
          <a:blip r:embed="rId6">
            <a:alphaModFix/>
          </a:blip>
          <a:stretch>
            <a:fillRect/>
          </a:stretch>
        </p:blipFill>
        <p:spPr>
          <a:xfrm>
            <a:off x="349088" y="1119338"/>
            <a:ext cx="3057525" cy="1495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40"/>
          <p:cNvSpPr txBox="1"/>
          <p:nvPr/>
        </p:nvSpPr>
        <p:spPr>
          <a:xfrm>
            <a:off x="6745925" y="247238"/>
            <a:ext cx="2089200" cy="444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9900"/>
                </a:solidFill>
                <a:latin typeface="Viga"/>
                <a:ea typeface="Viga"/>
                <a:cs typeface="Viga"/>
                <a:sym typeface="Viga"/>
              </a:rPr>
              <a:t>Pourquoi ?</a:t>
            </a:r>
            <a:endParaRPr sz="2800" b="1">
              <a:solidFill>
                <a:srgbClr val="FF9900"/>
              </a:solidFill>
              <a:latin typeface="Viga"/>
              <a:ea typeface="Viga"/>
              <a:cs typeface="Viga"/>
              <a:sym typeface="Viga"/>
            </a:endParaRPr>
          </a:p>
          <a:p>
            <a:pPr marL="0" lvl="0" indent="0" algn="l" rtl="0">
              <a:spcBef>
                <a:spcPts val="0"/>
              </a:spcBef>
              <a:spcAft>
                <a:spcPts val="0"/>
              </a:spcAft>
              <a:buNone/>
            </a:pPr>
            <a:endParaRPr sz="1800" b="1">
              <a:solidFill>
                <a:schemeClr val="dk1"/>
              </a:solidFill>
              <a:latin typeface="Viga"/>
              <a:ea typeface="Viga"/>
              <a:cs typeface="Viga"/>
              <a:sym typeface="Viga"/>
            </a:endParaRPr>
          </a:p>
          <a:p>
            <a:pPr marL="0" lvl="0" indent="0" algn="ctr" rtl="0">
              <a:spcBef>
                <a:spcPts val="0"/>
              </a:spcBef>
              <a:spcAft>
                <a:spcPts val="0"/>
              </a:spcAft>
              <a:buNone/>
            </a:pPr>
            <a:r>
              <a:rPr lang="en" sz="1700" u="sng">
                <a:solidFill>
                  <a:srgbClr val="0069BF"/>
                </a:solidFill>
                <a:latin typeface="Viga"/>
                <a:ea typeface="Viga"/>
                <a:cs typeface="Viga"/>
                <a:sym typeface="Viga"/>
                <a:hlinkClick r:id="rId3">
                  <a:extLst>
                    <a:ext uri="{A12FA001-AC4F-418D-AE19-62706E023703}">
                      <ahyp:hlinkClr xmlns:ahyp="http://schemas.microsoft.com/office/drawing/2018/hyperlinkcolor" val="tx"/>
                    </a:ext>
                  </a:extLst>
                </a:hlinkClick>
              </a:rPr>
              <a:t>Cadre de référence de la compétence numérique</a:t>
            </a:r>
            <a:endParaRPr sz="1300">
              <a:solidFill>
                <a:srgbClr val="0069BF"/>
              </a:solidFill>
            </a:endParaRPr>
          </a:p>
          <a:p>
            <a:pPr marL="0" lvl="0" indent="0" algn="ctr" rtl="0">
              <a:spcBef>
                <a:spcPts val="0"/>
              </a:spcBef>
              <a:spcAft>
                <a:spcPts val="0"/>
              </a:spcAft>
              <a:buNone/>
            </a:pPr>
            <a:endParaRPr sz="1300"/>
          </a:p>
          <a:p>
            <a:pPr marL="0" lvl="0" indent="0" algn="ctr" rtl="0">
              <a:spcBef>
                <a:spcPts val="0"/>
              </a:spcBef>
              <a:spcAft>
                <a:spcPts val="0"/>
              </a:spcAft>
              <a:buNone/>
            </a:pPr>
            <a:r>
              <a:rPr lang="en" sz="1300">
                <a:solidFill>
                  <a:schemeClr val="dk1"/>
                </a:solidFill>
                <a:latin typeface="Viga"/>
                <a:ea typeface="Viga"/>
                <a:cs typeface="Viga"/>
                <a:sym typeface="Viga"/>
              </a:rPr>
              <a:t>Source : MEES - Avril 2019</a:t>
            </a:r>
            <a:endParaRPr sz="1300">
              <a:solidFill>
                <a:schemeClr val="dk1"/>
              </a:solidFill>
              <a:latin typeface="Viga"/>
              <a:ea typeface="Viga"/>
              <a:cs typeface="Viga"/>
              <a:sym typeface="Viga"/>
            </a:endParaRPr>
          </a:p>
          <a:p>
            <a:pPr marL="0" lvl="0" indent="0" algn="ctr" rtl="0">
              <a:spcBef>
                <a:spcPts val="0"/>
              </a:spcBef>
              <a:spcAft>
                <a:spcPts val="0"/>
              </a:spcAft>
              <a:buNone/>
            </a:pPr>
            <a:endParaRPr sz="1300">
              <a:solidFill>
                <a:schemeClr val="dk1"/>
              </a:solidFill>
              <a:latin typeface="Viga"/>
              <a:ea typeface="Viga"/>
              <a:cs typeface="Viga"/>
              <a:sym typeface="Viga"/>
            </a:endParaRPr>
          </a:p>
          <a:p>
            <a:pPr marL="0" lvl="0" indent="0" algn="ctr" rtl="0">
              <a:spcBef>
                <a:spcPts val="0"/>
              </a:spcBef>
              <a:spcAft>
                <a:spcPts val="0"/>
              </a:spcAft>
              <a:buNone/>
            </a:pPr>
            <a:r>
              <a:rPr lang="en" sz="1700">
                <a:solidFill>
                  <a:schemeClr val="dk1"/>
                </a:solidFill>
                <a:latin typeface="Viga"/>
                <a:ea typeface="Viga"/>
                <a:cs typeface="Viga"/>
                <a:sym typeface="Viga"/>
              </a:rPr>
              <a:t>12 dimensions</a:t>
            </a:r>
            <a:endParaRPr sz="1700">
              <a:solidFill>
                <a:schemeClr val="dk1"/>
              </a:solidFill>
              <a:latin typeface="Viga"/>
              <a:ea typeface="Viga"/>
              <a:cs typeface="Viga"/>
              <a:sym typeface="Viga"/>
            </a:endParaRPr>
          </a:p>
          <a:p>
            <a:pPr marL="0" lvl="0" indent="0" algn="ctr" rtl="0">
              <a:spcBef>
                <a:spcPts val="0"/>
              </a:spcBef>
              <a:spcAft>
                <a:spcPts val="0"/>
              </a:spcAft>
              <a:buNone/>
            </a:pPr>
            <a:r>
              <a:rPr lang="en" sz="1700" u="sng">
                <a:solidFill>
                  <a:srgbClr val="227A78"/>
                </a:solidFill>
                <a:latin typeface="Viga"/>
                <a:ea typeface="Viga"/>
                <a:cs typeface="Viga"/>
                <a:sym typeface="Viga"/>
                <a:hlinkClick r:id="rId4">
                  <a:extLst>
                    <a:ext uri="{A12FA001-AC4F-418D-AE19-62706E023703}">
                      <ahyp:hlinkClr xmlns:ahyp="http://schemas.microsoft.com/office/drawing/2018/hyperlinkcolor" val="tx"/>
                    </a:ext>
                  </a:extLst>
                </a:hlinkClick>
              </a:rPr>
              <a:t>version interactive</a:t>
            </a:r>
            <a:endParaRPr sz="1700"/>
          </a:p>
          <a:p>
            <a:pPr marL="0" lvl="0" indent="0" algn="ctr" rtl="0">
              <a:spcBef>
                <a:spcPts val="0"/>
              </a:spcBef>
              <a:spcAft>
                <a:spcPts val="0"/>
              </a:spcAft>
              <a:buNone/>
            </a:pPr>
            <a:endParaRPr sz="1300"/>
          </a:p>
          <a:p>
            <a:pPr marL="0" lvl="0" indent="0" algn="ctr" rtl="0">
              <a:spcBef>
                <a:spcPts val="0"/>
              </a:spcBef>
              <a:spcAft>
                <a:spcPts val="0"/>
              </a:spcAft>
              <a:buClr>
                <a:schemeClr val="dk1"/>
              </a:buClr>
              <a:buSzPts val="1100"/>
              <a:buFont typeface="Arial"/>
              <a:buNone/>
            </a:pPr>
            <a:r>
              <a:rPr lang="en" sz="1700" u="sng">
                <a:solidFill>
                  <a:schemeClr val="hlink"/>
                </a:solidFill>
                <a:latin typeface="Viga"/>
                <a:ea typeface="Viga"/>
                <a:cs typeface="Viga"/>
                <a:sym typeface="Viga"/>
                <a:hlinkClick r:id="rId5"/>
              </a:rPr>
              <a:t>Continuum de développement de la compétence numérique</a:t>
            </a:r>
            <a:endParaRPr sz="1700">
              <a:solidFill>
                <a:schemeClr val="dk1"/>
              </a:solidFill>
              <a:latin typeface="Viga"/>
              <a:ea typeface="Viga"/>
              <a:cs typeface="Viga"/>
              <a:sym typeface="Viga"/>
            </a:endParaRPr>
          </a:p>
          <a:p>
            <a:pPr marL="0" lvl="0" indent="0" algn="ctr" rtl="0">
              <a:spcBef>
                <a:spcPts val="0"/>
              </a:spcBef>
              <a:spcAft>
                <a:spcPts val="0"/>
              </a:spcAft>
              <a:buClr>
                <a:schemeClr val="dk1"/>
              </a:buClr>
              <a:buSzPts val="1100"/>
              <a:buFont typeface="Arial"/>
              <a:buNone/>
            </a:pPr>
            <a:endParaRPr sz="1300">
              <a:solidFill>
                <a:schemeClr val="dk1"/>
              </a:solidFill>
              <a:latin typeface="Viga"/>
              <a:ea typeface="Viga"/>
              <a:cs typeface="Viga"/>
              <a:sym typeface="Viga"/>
            </a:endParaRPr>
          </a:p>
          <a:p>
            <a:pPr marL="0" lvl="0" indent="0" algn="ctr" rtl="0">
              <a:spcBef>
                <a:spcPts val="0"/>
              </a:spcBef>
              <a:spcAft>
                <a:spcPts val="0"/>
              </a:spcAft>
              <a:buClr>
                <a:schemeClr val="dk1"/>
              </a:buClr>
              <a:buSzPts val="1100"/>
              <a:buFont typeface="Arial"/>
              <a:buNone/>
            </a:pPr>
            <a:r>
              <a:rPr lang="en" sz="1300">
                <a:solidFill>
                  <a:schemeClr val="dk1"/>
                </a:solidFill>
                <a:latin typeface="Viga"/>
                <a:ea typeface="Viga"/>
                <a:cs typeface="Viga"/>
                <a:sym typeface="Viga"/>
              </a:rPr>
              <a:t>Source : MEES - </a:t>
            </a:r>
            <a:endParaRPr sz="1300">
              <a:solidFill>
                <a:schemeClr val="dk1"/>
              </a:solidFill>
              <a:latin typeface="Viga"/>
              <a:ea typeface="Viga"/>
              <a:cs typeface="Viga"/>
              <a:sym typeface="Viga"/>
            </a:endParaRPr>
          </a:p>
          <a:p>
            <a:pPr marL="0" lvl="0" indent="0" algn="ctr" rtl="0">
              <a:spcBef>
                <a:spcPts val="0"/>
              </a:spcBef>
              <a:spcAft>
                <a:spcPts val="0"/>
              </a:spcAft>
              <a:buClr>
                <a:schemeClr val="dk1"/>
              </a:buClr>
              <a:buSzPts val="1100"/>
              <a:buFont typeface="Arial"/>
              <a:buNone/>
            </a:pPr>
            <a:r>
              <a:rPr lang="en" sz="1300">
                <a:solidFill>
                  <a:schemeClr val="dk1"/>
                </a:solidFill>
                <a:latin typeface="Viga"/>
                <a:ea typeface="Viga"/>
                <a:cs typeface="Viga"/>
                <a:sym typeface="Viga"/>
              </a:rPr>
              <a:t>Janvier 2020</a:t>
            </a:r>
            <a:endParaRPr sz="1300">
              <a:solidFill>
                <a:schemeClr val="dk1"/>
              </a:solidFill>
              <a:latin typeface="Viga"/>
              <a:ea typeface="Viga"/>
              <a:cs typeface="Viga"/>
              <a:sym typeface="Viga"/>
            </a:endParaRPr>
          </a:p>
        </p:txBody>
      </p:sp>
      <p:sp>
        <p:nvSpPr>
          <p:cNvPr id="704" name="Google Shape;704;p40"/>
          <p:cNvSpPr/>
          <p:nvPr/>
        </p:nvSpPr>
        <p:spPr>
          <a:xfrm>
            <a:off x="542525" y="786919"/>
            <a:ext cx="4284900" cy="3390600"/>
          </a:xfrm>
          <a:prstGeom prst="ellipse">
            <a:avLst/>
          </a:prstGeom>
          <a:solidFill>
            <a:srgbClr val="F55D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5" name="Google Shape;705;p40"/>
          <p:cNvPicPr preferRelativeResize="0"/>
          <p:nvPr/>
        </p:nvPicPr>
        <p:blipFill>
          <a:blip r:embed="rId6">
            <a:alphaModFix/>
          </a:blip>
          <a:stretch>
            <a:fillRect/>
          </a:stretch>
        </p:blipFill>
        <p:spPr>
          <a:xfrm>
            <a:off x="388123" y="449419"/>
            <a:ext cx="4527134" cy="4241907"/>
          </a:xfrm>
          <a:prstGeom prst="rect">
            <a:avLst/>
          </a:prstGeom>
          <a:noFill/>
          <a:ln>
            <a:noFill/>
          </a:ln>
        </p:spPr>
      </p:pic>
      <p:sp>
        <p:nvSpPr>
          <p:cNvPr id="706" name="Google Shape;706;p40"/>
          <p:cNvSpPr/>
          <p:nvPr/>
        </p:nvSpPr>
        <p:spPr>
          <a:xfrm>
            <a:off x="2713825" y="508756"/>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2774775" y="939281"/>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3897300" y="2678363"/>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2774775" y="4273569"/>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1289150" y="4339150"/>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459350" y="3670256"/>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235725" y="2602163"/>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1443100" y="939281"/>
            <a:ext cx="1220400" cy="326100"/>
          </a:xfrm>
          <a:prstGeom prst="ellipse">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6723025" y="873850"/>
            <a:ext cx="2077200" cy="23151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6751925" y="3357450"/>
            <a:ext cx="2077200" cy="16089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1"/>
          <p:cNvSpPr txBox="1">
            <a:spLocks noGrp="1"/>
          </p:cNvSpPr>
          <p:nvPr>
            <p:ph type="title"/>
          </p:nvPr>
        </p:nvSpPr>
        <p:spPr>
          <a:xfrm>
            <a:off x="464825" y="168775"/>
            <a:ext cx="6423600" cy="64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latin typeface="Viga"/>
                <a:ea typeface="Viga"/>
                <a:cs typeface="Viga"/>
                <a:sym typeface="Viga"/>
              </a:rPr>
              <a:t>L’engagement de l’élève</a:t>
            </a:r>
            <a:endParaRPr sz="2400">
              <a:latin typeface="Viga"/>
              <a:ea typeface="Viga"/>
              <a:cs typeface="Viga"/>
              <a:sym typeface="Viga"/>
            </a:endParaRPr>
          </a:p>
        </p:txBody>
      </p:sp>
      <p:sp>
        <p:nvSpPr>
          <p:cNvPr id="721" name="Google Shape;721;p41"/>
          <p:cNvSpPr txBox="1">
            <a:spLocks noGrp="1"/>
          </p:cNvSpPr>
          <p:nvPr>
            <p:ph type="body" idx="1"/>
          </p:nvPr>
        </p:nvSpPr>
        <p:spPr>
          <a:xfrm>
            <a:off x="747925" y="977128"/>
            <a:ext cx="6140400" cy="270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722" name="Google Shape;722;p41"/>
          <p:cNvSpPr/>
          <p:nvPr/>
        </p:nvSpPr>
        <p:spPr>
          <a:xfrm>
            <a:off x="3629575" y="1145438"/>
            <a:ext cx="136500" cy="221700"/>
          </a:xfrm>
          <a:prstGeom prst="rect">
            <a:avLst/>
          </a:prstGeom>
          <a:solidFill>
            <a:srgbClr val="98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pic>
        <p:nvPicPr>
          <p:cNvPr id="723" name="Google Shape;723;p41"/>
          <p:cNvPicPr preferRelativeResize="0"/>
          <p:nvPr/>
        </p:nvPicPr>
        <p:blipFill>
          <a:blip r:embed="rId3">
            <a:alphaModFix/>
          </a:blip>
          <a:stretch>
            <a:fillRect/>
          </a:stretch>
        </p:blipFill>
        <p:spPr>
          <a:xfrm>
            <a:off x="457200" y="879651"/>
            <a:ext cx="7364624" cy="4058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2"/>
          <p:cNvSpPr txBox="1">
            <a:spLocks noGrp="1"/>
          </p:cNvSpPr>
          <p:nvPr>
            <p:ph type="body" idx="1"/>
          </p:nvPr>
        </p:nvSpPr>
        <p:spPr>
          <a:xfrm>
            <a:off x="2393575" y="152700"/>
            <a:ext cx="6347100" cy="46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AA22A"/>
                </a:solidFill>
                <a:latin typeface="Viga"/>
                <a:ea typeface="Viga"/>
                <a:cs typeface="Viga"/>
                <a:sym typeface="Viga"/>
              </a:rPr>
              <a:t>Ressources :</a:t>
            </a:r>
            <a:endParaRPr sz="3600" b="1">
              <a:solidFill>
                <a:srgbClr val="FAA22A"/>
              </a:solidFill>
              <a:latin typeface="Viga"/>
              <a:ea typeface="Viga"/>
              <a:cs typeface="Viga"/>
              <a:sym typeface="Viga"/>
            </a:endParaRPr>
          </a:p>
          <a:p>
            <a:pPr marL="0" lvl="0" indent="0" algn="ctr" rtl="0">
              <a:spcBef>
                <a:spcPts val="0"/>
              </a:spcBef>
              <a:spcAft>
                <a:spcPts val="0"/>
              </a:spcAft>
              <a:buNone/>
            </a:pPr>
            <a:endParaRPr sz="2400" b="1">
              <a:solidFill>
                <a:srgbClr val="FAA22A"/>
              </a:solidFill>
              <a:latin typeface="Viga"/>
              <a:ea typeface="Viga"/>
              <a:cs typeface="Viga"/>
              <a:sym typeface="Viga"/>
            </a:endParaRPr>
          </a:p>
          <a:p>
            <a:pPr marL="0" lvl="0" indent="0" algn="ctr" rtl="0">
              <a:spcBef>
                <a:spcPts val="0"/>
              </a:spcBef>
              <a:spcAft>
                <a:spcPts val="0"/>
              </a:spcAft>
              <a:buNone/>
            </a:pPr>
            <a:r>
              <a:rPr lang="en" sz="2400">
                <a:solidFill>
                  <a:srgbClr val="0B5394"/>
                </a:solidFill>
                <a:latin typeface="Ubuntu"/>
                <a:ea typeface="Ubuntu"/>
                <a:cs typeface="Ubuntu"/>
                <a:sym typeface="Ubuntu"/>
              </a:rPr>
              <a:t>Autoformation sur Campus RÉCIT</a:t>
            </a:r>
            <a:endParaRPr sz="2400">
              <a:solidFill>
                <a:srgbClr val="0B5394"/>
              </a:solidFill>
              <a:latin typeface="Ubuntu"/>
              <a:ea typeface="Ubuntu"/>
              <a:cs typeface="Ubuntu"/>
              <a:sym typeface="Ubuntu"/>
            </a:endParaRPr>
          </a:p>
          <a:p>
            <a:pPr marL="0" lvl="0" indent="0" algn="ctr" rtl="0">
              <a:spcBef>
                <a:spcPts val="0"/>
              </a:spcBef>
              <a:spcAft>
                <a:spcPts val="0"/>
              </a:spcAft>
              <a:buNone/>
            </a:pPr>
            <a:r>
              <a:rPr lang="en" sz="2400" u="sng">
                <a:solidFill>
                  <a:schemeClr val="hlink"/>
                </a:solidFill>
                <a:latin typeface="Ubuntu"/>
                <a:ea typeface="Ubuntu"/>
                <a:cs typeface="Ubuntu"/>
                <a:sym typeface="Ubuntu"/>
                <a:hlinkClick r:id="rId3"/>
              </a:rPr>
              <a:t>Questionnaires interactifs en univers social</a:t>
            </a:r>
            <a:r>
              <a:rPr lang="en" sz="2400">
                <a:solidFill>
                  <a:srgbClr val="0B5394"/>
                </a:solidFill>
                <a:latin typeface="Ubuntu"/>
                <a:ea typeface="Ubuntu"/>
                <a:cs typeface="Ubuntu"/>
                <a:sym typeface="Ubuntu"/>
              </a:rPr>
              <a:t>, section 3, la technologie</a:t>
            </a: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r>
              <a:rPr lang="en" sz="2400" u="sng">
                <a:solidFill>
                  <a:schemeClr val="hlink"/>
                </a:solidFill>
                <a:latin typeface="Ubuntu"/>
                <a:ea typeface="Ubuntu"/>
                <a:cs typeface="Ubuntu"/>
                <a:sym typeface="Ubuntu"/>
                <a:hlinkClick r:id="rId4"/>
              </a:rPr>
              <a:t>Aide-mémoire</a:t>
            </a: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0"/>
              </a:spcBef>
              <a:spcAft>
                <a:spcPts val="0"/>
              </a:spcAft>
              <a:buNone/>
            </a:pPr>
            <a:endParaRPr sz="2400">
              <a:solidFill>
                <a:srgbClr val="0B5394"/>
              </a:solidFill>
              <a:latin typeface="Ubuntu"/>
              <a:ea typeface="Ubuntu"/>
              <a:cs typeface="Ubuntu"/>
              <a:sym typeface="Ubuntu"/>
            </a:endParaRPr>
          </a:p>
          <a:p>
            <a:pPr marL="0" lvl="0" indent="0" algn="ctr" rtl="0">
              <a:spcBef>
                <a:spcPts val="600"/>
              </a:spcBef>
              <a:spcAft>
                <a:spcPts val="0"/>
              </a:spcAft>
              <a:buNone/>
            </a:pPr>
            <a:endParaRPr sz="2200">
              <a:latin typeface="Ubuntu"/>
              <a:ea typeface="Ubuntu"/>
              <a:cs typeface="Ubuntu"/>
              <a:sym typeface="Ubuntu"/>
            </a:endParaRPr>
          </a:p>
          <a:p>
            <a:pPr marL="0" lvl="0" indent="0" algn="ctr" rtl="0">
              <a:spcBef>
                <a:spcPts val="0"/>
              </a:spcBef>
              <a:spcAft>
                <a:spcPts val="0"/>
              </a:spcAft>
              <a:buNone/>
            </a:pPr>
            <a:endParaRPr sz="2400" b="1">
              <a:solidFill>
                <a:srgbClr val="0B5394"/>
              </a:solidFill>
              <a:latin typeface="Ubuntu"/>
              <a:ea typeface="Ubuntu"/>
              <a:cs typeface="Ubuntu"/>
              <a:sym typeface="Ubuntu"/>
            </a:endParaRPr>
          </a:p>
          <a:p>
            <a:pPr marL="0" lvl="0" indent="0" algn="ctr" rtl="0">
              <a:spcBef>
                <a:spcPts val="0"/>
              </a:spcBef>
              <a:spcAft>
                <a:spcPts val="0"/>
              </a:spcAft>
              <a:buNone/>
            </a:pPr>
            <a:endParaRPr sz="2400" b="1">
              <a:solidFill>
                <a:srgbClr val="0B5394"/>
              </a:solidFill>
              <a:latin typeface="Ubuntu"/>
              <a:ea typeface="Ubuntu"/>
              <a:cs typeface="Ubuntu"/>
              <a:sym typeface="Ubuntu"/>
            </a:endParaRPr>
          </a:p>
          <a:p>
            <a:pPr marL="0" lvl="0" indent="0" algn="ctr" rtl="0">
              <a:spcBef>
                <a:spcPts val="600"/>
              </a:spcBef>
              <a:spcAft>
                <a:spcPts val="0"/>
              </a:spcAft>
              <a:buNone/>
            </a:pPr>
            <a:endParaRPr sz="4800">
              <a:solidFill>
                <a:schemeClr val="dk1"/>
              </a:solidFill>
              <a:latin typeface="Bangers"/>
              <a:ea typeface="Bangers"/>
              <a:cs typeface="Bangers"/>
              <a:sym typeface="Bangers"/>
            </a:endParaRPr>
          </a:p>
        </p:txBody>
      </p:sp>
      <p:pic>
        <p:nvPicPr>
          <p:cNvPr id="729" name="Google Shape;729;p42"/>
          <p:cNvPicPr preferRelativeResize="0"/>
          <p:nvPr/>
        </p:nvPicPr>
        <p:blipFill>
          <a:blip r:embed="rId5">
            <a:alphaModFix/>
          </a:blip>
          <a:stretch>
            <a:fillRect/>
          </a:stretch>
        </p:blipFill>
        <p:spPr>
          <a:xfrm>
            <a:off x="8012248" y="4167708"/>
            <a:ext cx="689156" cy="665686"/>
          </a:xfrm>
          <a:prstGeom prst="rect">
            <a:avLst/>
          </a:prstGeom>
          <a:noFill/>
          <a:ln>
            <a:noFill/>
          </a:ln>
        </p:spPr>
      </p:pic>
      <p:pic>
        <p:nvPicPr>
          <p:cNvPr id="730" name="Google Shape;730;p42"/>
          <p:cNvPicPr preferRelativeResize="0"/>
          <p:nvPr/>
        </p:nvPicPr>
        <p:blipFill>
          <a:blip r:embed="rId6">
            <a:alphaModFix/>
          </a:blip>
          <a:stretch>
            <a:fillRect/>
          </a:stretch>
        </p:blipFill>
        <p:spPr>
          <a:xfrm>
            <a:off x="298463" y="2558938"/>
            <a:ext cx="3057525" cy="1495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3"/>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736" name="Google Shape;736;p43"/>
          <p:cNvSpPr txBox="1">
            <a:spLocks noGrp="1"/>
          </p:cNvSpPr>
          <p:nvPr>
            <p:ph type="title" idx="4294967295"/>
          </p:nvPr>
        </p:nvSpPr>
        <p:spPr>
          <a:xfrm>
            <a:off x="943500" y="636075"/>
            <a:ext cx="72570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Viga"/>
                <a:ea typeface="Viga"/>
                <a:cs typeface="Viga"/>
                <a:sym typeface="Viga"/>
              </a:rPr>
              <a:t>L’équipe du RÉCIT MST est disponible </a:t>
            </a:r>
            <a:endParaRPr sz="3000">
              <a:latin typeface="Viga"/>
              <a:ea typeface="Viga"/>
              <a:cs typeface="Viga"/>
              <a:sym typeface="Viga"/>
            </a:endParaRPr>
          </a:p>
          <a:p>
            <a:pPr marL="0" lvl="0" indent="0" algn="ctr" rtl="0">
              <a:spcBef>
                <a:spcPts val="0"/>
              </a:spcBef>
              <a:spcAft>
                <a:spcPts val="0"/>
              </a:spcAft>
              <a:buNone/>
            </a:pPr>
            <a:r>
              <a:rPr lang="en" sz="3000">
                <a:latin typeface="Viga"/>
                <a:ea typeface="Viga"/>
                <a:cs typeface="Viga"/>
                <a:sym typeface="Viga"/>
              </a:rPr>
              <a:t>les mercredis matins </a:t>
            </a:r>
            <a:endParaRPr sz="3000">
              <a:latin typeface="Viga"/>
              <a:ea typeface="Viga"/>
              <a:cs typeface="Viga"/>
              <a:sym typeface="Viga"/>
            </a:endParaRPr>
          </a:p>
          <a:p>
            <a:pPr marL="0" lvl="0" indent="0" algn="ctr" rtl="0">
              <a:spcBef>
                <a:spcPts val="0"/>
              </a:spcBef>
              <a:spcAft>
                <a:spcPts val="0"/>
              </a:spcAft>
              <a:buNone/>
            </a:pPr>
            <a:r>
              <a:rPr lang="en" sz="3000">
                <a:latin typeface="Viga"/>
                <a:ea typeface="Viga"/>
                <a:cs typeface="Viga"/>
                <a:sym typeface="Viga"/>
              </a:rPr>
              <a:t>de 9 h à 11 h 30. </a:t>
            </a:r>
            <a:endParaRPr sz="3000">
              <a:latin typeface="Viga"/>
              <a:ea typeface="Viga"/>
              <a:cs typeface="Viga"/>
              <a:sym typeface="Viga"/>
            </a:endParaRPr>
          </a:p>
        </p:txBody>
      </p:sp>
      <p:sp>
        <p:nvSpPr>
          <p:cNvPr id="737" name="Google Shape;737;p43">
            <a:hlinkClick r:id="rId3"/>
          </p:cNvPr>
          <p:cNvSpPr/>
          <p:nvPr/>
        </p:nvSpPr>
        <p:spPr>
          <a:xfrm>
            <a:off x="3092753" y="1988225"/>
            <a:ext cx="2958600" cy="1633200"/>
          </a:xfrm>
          <a:prstGeom prst="rect">
            <a:avLst/>
          </a:prstGeom>
          <a:solidFill>
            <a:schemeClr val="lt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38" name="Google Shape;738;p43"/>
          <p:cNvSpPr/>
          <p:nvPr/>
        </p:nvSpPr>
        <p:spPr>
          <a:xfrm>
            <a:off x="2957648" y="1877003"/>
            <a:ext cx="3228699" cy="217328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osis"/>
              <a:ea typeface="Dosis"/>
              <a:cs typeface="Dosis"/>
              <a:sym typeface="Dosis"/>
            </a:endParaRPr>
          </a:p>
        </p:txBody>
      </p:sp>
      <p:sp>
        <p:nvSpPr>
          <p:cNvPr id="739" name="Google Shape;739;p43"/>
          <p:cNvSpPr txBox="1"/>
          <p:nvPr/>
        </p:nvSpPr>
        <p:spPr>
          <a:xfrm>
            <a:off x="2098950" y="4116175"/>
            <a:ext cx="4946100" cy="5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Ubuntu"/>
                <a:ea typeface="Ubuntu"/>
                <a:cs typeface="Ubuntu"/>
                <a:sym typeface="Ubuntu"/>
              </a:rPr>
              <a:t>Lien vers notre salle de vidéoconférence : </a:t>
            </a:r>
            <a:endParaRPr>
              <a:latin typeface="Ubuntu"/>
              <a:ea typeface="Ubuntu"/>
              <a:cs typeface="Ubuntu"/>
              <a:sym typeface="Ubuntu"/>
            </a:endParaRPr>
          </a:p>
          <a:p>
            <a:pPr marL="0" lvl="0" indent="0" algn="ctr" rtl="0">
              <a:spcBef>
                <a:spcPts val="0"/>
              </a:spcBef>
              <a:spcAft>
                <a:spcPts val="0"/>
              </a:spcAft>
              <a:buNone/>
            </a:pPr>
            <a:endParaRPr sz="400">
              <a:latin typeface="Ubuntu"/>
              <a:ea typeface="Ubuntu"/>
              <a:cs typeface="Ubuntu"/>
              <a:sym typeface="Ubuntu"/>
            </a:endParaRPr>
          </a:p>
          <a:p>
            <a:pPr marL="0" lvl="0" indent="0" algn="ctr" rtl="0">
              <a:spcBef>
                <a:spcPts val="0"/>
              </a:spcBef>
              <a:spcAft>
                <a:spcPts val="0"/>
              </a:spcAft>
              <a:buNone/>
            </a:pPr>
            <a:r>
              <a:rPr lang="en" sz="2400" u="sng">
                <a:solidFill>
                  <a:srgbClr val="1A73E8"/>
                </a:solidFill>
                <a:highlight>
                  <a:srgbClr val="FFFFFF"/>
                </a:highlight>
                <a:latin typeface="Viga"/>
                <a:ea typeface="Viga"/>
                <a:cs typeface="Viga"/>
                <a:sym typeface="Viga"/>
                <a:hlinkClick r:id="rId4">
                  <a:extLst>
                    <a:ext uri="{A12FA001-AC4F-418D-AE19-62706E023703}">
                      <ahyp:hlinkClr xmlns:ahyp="http://schemas.microsoft.com/office/drawing/2018/hyperlinkcolor" val="tx"/>
                    </a:ext>
                  </a:extLst>
                </a:hlinkClick>
              </a:rPr>
              <a:t>https://zoom.us/j/93849137106</a:t>
            </a:r>
            <a:endParaRPr sz="2400" b="1">
              <a:latin typeface="Viga"/>
              <a:ea typeface="Viga"/>
              <a:cs typeface="Viga"/>
              <a:sym typeface="Viga"/>
            </a:endParaRPr>
          </a:p>
          <a:p>
            <a:pPr marL="0" lvl="0" indent="0" algn="ctr" rtl="0">
              <a:spcBef>
                <a:spcPts val="0"/>
              </a:spcBef>
              <a:spcAft>
                <a:spcPts val="0"/>
              </a:spcAft>
              <a:buNone/>
            </a:pPr>
            <a:endParaRPr>
              <a:latin typeface="Ubuntu"/>
              <a:ea typeface="Ubuntu"/>
              <a:cs typeface="Ubuntu"/>
              <a:sym typeface="Ubuntu"/>
            </a:endParaRPr>
          </a:p>
        </p:txBody>
      </p:sp>
      <p:pic>
        <p:nvPicPr>
          <p:cNvPr id="740" name="Google Shape;740;p43"/>
          <p:cNvPicPr preferRelativeResize="0"/>
          <p:nvPr/>
        </p:nvPicPr>
        <p:blipFill>
          <a:blip r:embed="rId5">
            <a:alphaModFix/>
          </a:blip>
          <a:stretch>
            <a:fillRect/>
          </a:stretch>
        </p:blipFill>
        <p:spPr>
          <a:xfrm>
            <a:off x="3092750" y="1988225"/>
            <a:ext cx="2958601" cy="1633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746" name="Google Shape;746;p44"/>
          <p:cNvSpPr txBox="1">
            <a:spLocks noGrp="1"/>
          </p:cNvSpPr>
          <p:nvPr>
            <p:ph type="title" idx="4294967295"/>
          </p:nvPr>
        </p:nvSpPr>
        <p:spPr>
          <a:xfrm>
            <a:off x="1391950" y="319500"/>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solidFill>
                  <a:schemeClr val="dk2"/>
                </a:solidFill>
                <a:latin typeface="Viga"/>
                <a:ea typeface="Viga"/>
                <a:cs typeface="Viga"/>
                <a:sym typeface="Viga"/>
              </a:rPr>
              <a:t>Obtenez votre </a:t>
            </a:r>
            <a:endParaRPr sz="3000">
              <a:solidFill>
                <a:schemeClr val="dk2"/>
              </a:solidFill>
              <a:latin typeface="Viga"/>
              <a:ea typeface="Viga"/>
              <a:cs typeface="Viga"/>
              <a:sym typeface="Viga"/>
            </a:endParaRPr>
          </a:p>
          <a:p>
            <a:pPr marL="0" lvl="0" indent="0" algn="ctr" rtl="0">
              <a:spcBef>
                <a:spcPts val="0"/>
              </a:spcBef>
              <a:spcAft>
                <a:spcPts val="0"/>
              </a:spcAft>
              <a:buNone/>
            </a:pPr>
            <a:r>
              <a:rPr lang="en" sz="3000">
                <a:solidFill>
                  <a:schemeClr val="dk2"/>
                </a:solidFill>
                <a:latin typeface="Viga"/>
                <a:ea typeface="Viga"/>
                <a:cs typeface="Viga"/>
                <a:sym typeface="Viga"/>
              </a:rPr>
              <a:t>badge de participation</a:t>
            </a:r>
            <a:endParaRPr sz="3000">
              <a:solidFill>
                <a:schemeClr val="dk2"/>
              </a:solidFill>
              <a:latin typeface="Viga"/>
              <a:ea typeface="Viga"/>
              <a:cs typeface="Viga"/>
              <a:sym typeface="Viga"/>
            </a:endParaRPr>
          </a:p>
        </p:txBody>
      </p:sp>
      <p:sp>
        <p:nvSpPr>
          <p:cNvPr id="747" name="Google Shape;747;p44"/>
          <p:cNvSpPr txBox="1"/>
          <p:nvPr/>
        </p:nvSpPr>
        <p:spPr>
          <a:xfrm>
            <a:off x="3421075" y="1693200"/>
            <a:ext cx="5107200" cy="19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accent1"/>
              </a:solidFill>
              <a:latin typeface="Ubuntu"/>
              <a:ea typeface="Ubuntu"/>
              <a:cs typeface="Ubuntu"/>
              <a:sym typeface="Ubuntu"/>
            </a:endParaRPr>
          </a:p>
          <a:p>
            <a:pPr marL="457200" lvl="0" indent="-330200" algn="l" rtl="0">
              <a:spcBef>
                <a:spcPts val="0"/>
              </a:spcBef>
              <a:spcAft>
                <a:spcPts val="0"/>
              </a:spcAft>
              <a:buClr>
                <a:srgbClr val="444444"/>
              </a:buClr>
              <a:buSzPts val="1600"/>
              <a:buFont typeface="Ubuntu"/>
              <a:buChar char="❏"/>
            </a:pPr>
            <a:r>
              <a:rPr lang="en" sz="1600">
                <a:solidFill>
                  <a:srgbClr val="444444"/>
                </a:solidFill>
                <a:latin typeface="Ubuntu"/>
                <a:ea typeface="Ubuntu"/>
                <a:cs typeface="Ubuntu"/>
                <a:sym typeface="Ubuntu"/>
              </a:rPr>
              <a:t>Créer compte gratuit sur </a:t>
            </a:r>
            <a:r>
              <a:rPr lang="en" sz="1600" u="sng">
                <a:solidFill>
                  <a:srgbClr val="0091EA"/>
                </a:solidFill>
                <a:latin typeface="Ubuntu"/>
                <a:ea typeface="Ubuntu"/>
                <a:cs typeface="Ubuntu"/>
                <a:sym typeface="Ubuntu"/>
                <a:hlinkClick r:id="rId3">
                  <a:extLst>
                    <a:ext uri="{A12FA001-AC4F-418D-AE19-62706E023703}">
                      <ahyp:hlinkClr xmlns:ahyp="http://schemas.microsoft.com/office/drawing/2018/hyperlinkcolor" val="tx"/>
                    </a:ext>
                  </a:extLst>
                </a:hlinkClick>
              </a:rPr>
              <a:t>Campus RÉCIT</a:t>
            </a:r>
            <a:r>
              <a:rPr lang="en" sz="1600">
                <a:solidFill>
                  <a:srgbClr val="444444"/>
                </a:solidFill>
                <a:latin typeface="Ubuntu"/>
                <a:ea typeface="Ubuntu"/>
                <a:cs typeface="Ubuntu"/>
                <a:sym typeface="Ubuntu"/>
              </a:rPr>
              <a:t>. </a:t>
            </a:r>
            <a:endParaRPr sz="1600">
              <a:solidFill>
                <a:srgbClr val="444444"/>
              </a:solidFill>
              <a:latin typeface="Ubuntu"/>
              <a:ea typeface="Ubuntu"/>
              <a:cs typeface="Ubuntu"/>
              <a:sym typeface="Ubuntu"/>
            </a:endParaRPr>
          </a:p>
          <a:p>
            <a:pPr marL="914400" lvl="1" indent="-330200" algn="l" rtl="0">
              <a:spcBef>
                <a:spcPts val="0"/>
              </a:spcBef>
              <a:spcAft>
                <a:spcPts val="0"/>
              </a:spcAft>
              <a:buClr>
                <a:srgbClr val="444444"/>
              </a:buClr>
              <a:buSzPts val="1600"/>
              <a:buFont typeface="Ubuntu"/>
              <a:buChar char="❏"/>
            </a:pPr>
            <a:r>
              <a:rPr lang="en" sz="1600">
                <a:solidFill>
                  <a:srgbClr val="444444"/>
                </a:solidFill>
                <a:latin typeface="Ubuntu"/>
                <a:ea typeface="Ubuntu"/>
                <a:cs typeface="Ubuntu"/>
                <a:sym typeface="Ubuntu"/>
              </a:rPr>
              <a:t>Valider avec courriel, se connecter.</a:t>
            </a:r>
            <a:endParaRPr sz="1600">
              <a:solidFill>
                <a:srgbClr val="444444"/>
              </a:solidFill>
              <a:latin typeface="Ubuntu"/>
              <a:ea typeface="Ubuntu"/>
              <a:cs typeface="Ubuntu"/>
              <a:sym typeface="Ubuntu"/>
            </a:endParaRPr>
          </a:p>
          <a:p>
            <a:pPr marL="457200" lvl="0" indent="-330200" algn="l" rtl="0">
              <a:spcBef>
                <a:spcPts val="0"/>
              </a:spcBef>
              <a:spcAft>
                <a:spcPts val="0"/>
              </a:spcAft>
              <a:buClr>
                <a:srgbClr val="444444"/>
              </a:buClr>
              <a:buSzPts val="1600"/>
              <a:buFont typeface="Ubuntu"/>
              <a:buChar char="❏"/>
            </a:pPr>
            <a:r>
              <a:rPr lang="en" sz="1600">
                <a:solidFill>
                  <a:srgbClr val="444444"/>
                </a:solidFill>
                <a:latin typeface="Ubuntu"/>
                <a:ea typeface="Ubuntu"/>
                <a:cs typeface="Ubuntu"/>
                <a:sym typeface="Ubuntu"/>
              </a:rPr>
              <a:t>S’inscrire à l’autoformation</a:t>
            </a:r>
            <a:r>
              <a:rPr lang="en" sz="1600">
                <a:solidFill>
                  <a:srgbClr val="0091EA"/>
                </a:solidFill>
                <a:latin typeface="Ubuntu"/>
                <a:ea typeface="Ubuntu"/>
                <a:cs typeface="Ubuntu"/>
                <a:sym typeface="Ubuntu"/>
              </a:rPr>
              <a:t> </a:t>
            </a:r>
            <a:r>
              <a:rPr lang="en" sz="1600" u="sng">
                <a:solidFill>
                  <a:srgbClr val="0091EA"/>
                </a:solidFill>
                <a:latin typeface="Ubuntu"/>
                <a:ea typeface="Ubuntu"/>
                <a:cs typeface="Ubuntu"/>
                <a:sym typeface="Ubuntu"/>
                <a:hlinkClick r:id="rId4">
                  <a:extLst>
                    <a:ext uri="{A12FA001-AC4F-418D-AE19-62706E023703}">
                      <ahyp:hlinkClr xmlns:ahyp="http://schemas.microsoft.com/office/drawing/2018/hyperlinkcolor" val="tx"/>
                    </a:ext>
                  </a:extLst>
                </a:hlinkClick>
              </a:rPr>
              <a:t>RV virtuels du RÉCIT MST</a:t>
            </a:r>
            <a:r>
              <a:rPr lang="en" sz="1600">
                <a:solidFill>
                  <a:srgbClr val="444444"/>
                </a:solidFill>
                <a:latin typeface="Ubuntu"/>
                <a:ea typeface="Ubuntu"/>
                <a:cs typeface="Ubuntu"/>
                <a:sym typeface="Ubuntu"/>
              </a:rPr>
              <a:t> (Bouton « M’inscrire » au bas de la page).</a:t>
            </a:r>
            <a:endParaRPr sz="1600">
              <a:solidFill>
                <a:srgbClr val="444444"/>
              </a:solidFill>
              <a:latin typeface="Ubuntu"/>
              <a:ea typeface="Ubuntu"/>
              <a:cs typeface="Ubuntu"/>
              <a:sym typeface="Ubuntu"/>
            </a:endParaRPr>
          </a:p>
          <a:p>
            <a:pPr marL="457200" lvl="0" indent="-330200" algn="l" rtl="0">
              <a:spcBef>
                <a:spcPts val="0"/>
              </a:spcBef>
              <a:spcAft>
                <a:spcPts val="0"/>
              </a:spcAft>
              <a:buClr>
                <a:srgbClr val="444444"/>
              </a:buClr>
              <a:buSzPts val="1600"/>
              <a:buFont typeface="Ubuntu"/>
              <a:buChar char="❏"/>
            </a:pPr>
            <a:r>
              <a:rPr lang="en" sz="1600">
                <a:solidFill>
                  <a:srgbClr val="444444"/>
                </a:solidFill>
                <a:latin typeface="Ubuntu"/>
                <a:ea typeface="Ubuntu"/>
                <a:cs typeface="Ubuntu"/>
                <a:sym typeface="Ubuntu"/>
              </a:rPr>
              <a:t>Déposer un commentaire sur </a:t>
            </a:r>
            <a:r>
              <a:rPr lang="en" sz="1600" u="sng">
                <a:solidFill>
                  <a:srgbClr val="0091EA"/>
                </a:solidFill>
                <a:latin typeface="Ubuntu"/>
                <a:ea typeface="Ubuntu"/>
                <a:cs typeface="Ubuntu"/>
                <a:sym typeface="Ubuntu"/>
                <a:hlinkClick r:id="rId5">
                  <a:extLst>
                    <a:ext uri="{A12FA001-AC4F-418D-AE19-62706E023703}">
                      <ahyp:hlinkClr xmlns:ahyp="http://schemas.microsoft.com/office/drawing/2018/hyperlinkcolor" val="tx"/>
                    </a:ext>
                  </a:extLst>
                </a:hlinkClick>
              </a:rPr>
              <a:t>cette page</a:t>
            </a:r>
            <a:r>
              <a:rPr lang="en" sz="1600">
                <a:solidFill>
                  <a:srgbClr val="444444"/>
                </a:solidFill>
                <a:latin typeface="Ubuntu"/>
                <a:ea typeface="Ubuntu"/>
                <a:cs typeface="Ubuntu"/>
                <a:sym typeface="Ubuntu"/>
              </a:rPr>
              <a:t>.</a:t>
            </a:r>
            <a:endParaRPr sz="2000">
              <a:solidFill>
                <a:schemeClr val="accent1"/>
              </a:solidFill>
              <a:latin typeface="Ubuntu"/>
              <a:ea typeface="Ubuntu"/>
              <a:cs typeface="Ubuntu"/>
              <a:sym typeface="Ubuntu"/>
            </a:endParaRPr>
          </a:p>
          <a:p>
            <a:pPr marL="0" lvl="0" indent="0" algn="l" rtl="0">
              <a:spcBef>
                <a:spcPts val="0"/>
              </a:spcBef>
              <a:spcAft>
                <a:spcPts val="0"/>
              </a:spcAft>
              <a:buNone/>
            </a:pPr>
            <a:endParaRPr sz="2000">
              <a:solidFill>
                <a:schemeClr val="accent1"/>
              </a:solidFill>
              <a:latin typeface="Ubuntu"/>
              <a:ea typeface="Ubuntu"/>
              <a:cs typeface="Ubuntu"/>
              <a:sym typeface="Ubuntu"/>
            </a:endParaRPr>
          </a:p>
          <a:p>
            <a:pPr marL="285750" marR="282204" lvl="0" indent="0" algn="ctr" rtl="0">
              <a:spcBef>
                <a:spcPts val="600"/>
              </a:spcBef>
              <a:spcAft>
                <a:spcPts val="0"/>
              </a:spcAft>
              <a:buNone/>
            </a:pPr>
            <a:endParaRPr sz="2000">
              <a:solidFill>
                <a:schemeClr val="accent1"/>
              </a:solidFill>
              <a:latin typeface="Ubuntu"/>
              <a:ea typeface="Ubuntu"/>
              <a:cs typeface="Ubuntu"/>
              <a:sym typeface="Ubuntu"/>
            </a:endParaRPr>
          </a:p>
          <a:p>
            <a:pPr marL="0" lvl="0" indent="0" algn="ctr" rtl="0">
              <a:spcBef>
                <a:spcPts val="600"/>
              </a:spcBef>
              <a:spcAft>
                <a:spcPts val="0"/>
              </a:spcAft>
              <a:buNone/>
            </a:pPr>
            <a:r>
              <a:rPr lang="en" sz="2000">
                <a:solidFill>
                  <a:schemeClr val="accent1"/>
                </a:solidFill>
                <a:latin typeface="Ubuntu"/>
                <a:ea typeface="Ubuntu"/>
                <a:cs typeface="Ubuntu"/>
                <a:sym typeface="Ubuntu"/>
              </a:rPr>
              <a:t> </a:t>
            </a:r>
            <a:endParaRPr sz="2000">
              <a:solidFill>
                <a:schemeClr val="accent1"/>
              </a:solidFill>
              <a:latin typeface="Ubuntu"/>
              <a:ea typeface="Ubuntu"/>
              <a:cs typeface="Ubuntu"/>
              <a:sym typeface="Ubuntu"/>
            </a:endParaRPr>
          </a:p>
          <a:p>
            <a:pPr marL="0" lvl="0" indent="0" algn="ctr" rtl="0">
              <a:spcBef>
                <a:spcPts val="600"/>
              </a:spcBef>
              <a:spcAft>
                <a:spcPts val="0"/>
              </a:spcAft>
              <a:buNone/>
            </a:pPr>
            <a:endParaRPr sz="2000" b="1">
              <a:solidFill>
                <a:schemeClr val="accent1"/>
              </a:solidFill>
              <a:latin typeface="Ubuntu"/>
              <a:ea typeface="Ubuntu"/>
              <a:cs typeface="Ubuntu"/>
              <a:sym typeface="Ubuntu"/>
            </a:endParaRPr>
          </a:p>
          <a:p>
            <a:pPr marL="0" lvl="0" indent="0" algn="l" rtl="0">
              <a:spcBef>
                <a:spcPts val="0"/>
              </a:spcBef>
              <a:spcAft>
                <a:spcPts val="0"/>
              </a:spcAft>
              <a:buNone/>
            </a:pPr>
            <a:endParaRPr sz="2200">
              <a:solidFill>
                <a:srgbClr val="FFFFFF"/>
              </a:solidFill>
              <a:latin typeface="Ubuntu"/>
              <a:ea typeface="Ubuntu"/>
              <a:cs typeface="Ubuntu"/>
              <a:sym typeface="Ubuntu"/>
            </a:endParaRPr>
          </a:p>
        </p:txBody>
      </p:sp>
      <p:pic>
        <p:nvPicPr>
          <p:cNvPr id="748" name="Google Shape;748;p44"/>
          <p:cNvPicPr preferRelativeResize="0"/>
          <p:nvPr/>
        </p:nvPicPr>
        <p:blipFill>
          <a:blip r:embed="rId6">
            <a:alphaModFix/>
          </a:blip>
          <a:stretch>
            <a:fillRect/>
          </a:stretch>
        </p:blipFill>
        <p:spPr>
          <a:xfrm>
            <a:off x="498425" y="1468750"/>
            <a:ext cx="2663151" cy="2599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5"/>
          <p:cNvSpPr txBox="1">
            <a:spLocks noGrp="1"/>
          </p:cNvSpPr>
          <p:nvPr>
            <p:ph type="ctrTitle" idx="4294967295"/>
          </p:nvPr>
        </p:nvSpPr>
        <p:spPr>
          <a:xfrm>
            <a:off x="1761750" y="1598975"/>
            <a:ext cx="5620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0" b="1">
                <a:latin typeface="Viga"/>
                <a:ea typeface="Viga"/>
                <a:cs typeface="Viga"/>
                <a:sym typeface="Viga"/>
              </a:rPr>
              <a:t>MERCI !</a:t>
            </a:r>
            <a:endParaRPr sz="10000" b="1">
              <a:latin typeface="Viga"/>
              <a:ea typeface="Viga"/>
              <a:cs typeface="Viga"/>
              <a:sym typeface="Viga"/>
            </a:endParaRPr>
          </a:p>
        </p:txBody>
      </p:sp>
      <p:pic>
        <p:nvPicPr>
          <p:cNvPr id="754" name="Google Shape;754;p45"/>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755" name="Google Shape;755;p45"/>
          <p:cNvSpPr txBox="1"/>
          <p:nvPr/>
        </p:nvSpPr>
        <p:spPr>
          <a:xfrm>
            <a:off x="4142800" y="2643500"/>
            <a:ext cx="5128800" cy="1814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500" u="sng">
                <a:solidFill>
                  <a:schemeClr val="hlink"/>
                </a:solidFill>
                <a:latin typeface="Ubuntu"/>
                <a:ea typeface="Ubuntu"/>
                <a:cs typeface="Ubuntu"/>
                <a:sym typeface="Ubuntu"/>
                <a:hlinkClick r:id="rId4"/>
              </a:rPr>
              <a:t>equipe@recitmst.qc.ca </a:t>
            </a:r>
            <a:endParaRPr sz="2500">
              <a:solidFill>
                <a:schemeClr val="dk2"/>
              </a:solidFill>
              <a:latin typeface="Ubuntu"/>
              <a:ea typeface="Ubuntu"/>
              <a:cs typeface="Ubuntu"/>
              <a:sym typeface="Ubuntu"/>
            </a:endParaRPr>
          </a:p>
          <a:p>
            <a:pPr marL="457200" lvl="0" indent="-330200" algn="l" rtl="0">
              <a:spcBef>
                <a:spcPts val="600"/>
              </a:spcBef>
              <a:spcAft>
                <a:spcPts val="0"/>
              </a:spcAft>
              <a:buClr>
                <a:schemeClr val="dk2"/>
              </a:buClr>
              <a:buSzPts val="1600"/>
              <a:buFont typeface="Ubuntu"/>
              <a:buChar char="❏"/>
            </a:pPr>
            <a:r>
              <a:rPr lang="en" sz="1600" u="sng">
                <a:solidFill>
                  <a:schemeClr val="dk2"/>
                </a:solidFill>
                <a:latin typeface="Ubuntu"/>
                <a:ea typeface="Ubuntu"/>
                <a:cs typeface="Ubuntu"/>
                <a:sym typeface="Ubuntu"/>
                <a:hlinkClick r:id="rId5">
                  <a:extLst>
                    <a:ext uri="{A12FA001-AC4F-418D-AE19-62706E023703}">
                      <ahyp:hlinkClr xmlns:ahyp="http://schemas.microsoft.com/office/drawing/2018/hyperlinkcolor" val="tx"/>
                    </a:ext>
                  </a:extLst>
                </a:hlinkClick>
              </a:rPr>
              <a:t>Page Facebook</a:t>
            </a:r>
            <a:endParaRPr sz="1600" u="sng">
              <a:solidFill>
                <a:schemeClr val="dk2"/>
              </a:solidFill>
              <a:latin typeface="Ubuntu"/>
              <a:ea typeface="Ubuntu"/>
              <a:cs typeface="Ubuntu"/>
              <a:sym typeface="Ubuntu"/>
            </a:endParaRPr>
          </a:p>
          <a:p>
            <a:pPr marL="457200" lvl="0" indent="-330200" algn="l" rtl="0">
              <a:spcBef>
                <a:spcPts val="0"/>
              </a:spcBef>
              <a:spcAft>
                <a:spcPts val="0"/>
              </a:spcAft>
              <a:buClr>
                <a:schemeClr val="dk2"/>
              </a:buClr>
              <a:buSzPts val="1600"/>
              <a:buFont typeface="Ubuntu"/>
              <a:buChar char="❏"/>
            </a:pPr>
            <a:r>
              <a:rPr lang="en" sz="1600" u="sng">
                <a:solidFill>
                  <a:schemeClr val="dk2"/>
                </a:solidFill>
                <a:latin typeface="Ubuntu"/>
                <a:ea typeface="Ubuntu"/>
                <a:cs typeface="Ubuntu"/>
                <a:sym typeface="Ubuntu"/>
                <a:hlinkClick r:id="rId6">
                  <a:extLst>
                    <a:ext uri="{A12FA001-AC4F-418D-AE19-62706E023703}">
                      <ahyp:hlinkClr xmlns:ahyp="http://schemas.microsoft.com/office/drawing/2018/hyperlinkcolor" val="tx"/>
                    </a:ext>
                  </a:extLst>
                </a:hlinkClick>
              </a:rPr>
              <a:t>Twitter</a:t>
            </a:r>
            <a:endParaRPr sz="1600" u="sng">
              <a:solidFill>
                <a:schemeClr val="dk2"/>
              </a:solidFill>
              <a:latin typeface="Ubuntu"/>
              <a:ea typeface="Ubuntu"/>
              <a:cs typeface="Ubuntu"/>
              <a:sym typeface="Ubuntu"/>
            </a:endParaRPr>
          </a:p>
          <a:p>
            <a:pPr marL="457200" lvl="0" indent="-330200" algn="l" rtl="0">
              <a:spcBef>
                <a:spcPts val="0"/>
              </a:spcBef>
              <a:spcAft>
                <a:spcPts val="0"/>
              </a:spcAft>
              <a:buClr>
                <a:schemeClr val="dk2"/>
              </a:buClr>
              <a:buSzPts val="1600"/>
              <a:buFont typeface="Ubuntu"/>
              <a:buChar char="❏"/>
            </a:pPr>
            <a:r>
              <a:rPr lang="en" sz="1600" u="sng">
                <a:solidFill>
                  <a:schemeClr val="dk2"/>
                </a:solidFill>
                <a:latin typeface="Ubuntu"/>
                <a:ea typeface="Ubuntu"/>
                <a:cs typeface="Ubuntu"/>
                <a:sym typeface="Ubuntu"/>
                <a:hlinkClick r:id="rId7">
                  <a:extLst>
                    <a:ext uri="{A12FA001-AC4F-418D-AE19-62706E023703}">
                      <ahyp:hlinkClr xmlns:ahyp="http://schemas.microsoft.com/office/drawing/2018/hyperlinkcolor" val="tx"/>
                    </a:ext>
                  </a:extLst>
                </a:hlinkClick>
              </a:rPr>
              <a:t>Chaîne YouTube</a:t>
            </a:r>
            <a:endParaRPr sz="900">
              <a:solidFill>
                <a:schemeClr val="dk2"/>
              </a:solidFill>
            </a:endParaRPr>
          </a:p>
        </p:txBody>
      </p:sp>
      <p:sp>
        <p:nvSpPr>
          <p:cNvPr id="756" name="Google Shape;756;p45"/>
          <p:cNvSpPr txBox="1"/>
          <p:nvPr/>
        </p:nvSpPr>
        <p:spPr>
          <a:xfrm>
            <a:off x="443038" y="2719700"/>
            <a:ext cx="3321300" cy="7848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757" name="Google Shape;757;p45"/>
          <p:cNvSpPr txBox="1"/>
          <p:nvPr/>
        </p:nvSpPr>
        <p:spPr>
          <a:xfrm>
            <a:off x="2451875" y="4528300"/>
            <a:ext cx="5392500" cy="363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800">
                <a:latin typeface="Ubuntu"/>
                <a:ea typeface="Ubuntu"/>
                <a:cs typeface="Ubuntu"/>
                <a:sym typeface="Ubuntu"/>
              </a:rPr>
              <a:t>Ces formations du RÉCIT sont mises à disposition, sauf exception, selon les termes de la licence</a:t>
            </a:r>
            <a:r>
              <a:rPr lang="en" sz="800">
                <a:solidFill>
                  <a:schemeClr val="accent1"/>
                </a:solidFill>
                <a:latin typeface="Ubuntu"/>
                <a:ea typeface="Ubuntu"/>
                <a:cs typeface="Ubuntu"/>
                <a:sym typeface="Ubuntu"/>
              </a:rPr>
              <a:t> </a:t>
            </a:r>
            <a:r>
              <a:rPr lang="en" sz="800" u="sng">
                <a:solidFill>
                  <a:schemeClr val="accent1"/>
                </a:solidFill>
                <a:hlinkClick r:id="rId8">
                  <a:extLst>
                    <a:ext uri="{A12FA001-AC4F-418D-AE19-62706E023703}">
                      <ahyp:hlinkClr xmlns:ahyp="http://schemas.microsoft.com/office/drawing/2018/hyperlinkcolor" val="tx"/>
                    </a:ext>
                  </a:extLst>
                </a:hlinkClick>
              </a:rPr>
              <a:t>Licence Creative Commons Attribution - Pas d’Utilisation Commerciale - Partage dans les Mêmes Conditions 4.0 International</a:t>
            </a:r>
            <a:r>
              <a:rPr lang="en" sz="800">
                <a:solidFill>
                  <a:schemeClr val="accent1"/>
                </a:solidFill>
              </a:rPr>
              <a:t>.</a:t>
            </a:r>
            <a:r>
              <a:rPr lang="en" sz="800">
                <a:solidFill>
                  <a:schemeClr val="accent1"/>
                </a:solidFill>
                <a:highlight>
                  <a:srgbClr val="FFFF00"/>
                </a:highlight>
                <a:latin typeface="Ubuntu"/>
                <a:ea typeface="Ubuntu"/>
                <a:cs typeface="Ubuntu"/>
                <a:sym typeface="Ubuntu"/>
              </a:rPr>
              <a:t>  </a:t>
            </a:r>
            <a:endParaRPr sz="800">
              <a:solidFill>
                <a:schemeClr val="accent1"/>
              </a:solidFill>
              <a:highlight>
                <a:srgbClr val="FFFF00"/>
              </a:highlight>
              <a:latin typeface="Ubuntu"/>
              <a:ea typeface="Ubuntu"/>
              <a:cs typeface="Ubuntu"/>
              <a:sym typeface="Ubuntu"/>
            </a:endParaRPr>
          </a:p>
        </p:txBody>
      </p:sp>
      <p:pic>
        <p:nvPicPr>
          <p:cNvPr id="758" name="Google Shape;758;p45"/>
          <p:cNvPicPr preferRelativeResize="0"/>
          <p:nvPr/>
        </p:nvPicPr>
        <p:blipFill>
          <a:blip r:embed="rId9">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8"/>
          <p:cNvSpPr txBox="1">
            <a:spLocks noGrp="1"/>
          </p:cNvSpPr>
          <p:nvPr>
            <p:ph type="body" idx="4294967295"/>
          </p:nvPr>
        </p:nvSpPr>
        <p:spPr>
          <a:xfrm>
            <a:off x="4093500" y="1425863"/>
            <a:ext cx="4641300" cy="2461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600" b="1">
                <a:latin typeface="Ubuntu"/>
                <a:ea typeface="Ubuntu"/>
                <a:cs typeface="Ubuntu"/>
                <a:sym typeface="Ubuntu"/>
              </a:rPr>
              <a:t>Marc-André Mercier</a:t>
            </a:r>
            <a:endParaRPr sz="3600" b="1">
              <a:latin typeface="Ubuntu"/>
              <a:ea typeface="Ubuntu"/>
              <a:cs typeface="Ubuntu"/>
              <a:sym typeface="Ubuntu"/>
            </a:endParaRPr>
          </a:p>
          <a:p>
            <a:pPr marL="0" lvl="0" indent="0" algn="l" rtl="0">
              <a:spcBef>
                <a:spcPts val="600"/>
              </a:spcBef>
              <a:spcAft>
                <a:spcPts val="0"/>
              </a:spcAft>
              <a:buNone/>
            </a:pPr>
            <a:r>
              <a:rPr lang="en" sz="3600" b="1">
                <a:latin typeface="Ubuntu"/>
                <a:ea typeface="Ubuntu"/>
                <a:cs typeface="Ubuntu"/>
                <a:sym typeface="Ubuntu"/>
              </a:rPr>
              <a:t>Sonya Fiset</a:t>
            </a:r>
            <a:endParaRPr sz="3600" b="1">
              <a:latin typeface="Ubuntu"/>
              <a:ea typeface="Ubuntu"/>
              <a:cs typeface="Ubuntu"/>
              <a:sym typeface="Ubuntu"/>
            </a:endParaRPr>
          </a:p>
          <a:p>
            <a:pPr marL="0" lvl="0" indent="0" algn="l" rtl="0">
              <a:spcBef>
                <a:spcPts val="600"/>
              </a:spcBef>
              <a:spcAft>
                <a:spcPts val="0"/>
              </a:spcAft>
              <a:buNone/>
            </a:pPr>
            <a:endParaRPr sz="2000" b="1">
              <a:latin typeface="Ubuntu"/>
              <a:ea typeface="Ubuntu"/>
              <a:cs typeface="Ubuntu"/>
              <a:sym typeface="Ubuntu"/>
            </a:endParaRPr>
          </a:p>
        </p:txBody>
      </p:sp>
      <p:sp>
        <p:nvSpPr>
          <p:cNvPr id="600" name="Google Shape;600;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601" name="Google Shape;601;p28"/>
          <p:cNvPicPr preferRelativeResize="0"/>
          <p:nvPr/>
        </p:nvPicPr>
        <p:blipFill>
          <a:blip r:embed="rId3">
            <a:alphaModFix/>
          </a:blip>
          <a:stretch>
            <a:fillRect/>
          </a:stretch>
        </p:blipFill>
        <p:spPr>
          <a:xfrm>
            <a:off x="2581275" y="247500"/>
            <a:ext cx="3981450" cy="1143000"/>
          </a:xfrm>
          <a:prstGeom prst="rect">
            <a:avLst/>
          </a:prstGeom>
          <a:noFill/>
          <a:ln>
            <a:noFill/>
          </a:ln>
        </p:spPr>
      </p:pic>
      <p:sp>
        <p:nvSpPr>
          <p:cNvPr id="602" name="Google Shape;602;p28"/>
          <p:cNvSpPr txBox="1"/>
          <p:nvPr/>
        </p:nvSpPr>
        <p:spPr>
          <a:xfrm>
            <a:off x="2692425" y="3988350"/>
            <a:ext cx="3870300" cy="42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Ubuntu"/>
                <a:ea typeface="Ubuntu"/>
                <a:cs typeface="Ubuntu"/>
                <a:sym typeface="Ubuntu"/>
              </a:rPr>
              <a:t>Pour plus de détails : </a:t>
            </a:r>
            <a:r>
              <a:rPr lang="en" sz="1600" b="1" u="sng">
                <a:solidFill>
                  <a:schemeClr val="hlink"/>
                </a:solidFill>
                <a:latin typeface="Ubuntu"/>
                <a:ea typeface="Ubuntu"/>
                <a:cs typeface="Ubuntu"/>
                <a:sym typeface="Ubuntu"/>
                <a:hlinkClick r:id="rId4"/>
              </a:rPr>
              <a:t>recitmst.qc.ca</a:t>
            </a:r>
            <a:endParaRPr sz="1600" b="1">
              <a:solidFill>
                <a:srgbClr val="384F5C"/>
              </a:solidFill>
              <a:latin typeface="Ubuntu"/>
              <a:ea typeface="Ubuntu"/>
              <a:cs typeface="Ubuntu"/>
              <a:sym typeface="Ubuntu"/>
            </a:endParaRPr>
          </a:p>
        </p:txBody>
      </p:sp>
      <p:sp>
        <p:nvSpPr>
          <p:cNvPr id="603" name="Google Shape;603;p28"/>
          <p:cNvSpPr txBox="1"/>
          <p:nvPr/>
        </p:nvSpPr>
        <p:spPr>
          <a:xfrm>
            <a:off x="1937025" y="4629150"/>
            <a:ext cx="6905400" cy="646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000">
                <a:latin typeface="Ubuntu"/>
                <a:ea typeface="Ubuntu"/>
                <a:cs typeface="Ubuntu"/>
                <a:sym typeface="Ubuntu"/>
              </a:rPr>
              <a:t>Les formations du </a:t>
            </a:r>
            <a:r>
              <a:rPr lang="en" sz="1000" u="sng">
                <a:solidFill>
                  <a:schemeClr val="hlink"/>
                </a:solidFill>
                <a:latin typeface="Ubuntu"/>
                <a:ea typeface="Ubuntu"/>
                <a:cs typeface="Ubuntu"/>
                <a:sym typeface="Ubuntu"/>
                <a:hlinkClick r:id="rId4"/>
              </a:rPr>
              <a:t>RÉCIT</a:t>
            </a:r>
            <a:r>
              <a:rPr lang="en" sz="1000">
                <a:latin typeface="Ubuntu"/>
                <a:ea typeface="Ubuntu"/>
                <a:cs typeface="Ubuntu"/>
                <a:sym typeface="Ubuntu"/>
              </a:rPr>
              <a:t> sont mises à disposition, sauf exception, selon les termes de la licence </a:t>
            </a:r>
            <a:r>
              <a:rPr lang="en" sz="1000" u="sng">
                <a:latin typeface="Ubuntu"/>
                <a:ea typeface="Ubuntu"/>
                <a:cs typeface="Ubuntu"/>
                <a:sym typeface="Ubuntu"/>
                <a:hlinkClick r:id="rId5"/>
              </a:rPr>
              <a:t>Licence Creative </a:t>
            </a:r>
            <a:endParaRPr sz="1600">
              <a:latin typeface="Ubuntu"/>
              <a:ea typeface="Ubuntu"/>
              <a:cs typeface="Ubuntu"/>
              <a:sym typeface="Ubuntu"/>
            </a:endParaRPr>
          </a:p>
          <a:p>
            <a:pPr marL="0" lvl="0" indent="0" algn="l" rtl="0">
              <a:lnSpc>
                <a:spcPct val="80000"/>
              </a:lnSpc>
              <a:spcBef>
                <a:spcPts val="0"/>
              </a:spcBef>
              <a:spcAft>
                <a:spcPts val="0"/>
              </a:spcAft>
              <a:buNone/>
            </a:pPr>
            <a:r>
              <a:rPr lang="en" sz="1000" u="sng">
                <a:latin typeface="Ubuntu"/>
                <a:ea typeface="Ubuntu"/>
                <a:cs typeface="Ubuntu"/>
                <a:sym typeface="Ubuntu"/>
                <a:hlinkClick r:id="rId5"/>
              </a:rPr>
              <a:t>Commons Attribution - Pas d’Utilisation Commerciale - Partage dans les Mêmes Conditions 4.0 International</a:t>
            </a:r>
            <a:r>
              <a:rPr lang="en" sz="1000">
                <a:latin typeface="Ubuntu"/>
                <a:ea typeface="Ubuntu"/>
                <a:cs typeface="Ubuntu"/>
                <a:sym typeface="Ubuntu"/>
              </a:rPr>
              <a:t>.  </a:t>
            </a:r>
            <a:endParaRPr sz="1600">
              <a:latin typeface="Ubuntu"/>
              <a:ea typeface="Ubuntu"/>
              <a:cs typeface="Ubuntu"/>
              <a:sym typeface="Ubuntu"/>
            </a:endParaRPr>
          </a:p>
          <a:p>
            <a:pPr marL="0" lvl="0" indent="0" algn="l" rtl="0">
              <a:spcBef>
                <a:spcPts val="0"/>
              </a:spcBef>
              <a:spcAft>
                <a:spcPts val="0"/>
              </a:spcAft>
              <a:buNone/>
            </a:pPr>
            <a:endParaRPr>
              <a:latin typeface="Dosis"/>
              <a:ea typeface="Dosis"/>
              <a:cs typeface="Dosis"/>
              <a:sym typeface="Dosis"/>
            </a:endParaRPr>
          </a:p>
        </p:txBody>
      </p:sp>
      <p:pic>
        <p:nvPicPr>
          <p:cNvPr id="604" name="Google Shape;604;p28"/>
          <p:cNvPicPr preferRelativeResize="0"/>
          <p:nvPr/>
        </p:nvPicPr>
        <p:blipFill>
          <a:blip r:embed="rId6">
            <a:alphaModFix/>
          </a:blip>
          <a:stretch>
            <a:fillRect/>
          </a:stretch>
        </p:blipFill>
        <p:spPr>
          <a:xfrm>
            <a:off x="721913" y="4629141"/>
            <a:ext cx="918875" cy="325273"/>
          </a:xfrm>
          <a:prstGeom prst="rect">
            <a:avLst/>
          </a:prstGeom>
          <a:noFill/>
          <a:ln>
            <a:noFill/>
          </a:ln>
        </p:spPr>
      </p:pic>
      <p:pic>
        <p:nvPicPr>
          <p:cNvPr id="605" name="Google Shape;605;p28"/>
          <p:cNvPicPr preferRelativeResize="0"/>
          <p:nvPr/>
        </p:nvPicPr>
        <p:blipFill>
          <a:blip r:embed="rId7">
            <a:alphaModFix/>
          </a:blip>
          <a:stretch>
            <a:fillRect/>
          </a:stretch>
        </p:blipFill>
        <p:spPr>
          <a:xfrm>
            <a:off x="1243752" y="1698690"/>
            <a:ext cx="2276900" cy="2276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2"/>
        <p:cNvGrpSpPr/>
        <p:nvPr/>
      </p:nvGrpSpPr>
      <p:grpSpPr>
        <a:xfrm>
          <a:off x="0" y="0"/>
          <a:ext cx="0" cy="0"/>
          <a:chOff x="0" y="0"/>
          <a:chExt cx="0" cy="0"/>
        </a:xfrm>
      </p:grpSpPr>
      <p:pic>
        <p:nvPicPr>
          <p:cNvPr id="763" name="Google Shape;763;p46"/>
          <p:cNvPicPr preferRelativeResize="0"/>
          <p:nvPr/>
        </p:nvPicPr>
        <p:blipFill rotWithShape="1">
          <a:blip r:embed="rId4">
            <a:alphaModFix/>
          </a:blip>
          <a:srcRect l="25042" r="23914"/>
          <a:stretch/>
        </p:blipFill>
        <p:spPr>
          <a:xfrm>
            <a:off x="6261050" y="4405700"/>
            <a:ext cx="2869356" cy="628200"/>
          </a:xfrm>
          <a:prstGeom prst="rect">
            <a:avLst/>
          </a:prstGeom>
          <a:noFill/>
          <a:ln>
            <a:noFill/>
          </a:ln>
        </p:spPr>
      </p:pic>
      <p:sp>
        <p:nvSpPr>
          <p:cNvPr id="764" name="Google Shape;764;p46"/>
          <p:cNvSpPr txBox="1">
            <a:spLocks noGrp="1"/>
          </p:cNvSpPr>
          <p:nvPr>
            <p:ph type="subTitle" idx="1"/>
          </p:nvPr>
        </p:nvSpPr>
        <p:spPr>
          <a:xfrm>
            <a:off x="3355325" y="2623250"/>
            <a:ext cx="2616300" cy="227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endParaRPr sz="1100">
              <a:solidFill>
                <a:srgbClr val="666666"/>
              </a:solidFill>
            </a:endParaRPr>
          </a:p>
          <a:p>
            <a:pPr marL="0" lvl="0" indent="0" algn="l" rtl="0">
              <a:lnSpc>
                <a:spcPct val="115000"/>
              </a:lnSpc>
              <a:spcBef>
                <a:spcPts val="0"/>
              </a:spcBef>
              <a:spcAft>
                <a:spcPts val="0"/>
              </a:spcAft>
              <a:buSzPts val="2800"/>
              <a:buNone/>
            </a:pPr>
            <a:r>
              <a:rPr lang="en" sz="1200" b="1">
                <a:solidFill>
                  <a:srgbClr val="666666"/>
                </a:solidFill>
              </a:rPr>
              <a:t>2- </a:t>
            </a:r>
            <a:r>
              <a:rPr lang="en" sz="1100">
                <a:solidFill>
                  <a:srgbClr val="1155CC"/>
                </a:solidFill>
              </a:rPr>
              <a:t>👉 </a:t>
            </a:r>
            <a:r>
              <a:rPr lang="en" sz="1100" u="sng">
                <a:solidFill>
                  <a:srgbClr val="1155CC"/>
                </a:solidFill>
                <a:hlinkClick r:id="rId5">
                  <a:extLst>
                    <a:ext uri="{A12FA001-AC4F-418D-AE19-62706E023703}">
                      <ahyp:hlinkClr xmlns:ahyp="http://schemas.microsoft.com/office/drawing/2018/hyperlinkcolor" val="tx"/>
                    </a:ext>
                  </a:extLst>
                </a:hlinkClick>
              </a:rPr>
              <a:t>monurl.ca/ateliers21</a:t>
            </a:r>
            <a:endParaRPr sz="1100">
              <a:solidFill>
                <a:srgbClr val="666666"/>
              </a:solidFill>
            </a:endParaRPr>
          </a:p>
          <a:p>
            <a:pPr marL="0" lvl="0" indent="0" algn="l" rtl="0">
              <a:lnSpc>
                <a:spcPct val="115000"/>
              </a:lnSpc>
              <a:spcBef>
                <a:spcPts val="0"/>
              </a:spcBef>
              <a:spcAft>
                <a:spcPts val="0"/>
              </a:spcAft>
              <a:buSzPts val="2800"/>
              <a:buNone/>
            </a:pPr>
            <a:endParaRPr sz="1100">
              <a:solidFill>
                <a:srgbClr val="666666"/>
              </a:solidFill>
            </a:endParaRPr>
          </a:p>
          <a:p>
            <a:pPr marL="0" lvl="0" indent="0" algn="l" rtl="0">
              <a:lnSpc>
                <a:spcPct val="115000"/>
              </a:lnSpc>
              <a:spcBef>
                <a:spcPts val="0"/>
              </a:spcBef>
              <a:spcAft>
                <a:spcPts val="0"/>
              </a:spcAft>
              <a:buClr>
                <a:schemeClr val="dk1"/>
              </a:buClr>
              <a:buSzPts val="2800"/>
              <a:buFont typeface="Arial"/>
              <a:buNone/>
            </a:pPr>
            <a:r>
              <a:rPr lang="en" sz="1200" b="1">
                <a:solidFill>
                  <a:srgbClr val="666666"/>
                </a:solidFill>
              </a:rPr>
              <a:t>3- </a:t>
            </a:r>
            <a:r>
              <a:rPr lang="en" sz="1100">
                <a:solidFill>
                  <a:srgbClr val="666666"/>
                </a:solidFill>
              </a:rPr>
              <a:t>Dans notre plateforme évènementielle, vous pouvez évaluer directement votre atelier en cliquant sur le lien « </a:t>
            </a:r>
            <a:r>
              <a:rPr lang="en" sz="1100" b="1" i="1">
                <a:solidFill>
                  <a:srgbClr val="666666"/>
                </a:solidFill>
              </a:rPr>
              <a:t>évaluer cet atelier </a:t>
            </a:r>
            <a:r>
              <a:rPr lang="en" sz="1100">
                <a:solidFill>
                  <a:srgbClr val="666666"/>
                </a:solidFill>
              </a:rPr>
              <a:t>» qui se trouve en fin de descriptif. </a:t>
            </a:r>
            <a:endParaRPr sz="1100">
              <a:solidFill>
                <a:srgbClr val="666666"/>
              </a:solidFill>
            </a:endParaRPr>
          </a:p>
        </p:txBody>
      </p:sp>
      <p:pic>
        <p:nvPicPr>
          <p:cNvPr id="765" name="Google Shape;765;p46"/>
          <p:cNvPicPr preferRelativeResize="0"/>
          <p:nvPr/>
        </p:nvPicPr>
        <p:blipFill rotWithShape="1">
          <a:blip r:embed="rId6">
            <a:alphaModFix/>
          </a:blip>
          <a:srcRect/>
          <a:stretch/>
        </p:blipFill>
        <p:spPr>
          <a:xfrm>
            <a:off x="3902319" y="1135175"/>
            <a:ext cx="1396900" cy="1396900"/>
          </a:xfrm>
          <a:prstGeom prst="rect">
            <a:avLst/>
          </a:prstGeom>
          <a:noFill/>
          <a:ln w="9525" cap="flat" cmpd="sng">
            <a:solidFill>
              <a:srgbClr val="999999"/>
            </a:solidFill>
            <a:prstDash val="solid"/>
            <a:round/>
            <a:headEnd type="none" w="sm" len="sm"/>
            <a:tailEnd type="none" w="sm" len="sm"/>
          </a:ln>
        </p:spPr>
      </p:pic>
      <p:cxnSp>
        <p:nvCxnSpPr>
          <p:cNvPr id="766" name="Google Shape;766;p46"/>
          <p:cNvCxnSpPr/>
          <p:nvPr/>
        </p:nvCxnSpPr>
        <p:spPr>
          <a:xfrm>
            <a:off x="3061617" y="3925"/>
            <a:ext cx="0" cy="4997700"/>
          </a:xfrm>
          <a:prstGeom prst="straightConnector1">
            <a:avLst/>
          </a:prstGeom>
          <a:noFill/>
          <a:ln w="9525" cap="flat" cmpd="sng">
            <a:solidFill>
              <a:schemeClr val="dk2"/>
            </a:solidFill>
            <a:prstDash val="solid"/>
            <a:round/>
            <a:headEnd type="none" w="sm" len="sm"/>
            <a:tailEnd type="none" w="sm" len="sm"/>
          </a:ln>
        </p:spPr>
      </p:cxnSp>
      <p:cxnSp>
        <p:nvCxnSpPr>
          <p:cNvPr id="767" name="Google Shape;767;p46"/>
          <p:cNvCxnSpPr/>
          <p:nvPr/>
        </p:nvCxnSpPr>
        <p:spPr>
          <a:xfrm>
            <a:off x="6104083" y="-4625"/>
            <a:ext cx="0" cy="5014800"/>
          </a:xfrm>
          <a:prstGeom prst="straightConnector1">
            <a:avLst/>
          </a:prstGeom>
          <a:noFill/>
          <a:ln w="9525" cap="flat" cmpd="sng">
            <a:solidFill>
              <a:schemeClr val="dk2"/>
            </a:solidFill>
            <a:prstDash val="solid"/>
            <a:round/>
            <a:headEnd type="none" w="sm" len="sm"/>
            <a:tailEnd type="none" w="sm" len="sm"/>
          </a:ln>
        </p:spPr>
      </p:cxnSp>
      <p:sp>
        <p:nvSpPr>
          <p:cNvPr id="768" name="Google Shape;768;p46"/>
          <p:cNvSpPr txBox="1">
            <a:spLocks noGrp="1"/>
          </p:cNvSpPr>
          <p:nvPr>
            <p:ph type="ctrTitle"/>
          </p:nvPr>
        </p:nvSpPr>
        <p:spPr>
          <a:xfrm>
            <a:off x="6329675" y="401075"/>
            <a:ext cx="2427300" cy="52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1800" b="1">
                <a:solidFill>
                  <a:srgbClr val="E83C6C"/>
                </a:solidFill>
              </a:rPr>
              <a:t>Activité de clôture</a:t>
            </a:r>
            <a:br>
              <a:rPr lang="en" sz="1800" b="1">
                <a:solidFill>
                  <a:srgbClr val="E83C6C"/>
                </a:solidFill>
              </a:rPr>
            </a:br>
            <a:r>
              <a:rPr lang="en" sz="1200">
                <a:solidFill>
                  <a:srgbClr val="E83C6C"/>
                </a:solidFill>
              </a:rPr>
              <a:t>Jeudi 1</a:t>
            </a:r>
            <a:r>
              <a:rPr lang="en" sz="1200" baseline="30000">
                <a:solidFill>
                  <a:srgbClr val="E83C6C"/>
                </a:solidFill>
              </a:rPr>
              <a:t>er</a:t>
            </a:r>
            <a:r>
              <a:rPr lang="en" sz="1200">
                <a:solidFill>
                  <a:srgbClr val="E83C6C"/>
                </a:solidFill>
              </a:rPr>
              <a:t> avril 2021, à 14</a:t>
            </a:r>
            <a:r>
              <a:rPr lang="en" sz="500">
                <a:solidFill>
                  <a:srgbClr val="E83C6C"/>
                </a:solidFill>
              </a:rPr>
              <a:t> </a:t>
            </a:r>
            <a:r>
              <a:rPr lang="en" sz="1200">
                <a:solidFill>
                  <a:srgbClr val="E83C6C"/>
                </a:solidFill>
              </a:rPr>
              <a:t>h</a:t>
            </a:r>
            <a:r>
              <a:rPr lang="en" sz="500">
                <a:solidFill>
                  <a:srgbClr val="E83C6C"/>
                </a:solidFill>
              </a:rPr>
              <a:t> </a:t>
            </a:r>
            <a:r>
              <a:rPr lang="en" sz="1200">
                <a:solidFill>
                  <a:srgbClr val="E83C6C"/>
                </a:solidFill>
              </a:rPr>
              <a:t>35</a:t>
            </a:r>
            <a:endParaRPr sz="1800" b="1">
              <a:solidFill>
                <a:srgbClr val="E83C6C"/>
              </a:solidFill>
            </a:endParaRPr>
          </a:p>
        </p:txBody>
      </p:sp>
      <p:sp>
        <p:nvSpPr>
          <p:cNvPr id="769" name="Google Shape;769;p46"/>
          <p:cNvSpPr txBox="1">
            <a:spLocks noGrp="1"/>
          </p:cNvSpPr>
          <p:nvPr>
            <p:ph type="subTitle" idx="1"/>
          </p:nvPr>
        </p:nvSpPr>
        <p:spPr>
          <a:xfrm>
            <a:off x="6335325" y="906575"/>
            <a:ext cx="2731800" cy="377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1100" b="1">
                <a:solidFill>
                  <a:srgbClr val="666666"/>
                </a:solidFill>
              </a:rPr>
              <a:t>Annonce des lauréats 2021 </a:t>
            </a: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SzPts val="2800"/>
              <a:buNone/>
            </a:pPr>
            <a:endParaRPr sz="1100" b="1">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100" b="1">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100" b="1">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100" b="1">
              <a:solidFill>
                <a:srgbClr val="666666"/>
              </a:solidFill>
            </a:endParaRPr>
          </a:p>
          <a:p>
            <a:pPr marL="0" lvl="0" indent="0" algn="l" rtl="0">
              <a:lnSpc>
                <a:spcPct val="115000"/>
              </a:lnSpc>
              <a:spcBef>
                <a:spcPts val="0"/>
              </a:spcBef>
              <a:spcAft>
                <a:spcPts val="0"/>
              </a:spcAft>
              <a:buClr>
                <a:schemeClr val="dk1"/>
              </a:buClr>
              <a:buSzPts val="1100"/>
              <a:buFont typeface="Arial"/>
              <a:buNone/>
            </a:pPr>
            <a:r>
              <a:rPr lang="en" sz="1100" b="1">
                <a:solidFill>
                  <a:srgbClr val="666666"/>
                </a:solidFill>
              </a:rPr>
              <a:t>Tirages :</a:t>
            </a:r>
            <a:r>
              <a:rPr lang="en" sz="1100">
                <a:solidFill>
                  <a:srgbClr val="666666"/>
                </a:solidFill>
              </a:rPr>
              <a:t> Vous courrez la chance de gagner votre inscription au 40</a:t>
            </a:r>
            <a:r>
              <a:rPr lang="en" sz="1100" baseline="30000">
                <a:solidFill>
                  <a:srgbClr val="666666"/>
                </a:solidFill>
              </a:rPr>
              <a:t>e</a:t>
            </a:r>
            <a:r>
              <a:rPr lang="en" sz="1100">
                <a:solidFill>
                  <a:srgbClr val="666666"/>
                </a:solidFill>
              </a:rPr>
              <a:t> colloque de l’AQUOPS! Nous dévoilerons également le nom de la personne qui se mérite l’écran interactif offert par SMART Technologies.</a:t>
            </a:r>
            <a:endParaRPr sz="1100">
              <a:solidFill>
                <a:srgbClr val="666666"/>
              </a:solidFill>
            </a:endParaRPr>
          </a:p>
        </p:txBody>
      </p:sp>
      <p:pic>
        <p:nvPicPr>
          <p:cNvPr id="770" name="Google Shape;770;p46"/>
          <p:cNvPicPr preferRelativeResize="0"/>
          <p:nvPr/>
        </p:nvPicPr>
        <p:blipFill rotWithShape="1">
          <a:blip r:embed="rId7">
            <a:alphaModFix/>
          </a:blip>
          <a:srcRect/>
          <a:stretch/>
        </p:blipFill>
        <p:spPr>
          <a:xfrm>
            <a:off x="7637100" y="1941713"/>
            <a:ext cx="1396900" cy="1213817"/>
          </a:xfrm>
          <a:prstGeom prst="rect">
            <a:avLst/>
          </a:prstGeom>
          <a:noFill/>
          <a:ln>
            <a:noFill/>
          </a:ln>
        </p:spPr>
      </p:pic>
      <p:sp>
        <p:nvSpPr>
          <p:cNvPr id="771" name="Google Shape;771;p46"/>
          <p:cNvSpPr txBox="1"/>
          <p:nvPr/>
        </p:nvSpPr>
        <p:spPr>
          <a:xfrm>
            <a:off x="243725" y="1363775"/>
            <a:ext cx="2524200" cy="14412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n" b="1">
                <a:solidFill>
                  <a:srgbClr val="666666"/>
                </a:solidFill>
              </a:rPr>
              <a:t>Soutien aux participants </a:t>
            </a:r>
            <a:br>
              <a:rPr lang="en" b="1">
                <a:solidFill>
                  <a:srgbClr val="666666"/>
                </a:solidFill>
              </a:rPr>
            </a:br>
            <a:br>
              <a:rPr lang="en" b="1">
                <a:solidFill>
                  <a:srgbClr val="666666"/>
                </a:solidFill>
              </a:rPr>
            </a:br>
            <a:r>
              <a:rPr lang="en" sz="1800" b="1">
                <a:solidFill>
                  <a:srgbClr val="666666"/>
                </a:solidFill>
              </a:rPr>
              <a:t> </a:t>
            </a:r>
            <a:r>
              <a:rPr lang="en" b="1">
                <a:solidFill>
                  <a:srgbClr val="666666"/>
                </a:solidFill>
              </a:rPr>
              <a:t>         </a:t>
            </a:r>
            <a:r>
              <a:rPr lang="en">
                <a:solidFill>
                  <a:srgbClr val="666666"/>
                </a:solidFill>
              </a:rPr>
              <a:t>Visioconférence</a:t>
            </a:r>
            <a:br>
              <a:rPr lang="en" b="1">
                <a:solidFill>
                  <a:srgbClr val="666666"/>
                </a:solidFill>
              </a:rPr>
            </a:br>
            <a:endParaRPr b="1">
              <a:solidFill>
                <a:srgbClr val="666666"/>
              </a:solidFill>
            </a:endParaRPr>
          </a:p>
          <a:p>
            <a:pPr marL="0" lvl="0" indent="0" algn="l" rtl="0">
              <a:spcBef>
                <a:spcPts val="800"/>
              </a:spcBef>
              <a:spcAft>
                <a:spcPts val="0"/>
              </a:spcAft>
              <a:buNone/>
            </a:pPr>
            <a:r>
              <a:rPr lang="en">
                <a:solidFill>
                  <a:srgbClr val="666666"/>
                </a:solidFill>
              </a:rPr>
              <a:t>Clavardage</a:t>
            </a:r>
            <a:endParaRPr>
              <a:solidFill>
                <a:srgbClr val="666666"/>
              </a:solidFill>
            </a:endParaRPr>
          </a:p>
          <a:p>
            <a:pPr marL="0" lvl="0" indent="0" algn="l" rtl="0">
              <a:spcBef>
                <a:spcPts val="800"/>
              </a:spcBef>
              <a:spcAft>
                <a:spcPts val="0"/>
              </a:spcAft>
              <a:buNone/>
            </a:pPr>
            <a:endParaRPr b="1">
              <a:solidFill>
                <a:srgbClr val="666666"/>
              </a:solidFill>
            </a:endParaRPr>
          </a:p>
          <a:p>
            <a:pPr marL="0" lvl="0" indent="0" algn="l" rtl="0">
              <a:spcBef>
                <a:spcPts val="800"/>
              </a:spcBef>
              <a:spcAft>
                <a:spcPts val="0"/>
              </a:spcAft>
              <a:buNone/>
            </a:pPr>
            <a:br>
              <a:rPr lang="en">
                <a:solidFill>
                  <a:srgbClr val="666666"/>
                </a:solidFill>
              </a:rPr>
            </a:br>
            <a:endParaRPr strike="sngStrike">
              <a:solidFill>
                <a:srgbClr val="666666"/>
              </a:solidFill>
            </a:endParaRPr>
          </a:p>
          <a:p>
            <a:pPr marL="0" lvl="0" indent="0" algn="l" rtl="0">
              <a:spcBef>
                <a:spcPts val="0"/>
              </a:spcBef>
              <a:spcAft>
                <a:spcPts val="0"/>
              </a:spcAft>
              <a:buNone/>
            </a:pPr>
            <a:endParaRPr sz="2200" strike="sngStrike">
              <a:solidFill>
                <a:srgbClr val="666666"/>
              </a:solidFill>
            </a:endParaRPr>
          </a:p>
        </p:txBody>
      </p:sp>
      <p:pic>
        <p:nvPicPr>
          <p:cNvPr id="772" name="Google Shape;772;p46"/>
          <p:cNvPicPr preferRelativeResize="0"/>
          <p:nvPr/>
        </p:nvPicPr>
        <p:blipFill>
          <a:blip r:embed="rId8">
            <a:alphaModFix/>
          </a:blip>
          <a:stretch>
            <a:fillRect/>
          </a:stretch>
        </p:blipFill>
        <p:spPr>
          <a:xfrm>
            <a:off x="340624" y="3057124"/>
            <a:ext cx="2427297" cy="1517158"/>
          </a:xfrm>
          <a:prstGeom prst="rect">
            <a:avLst/>
          </a:prstGeom>
          <a:noFill/>
          <a:ln>
            <a:noFill/>
          </a:ln>
        </p:spPr>
      </p:pic>
      <p:sp>
        <p:nvSpPr>
          <p:cNvPr id="773" name="Google Shape;773;p46"/>
          <p:cNvSpPr txBox="1">
            <a:spLocks noGrp="1"/>
          </p:cNvSpPr>
          <p:nvPr>
            <p:ph type="ctrTitle"/>
          </p:nvPr>
        </p:nvSpPr>
        <p:spPr>
          <a:xfrm>
            <a:off x="243725" y="289500"/>
            <a:ext cx="2731800" cy="4617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200"/>
              <a:buNone/>
            </a:pPr>
            <a:r>
              <a:rPr lang="en" sz="1800" b="1">
                <a:solidFill>
                  <a:srgbClr val="E83C6C"/>
                </a:solidFill>
              </a:rPr>
              <a:t>Besoin d’assistance</a:t>
            </a:r>
            <a:r>
              <a:rPr lang="en" sz="900" b="1">
                <a:solidFill>
                  <a:srgbClr val="E83C6C"/>
                </a:solidFill>
              </a:rPr>
              <a:t> </a:t>
            </a:r>
            <a:r>
              <a:rPr lang="en" sz="1800" b="1">
                <a:solidFill>
                  <a:srgbClr val="E83C6C"/>
                </a:solidFill>
              </a:rPr>
              <a:t>?</a:t>
            </a:r>
            <a:endParaRPr sz="1800" u="sng">
              <a:solidFill>
                <a:srgbClr val="666666"/>
              </a:solidFill>
            </a:endParaRPr>
          </a:p>
        </p:txBody>
      </p:sp>
      <p:pic>
        <p:nvPicPr>
          <p:cNvPr id="774" name="Google Shape;774;p46"/>
          <p:cNvPicPr preferRelativeResize="0"/>
          <p:nvPr/>
        </p:nvPicPr>
        <p:blipFill rotWithShape="1">
          <a:blip r:embed="rId9">
            <a:alphaModFix/>
          </a:blip>
          <a:srcRect/>
          <a:stretch/>
        </p:blipFill>
        <p:spPr>
          <a:xfrm>
            <a:off x="1360450" y="2265675"/>
            <a:ext cx="388325" cy="388325"/>
          </a:xfrm>
          <a:prstGeom prst="rect">
            <a:avLst/>
          </a:prstGeom>
          <a:noFill/>
          <a:ln>
            <a:noFill/>
          </a:ln>
        </p:spPr>
      </p:pic>
      <p:pic>
        <p:nvPicPr>
          <p:cNvPr id="775" name="Google Shape;775;p46"/>
          <p:cNvPicPr preferRelativeResize="0"/>
          <p:nvPr/>
        </p:nvPicPr>
        <p:blipFill>
          <a:blip r:embed="rId10">
            <a:alphaModFix/>
          </a:blip>
          <a:stretch>
            <a:fillRect/>
          </a:stretch>
        </p:blipFill>
        <p:spPr>
          <a:xfrm flipH="1">
            <a:off x="340625" y="1845950"/>
            <a:ext cx="388325" cy="388325"/>
          </a:xfrm>
          <a:prstGeom prst="rect">
            <a:avLst/>
          </a:prstGeom>
          <a:noFill/>
          <a:ln>
            <a:noFill/>
          </a:ln>
        </p:spPr>
      </p:pic>
      <p:sp>
        <p:nvSpPr>
          <p:cNvPr id="776" name="Google Shape;776;p46"/>
          <p:cNvSpPr txBox="1"/>
          <p:nvPr/>
        </p:nvSpPr>
        <p:spPr>
          <a:xfrm>
            <a:off x="274025" y="725475"/>
            <a:ext cx="2524200" cy="6156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en">
                <a:solidFill>
                  <a:srgbClr val="666666"/>
                </a:solidFill>
              </a:rPr>
              <a:t>Un membre de l’équipe AQUOPS est là pour vous : </a:t>
            </a:r>
            <a:endParaRPr/>
          </a:p>
        </p:txBody>
      </p:sp>
      <p:pic>
        <p:nvPicPr>
          <p:cNvPr id="777" name="Google Shape;777;p46"/>
          <p:cNvPicPr preferRelativeResize="0"/>
          <p:nvPr/>
        </p:nvPicPr>
        <p:blipFill>
          <a:blip r:embed="rId11">
            <a:alphaModFix/>
          </a:blip>
          <a:stretch>
            <a:fillRect/>
          </a:stretch>
        </p:blipFill>
        <p:spPr>
          <a:xfrm>
            <a:off x="6211733" y="1359850"/>
            <a:ext cx="1349166" cy="1296651"/>
          </a:xfrm>
          <a:prstGeom prst="rect">
            <a:avLst/>
          </a:prstGeom>
          <a:noFill/>
          <a:ln>
            <a:noFill/>
          </a:ln>
        </p:spPr>
      </p:pic>
      <p:pic>
        <p:nvPicPr>
          <p:cNvPr id="778" name="Google Shape;778;p46"/>
          <p:cNvPicPr preferRelativeResize="0"/>
          <p:nvPr/>
        </p:nvPicPr>
        <p:blipFill rotWithShape="1">
          <a:blip r:embed="rId12">
            <a:alphaModFix/>
          </a:blip>
          <a:srcRect/>
          <a:stretch/>
        </p:blipFill>
        <p:spPr>
          <a:xfrm>
            <a:off x="3298550" y="401063"/>
            <a:ext cx="300375" cy="300375"/>
          </a:xfrm>
          <a:prstGeom prst="rect">
            <a:avLst/>
          </a:prstGeom>
          <a:noFill/>
          <a:ln>
            <a:noFill/>
          </a:ln>
        </p:spPr>
      </p:pic>
      <p:sp>
        <p:nvSpPr>
          <p:cNvPr id="779" name="Google Shape;779;p46"/>
          <p:cNvSpPr txBox="1"/>
          <p:nvPr/>
        </p:nvSpPr>
        <p:spPr>
          <a:xfrm>
            <a:off x="3637838" y="293575"/>
            <a:ext cx="2427300" cy="6465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800" b="1">
                <a:solidFill>
                  <a:srgbClr val="E83C6C"/>
                </a:solidFill>
              </a:rPr>
              <a:t>Formulaire</a:t>
            </a:r>
            <a:br>
              <a:rPr lang="en" sz="1800" b="1">
                <a:solidFill>
                  <a:srgbClr val="E83C6C"/>
                </a:solidFill>
              </a:rPr>
            </a:br>
            <a:r>
              <a:rPr lang="en" sz="1200">
                <a:solidFill>
                  <a:srgbClr val="E83C6C"/>
                </a:solidFill>
              </a:rPr>
              <a:t>d’appréciation des ateliers 2021</a:t>
            </a:r>
            <a:endParaRPr sz="1800" b="1">
              <a:solidFill>
                <a:srgbClr val="E83C6C"/>
              </a:solidFill>
            </a:endParaRPr>
          </a:p>
        </p:txBody>
      </p:sp>
      <p:sp>
        <p:nvSpPr>
          <p:cNvPr id="780" name="Google Shape;780;p46"/>
          <p:cNvSpPr txBox="1"/>
          <p:nvPr/>
        </p:nvSpPr>
        <p:spPr>
          <a:xfrm>
            <a:off x="3355325" y="1145200"/>
            <a:ext cx="388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2800"/>
              <a:buFont typeface="Arial"/>
              <a:buNone/>
            </a:pPr>
            <a:r>
              <a:rPr lang="en" sz="1200" b="1">
                <a:solidFill>
                  <a:srgbClr val="666666"/>
                </a:solidFill>
              </a:rPr>
              <a:t>1-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4"/>
        <p:cNvGrpSpPr/>
        <p:nvPr/>
      </p:nvGrpSpPr>
      <p:grpSpPr>
        <a:xfrm>
          <a:off x="0" y="0"/>
          <a:ext cx="0" cy="0"/>
          <a:chOff x="0" y="0"/>
          <a:chExt cx="0" cy="0"/>
        </a:xfrm>
      </p:grpSpPr>
      <p:sp>
        <p:nvSpPr>
          <p:cNvPr id="785" name="Google Shape;785;p47"/>
          <p:cNvSpPr txBox="1">
            <a:spLocks noGrp="1"/>
          </p:cNvSpPr>
          <p:nvPr>
            <p:ph type="title"/>
          </p:nvPr>
        </p:nvSpPr>
        <p:spPr>
          <a:xfrm>
            <a:off x="207600" y="360000"/>
            <a:ext cx="56679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800"/>
              </a:spcBef>
              <a:spcAft>
                <a:spcPts val="0"/>
              </a:spcAft>
              <a:buSzPts val="2800"/>
              <a:buNone/>
            </a:pPr>
            <a:r>
              <a:rPr lang="en" sz="2400" b="1">
                <a:solidFill>
                  <a:srgbClr val="E83C6C"/>
                </a:solidFill>
              </a:rPr>
              <a:t>Partenaires exposants 2021</a:t>
            </a:r>
            <a:endParaRPr sz="2400" b="1">
              <a:solidFill>
                <a:srgbClr val="E83C6C"/>
              </a:solidFill>
            </a:endParaRPr>
          </a:p>
        </p:txBody>
      </p:sp>
      <p:pic>
        <p:nvPicPr>
          <p:cNvPr id="786" name="Google Shape;786;p47"/>
          <p:cNvPicPr preferRelativeResize="0"/>
          <p:nvPr/>
        </p:nvPicPr>
        <p:blipFill rotWithShape="1">
          <a:blip r:embed="rId4">
            <a:alphaModFix/>
          </a:blip>
          <a:srcRect/>
          <a:stretch/>
        </p:blipFill>
        <p:spPr>
          <a:xfrm>
            <a:off x="7887750" y="181338"/>
            <a:ext cx="899551" cy="825325"/>
          </a:xfrm>
          <a:prstGeom prst="rect">
            <a:avLst/>
          </a:prstGeom>
          <a:noFill/>
          <a:ln>
            <a:noFill/>
          </a:ln>
        </p:spPr>
      </p:pic>
      <p:pic>
        <p:nvPicPr>
          <p:cNvPr id="787" name="Google Shape;787;p47"/>
          <p:cNvPicPr preferRelativeResize="0"/>
          <p:nvPr/>
        </p:nvPicPr>
        <p:blipFill>
          <a:blip r:embed="rId5">
            <a:alphaModFix/>
          </a:blip>
          <a:stretch>
            <a:fillRect/>
          </a:stretch>
        </p:blipFill>
        <p:spPr>
          <a:xfrm>
            <a:off x="288913" y="1020050"/>
            <a:ext cx="8566187" cy="39955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48"/>
          <p:cNvSpPr txBox="1">
            <a:spLocks noGrp="1"/>
          </p:cNvSpPr>
          <p:nvPr>
            <p:ph type="ctrTitle"/>
          </p:nvPr>
        </p:nvSpPr>
        <p:spPr>
          <a:xfrm>
            <a:off x="504300" y="3678625"/>
            <a:ext cx="8135400" cy="653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1400"/>
              </a:spcBef>
              <a:spcAft>
                <a:spcPts val="0"/>
              </a:spcAft>
              <a:buSzPts val="5200"/>
              <a:buNone/>
            </a:pPr>
            <a:r>
              <a:rPr lang="en" sz="3000" b="1">
                <a:solidFill>
                  <a:srgbClr val="E83C6C"/>
                </a:solidFill>
              </a:rPr>
              <a:t>Merci pour votre participation!</a:t>
            </a:r>
            <a:endParaRPr sz="3000" u="sng">
              <a:solidFill>
                <a:srgbClr val="66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798" name="Google Shape;798;p49"/>
          <p:cNvPicPr preferRelativeResize="0"/>
          <p:nvPr/>
        </p:nvPicPr>
        <p:blipFill>
          <a:blip r:embed="rId3">
            <a:alphaModFix/>
          </a:blip>
          <a:stretch>
            <a:fillRect/>
          </a:stretch>
        </p:blipFill>
        <p:spPr>
          <a:xfrm>
            <a:off x="2381900" y="387550"/>
            <a:ext cx="4105875" cy="2008175"/>
          </a:xfrm>
          <a:prstGeom prst="rect">
            <a:avLst/>
          </a:prstGeom>
          <a:noFill/>
          <a:ln>
            <a:noFill/>
          </a:ln>
        </p:spPr>
      </p:pic>
      <p:sp>
        <p:nvSpPr>
          <p:cNvPr id="799" name="Google Shape;799;p49"/>
          <p:cNvSpPr txBox="1"/>
          <p:nvPr/>
        </p:nvSpPr>
        <p:spPr>
          <a:xfrm>
            <a:off x="2381900" y="2561975"/>
            <a:ext cx="3984000" cy="1640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400" b="1">
                <a:solidFill>
                  <a:srgbClr val="674EA7"/>
                </a:solidFill>
                <a:latin typeface="Viga"/>
                <a:ea typeface="Viga"/>
                <a:cs typeface="Viga"/>
                <a:sym typeface="Viga"/>
              </a:rPr>
              <a:t>Interactivité en ST!</a:t>
            </a:r>
            <a:endParaRPr>
              <a:solidFill>
                <a:srgbClr val="674EA7"/>
              </a:solidFill>
            </a:endParaRPr>
          </a:p>
        </p:txBody>
      </p:sp>
      <p:pic>
        <p:nvPicPr>
          <p:cNvPr id="800" name="Google Shape;800;p49"/>
          <p:cNvPicPr preferRelativeResize="0"/>
          <p:nvPr/>
        </p:nvPicPr>
        <p:blipFill>
          <a:blip r:embed="rId4">
            <a:alphaModFix/>
          </a:blip>
          <a:stretch>
            <a:fillRect/>
          </a:stretch>
        </p:blipFill>
        <p:spPr>
          <a:xfrm>
            <a:off x="1085425" y="387550"/>
            <a:ext cx="1258291" cy="3815125"/>
          </a:xfrm>
          <a:prstGeom prst="rect">
            <a:avLst/>
          </a:prstGeom>
          <a:noFill/>
          <a:ln>
            <a:noFill/>
          </a:ln>
        </p:spPr>
      </p:pic>
      <p:pic>
        <p:nvPicPr>
          <p:cNvPr id="801" name="Google Shape;801;p49"/>
          <p:cNvPicPr preferRelativeResize="0"/>
          <p:nvPr/>
        </p:nvPicPr>
        <p:blipFill>
          <a:blip r:embed="rId5">
            <a:alphaModFix/>
          </a:blip>
          <a:stretch>
            <a:fillRect/>
          </a:stretch>
        </p:blipFill>
        <p:spPr>
          <a:xfrm>
            <a:off x="6487775" y="387550"/>
            <a:ext cx="1296475" cy="38495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chemeClr val="dk2"/>
                </a:solidFill>
                <a:latin typeface="Viga"/>
                <a:ea typeface="Viga"/>
                <a:cs typeface="Viga"/>
                <a:sym typeface="Viga"/>
              </a:rPr>
              <a:t>Plan de la présentation</a:t>
            </a:r>
            <a:endParaRPr sz="3200">
              <a:solidFill>
                <a:schemeClr val="dk2"/>
              </a:solidFill>
              <a:latin typeface="Viga"/>
              <a:ea typeface="Viga"/>
              <a:cs typeface="Viga"/>
              <a:sym typeface="Viga"/>
            </a:endParaRPr>
          </a:p>
        </p:txBody>
      </p:sp>
      <p:sp>
        <p:nvSpPr>
          <p:cNvPr id="611" name="Google Shape;611;p29"/>
          <p:cNvSpPr txBox="1">
            <a:spLocks noGrp="1"/>
          </p:cNvSpPr>
          <p:nvPr>
            <p:ph type="body" idx="1"/>
          </p:nvPr>
        </p:nvSpPr>
        <p:spPr>
          <a:xfrm>
            <a:off x="747925" y="1156100"/>
            <a:ext cx="7903200" cy="37752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600"/>
              </a:spcBef>
              <a:spcAft>
                <a:spcPts val="0"/>
              </a:spcAft>
              <a:buClr>
                <a:schemeClr val="dk2"/>
              </a:buClr>
              <a:buSzPts val="2300"/>
              <a:buFont typeface="Ubuntu"/>
              <a:buChar char="❏"/>
            </a:pPr>
            <a:r>
              <a:rPr lang="en" sz="2300">
                <a:solidFill>
                  <a:schemeClr val="dk2"/>
                </a:solidFill>
                <a:latin typeface="Ubuntu"/>
                <a:ea typeface="Ubuntu"/>
                <a:cs typeface="Ubuntu"/>
                <a:sym typeface="Ubuntu"/>
              </a:rPr>
              <a:t>Bienvenue!</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Qui êtes-vous? </a:t>
            </a:r>
            <a:endParaRPr sz="20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L’interface </a:t>
            </a:r>
            <a:r>
              <a:rPr lang="en" sz="2300" u="sng">
                <a:solidFill>
                  <a:schemeClr val="hlink"/>
                </a:solidFill>
                <a:latin typeface="Ubuntu"/>
                <a:ea typeface="Ubuntu"/>
                <a:cs typeface="Ubuntu"/>
                <a:sym typeface="Ubuntu"/>
                <a:hlinkClick r:id="rId3"/>
              </a:rPr>
              <a:t>Kahoot.it</a:t>
            </a:r>
            <a:r>
              <a:rPr lang="en" sz="2300">
                <a:solidFill>
                  <a:schemeClr val="dk2"/>
                </a:solidFill>
                <a:latin typeface="Ubuntu"/>
                <a:ea typeface="Ubuntu"/>
                <a:cs typeface="Ubuntu"/>
                <a:sym typeface="Ubuntu"/>
              </a:rPr>
              <a:t> jouer synchrone ou asynchrone </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L’interface Kahoot enseignant</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Explorons dans jeux en MST </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Nouveautés</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Badge</a:t>
            </a:r>
            <a:endParaRPr sz="2300">
              <a:solidFill>
                <a:schemeClr val="dk2"/>
              </a:solidFill>
              <a:latin typeface="Ubuntu"/>
              <a:ea typeface="Ubuntu"/>
              <a:cs typeface="Ubuntu"/>
              <a:sym typeface="Ubuntu"/>
            </a:endParaRPr>
          </a:p>
          <a:p>
            <a:pPr marL="457200" lvl="0" indent="-374650" algn="l" rtl="0">
              <a:lnSpc>
                <a:spcPct val="115000"/>
              </a:lnSpc>
              <a:spcBef>
                <a:spcPts val="0"/>
              </a:spcBef>
              <a:spcAft>
                <a:spcPts val="0"/>
              </a:spcAft>
              <a:buClr>
                <a:schemeClr val="dk2"/>
              </a:buClr>
              <a:buSzPts val="2300"/>
              <a:buFont typeface="Ubuntu"/>
              <a:buChar char="❏"/>
            </a:pPr>
            <a:r>
              <a:rPr lang="en" sz="2300">
                <a:solidFill>
                  <a:schemeClr val="dk2"/>
                </a:solidFill>
                <a:latin typeface="Ubuntu"/>
                <a:ea typeface="Ubuntu"/>
                <a:cs typeface="Ubuntu"/>
                <a:sym typeface="Ubuntu"/>
              </a:rPr>
              <a:t>Questions</a:t>
            </a:r>
            <a:endParaRPr sz="2300">
              <a:solidFill>
                <a:schemeClr val="dk2"/>
              </a:solidFill>
              <a:latin typeface="Ubuntu"/>
              <a:ea typeface="Ubuntu"/>
              <a:cs typeface="Ubuntu"/>
              <a:sym typeface="Ubuntu"/>
            </a:endParaRPr>
          </a:p>
        </p:txBody>
      </p:sp>
      <p:sp>
        <p:nvSpPr>
          <p:cNvPr id="612" name="Google Shape;612;p29"/>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0"/>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chemeClr val="dk2"/>
                </a:solidFill>
                <a:latin typeface="Viga"/>
                <a:ea typeface="Viga"/>
                <a:cs typeface="Viga"/>
                <a:sym typeface="Viga"/>
              </a:rPr>
              <a:t>Descriptif</a:t>
            </a:r>
            <a:endParaRPr sz="3200">
              <a:solidFill>
                <a:schemeClr val="dk2"/>
              </a:solidFill>
              <a:latin typeface="Viga"/>
              <a:ea typeface="Viga"/>
              <a:cs typeface="Viga"/>
              <a:sym typeface="Viga"/>
            </a:endParaRPr>
          </a:p>
        </p:txBody>
      </p:sp>
      <p:sp>
        <p:nvSpPr>
          <p:cNvPr id="618" name="Google Shape;618;p30"/>
          <p:cNvSpPr txBox="1">
            <a:spLocks noGrp="1"/>
          </p:cNvSpPr>
          <p:nvPr>
            <p:ph type="body" idx="1"/>
          </p:nvPr>
        </p:nvSpPr>
        <p:spPr>
          <a:xfrm>
            <a:off x="747925" y="1156100"/>
            <a:ext cx="7903200" cy="3775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100"/>
              </a:spcAft>
              <a:buNone/>
            </a:pPr>
            <a:r>
              <a:rPr lang="en" sz="2100">
                <a:solidFill>
                  <a:schemeClr val="dk2"/>
                </a:solidFill>
                <a:highlight>
                  <a:srgbClr val="FFFFFF"/>
                </a:highlight>
                <a:latin typeface="Ubuntu"/>
                <a:ea typeface="Ubuntu"/>
                <a:cs typeface="Ubuntu"/>
                <a:sym typeface="Ubuntu"/>
              </a:rPr>
              <a:t>Kahoot! est une plateforme d'apprentissage </a:t>
            </a:r>
            <a:r>
              <a:rPr lang="en" sz="2100" b="1">
                <a:solidFill>
                  <a:schemeClr val="dk2"/>
                </a:solidFill>
                <a:highlight>
                  <a:srgbClr val="FFFFFF"/>
                </a:highlight>
                <a:latin typeface="Ubuntu"/>
                <a:ea typeface="Ubuntu"/>
                <a:cs typeface="Ubuntu"/>
                <a:sym typeface="Ubuntu"/>
              </a:rPr>
              <a:t>ludique</a:t>
            </a:r>
            <a:r>
              <a:rPr lang="en" sz="2100">
                <a:solidFill>
                  <a:schemeClr val="dk2"/>
                </a:solidFill>
                <a:highlight>
                  <a:srgbClr val="FFFFFF"/>
                </a:highlight>
                <a:latin typeface="Ubuntu"/>
                <a:ea typeface="Ubuntu"/>
                <a:cs typeface="Ubuntu"/>
                <a:sym typeface="Ubuntu"/>
              </a:rPr>
              <a:t> et gratuite, utilisée pour ajouter de l’interactivité en classe. Les « Kahoot! » sont des </a:t>
            </a:r>
            <a:r>
              <a:rPr lang="en" sz="2100" b="1">
                <a:solidFill>
                  <a:schemeClr val="dk2"/>
                </a:solidFill>
                <a:highlight>
                  <a:srgbClr val="FFFFFF"/>
                </a:highlight>
                <a:latin typeface="Ubuntu"/>
                <a:ea typeface="Ubuntu"/>
                <a:cs typeface="Ubuntu"/>
                <a:sym typeface="Ubuntu"/>
              </a:rPr>
              <a:t>questionnaires à choix multiples</a:t>
            </a:r>
            <a:r>
              <a:rPr lang="en" sz="2100">
                <a:solidFill>
                  <a:schemeClr val="dk2"/>
                </a:solidFill>
                <a:highlight>
                  <a:srgbClr val="FFFFFF"/>
                </a:highlight>
                <a:latin typeface="Ubuntu"/>
                <a:ea typeface="Ubuntu"/>
                <a:cs typeface="Ubuntu"/>
                <a:sym typeface="Ubuntu"/>
              </a:rPr>
              <a:t> qui permettent à plusieurs utilisateurs de jouer simultanément et qui sont accessibles via tous les navigateurs. Les questionnaires sont publics et très nombreux, alors il est facile d’utiliser des jeux préparés par d’autres enseignants, de les modifier et de partager les siens. </a:t>
            </a:r>
            <a:endParaRPr sz="2100">
              <a:solidFill>
                <a:schemeClr val="dk2"/>
              </a:solidFill>
              <a:latin typeface="Ubuntu"/>
              <a:ea typeface="Ubuntu"/>
              <a:cs typeface="Ubuntu"/>
              <a:sym typeface="Ubuntu"/>
            </a:endParaRPr>
          </a:p>
        </p:txBody>
      </p:sp>
      <p:sp>
        <p:nvSpPr>
          <p:cNvPr id="619" name="Google Shape;619;p3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625" name="Google Shape;625;p31"/>
          <p:cNvSpPr txBox="1"/>
          <p:nvPr/>
        </p:nvSpPr>
        <p:spPr>
          <a:xfrm>
            <a:off x="1516375" y="883925"/>
            <a:ext cx="3101400" cy="3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Dosis"/>
              <a:ea typeface="Dosis"/>
              <a:cs typeface="Dosis"/>
              <a:sym typeface="Dosis"/>
            </a:endParaRPr>
          </a:p>
        </p:txBody>
      </p:sp>
      <p:sp>
        <p:nvSpPr>
          <p:cNvPr id="626" name="Google Shape;626;p31"/>
          <p:cNvSpPr/>
          <p:nvPr/>
        </p:nvSpPr>
        <p:spPr>
          <a:xfrm>
            <a:off x="1066800" y="967750"/>
            <a:ext cx="3680400" cy="3688200"/>
          </a:xfrm>
          <a:prstGeom prst="ellipse">
            <a:avLst/>
          </a:prstGeom>
          <a:solidFill>
            <a:schemeClr val="accent1"/>
          </a:solidFill>
          <a:ln w="9525" cap="flat" cmpd="sng">
            <a:solidFill>
              <a:srgbClr val="0069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txBox="1"/>
          <p:nvPr/>
        </p:nvSpPr>
        <p:spPr>
          <a:xfrm>
            <a:off x="1587275" y="1851950"/>
            <a:ext cx="2641500" cy="24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lt1"/>
                </a:solidFill>
                <a:latin typeface="Sniglet"/>
                <a:ea typeface="Sniglet"/>
                <a:cs typeface="Sniglet"/>
                <a:sym typeface="Sniglet"/>
              </a:rPr>
              <a:t>Qui êtes-vous? </a:t>
            </a:r>
            <a:endParaRPr sz="2000" b="1">
              <a:solidFill>
                <a:schemeClr val="lt1"/>
              </a:solidFill>
              <a:latin typeface="Sniglet"/>
              <a:ea typeface="Sniglet"/>
              <a:cs typeface="Sniglet"/>
              <a:sym typeface="Sniglet"/>
            </a:endParaRPr>
          </a:p>
          <a:p>
            <a:pPr marL="0" lvl="0" indent="0" algn="ctr" rtl="0">
              <a:spcBef>
                <a:spcPts val="0"/>
              </a:spcBef>
              <a:spcAft>
                <a:spcPts val="0"/>
              </a:spcAft>
              <a:buNone/>
            </a:pPr>
            <a:r>
              <a:rPr lang="en" sz="2000" b="1">
                <a:solidFill>
                  <a:schemeClr val="lt1"/>
                </a:solidFill>
                <a:latin typeface="Sniglet"/>
                <a:ea typeface="Sniglet"/>
                <a:cs typeface="Sniglet"/>
                <a:sym typeface="Sniglet"/>
              </a:rPr>
              <a:t>Nom, rôle, CSS</a:t>
            </a:r>
            <a:endParaRPr sz="2000" b="1">
              <a:solidFill>
                <a:schemeClr val="lt1"/>
              </a:solidFill>
              <a:latin typeface="Sniglet"/>
              <a:ea typeface="Sniglet"/>
              <a:cs typeface="Sniglet"/>
              <a:sym typeface="Sniglet"/>
            </a:endParaRPr>
          </a:p>
          <a:p>
            <a:pPr marL="0" lvl="0" indent="0" algn="ctr" rtl="0">
              <a:spcBef>
                <a:spcPts val="0"/>
              </a:spcBef>
              <a:spcAft>
                <a:spcPts val="0"/>
              </a:spcAft>
              <a:buNone/>
            </a:pPr>
            <a:r>
              <a:rPr lang="en" sz="2000" b="1">
                <a:solidFill>
                  <a:schemeClr val="lt1"/>
                </a:solidFill>
                <a:latin typeface="Sniglet"/>
                <a:ea typeface="Sniglet"/>
                <a:cs typeface="Sniglet"/>
                <a:sym typeface="Sniglet"/>
              </a:rPr>
              <a:t>(clavardage)</a:t>
            </a:r>
            <a:endParaRPr sz="2000" b="1">
              <a:solidFill>
                <a:schemeClr val="lt1"/>
              </a:solidFill>
              <a:latin typeface="Sniglet"/>
              <a:ea typeface="Sniglet"/>
              <a:cs typeface="Sniglet"/>
              <a:sym typeface="Sniglet"/>
            </a:endParaRPr>
          </a:p>
          <a:p>
            <a:pPr marL="0" lvl="0" indent="0" algn="ctr" rtl="0">
              <a:spcBef>
                <a:spcPts val="0"/>
              </a:spcBef>
              <a:spcAft>
                <a:spcPts val="0"/>
              </a:spcAft>
              <a:buNone/>
            </a:pPr>
            <a:endParaRPr sz="2000" b="1">
              <a:solidFill>
                <a:schemeClr val="lt1"/>
              </a:solidFill>
              <a:latin typeface="Sniglet"/>
              <a:ea typeface="Sniglet"/>
              <a:cs typeface="Sniglet"/>
              <a:sym typeface="Sniglet"/>
            </a:endParaRPr>
          </a:p>
          <a:p>
            <a:pPr marL="0" lvl="0" indent="0" algn="ctr" rtl="0">
              <a:spcBef>
                <a:spcPts val="0"/>
              </a:spcBef>
              <a:spcAft>
                <a:spcPts val="0"/>
              </a:spcAft>
              <a:buNone/>
            </a:pPr>
            <a:endParaRPr>
              <a:solidFill>
                <a:srgbClr val="FAA22A"/>
              </a:solidFill>
              <a:latin typeface="Ubuntu"/>
              <a:ea typeface="Ubuntu"/>
              <a:cs typeface="Ubuntu"/>
              <a:sym typeface="Ubuntu"/>
            </a:endParaRPr>
          </a:p>
        </p:txBody>
      </p:sp>
      <p:pic>
        <p:nvPicPr>
          <p:cNvPr id="628" name="Google Shape;628;p31"/>
          <p:cNvPicPr preferRelativeResize="0"/>
          <p:nvPr/>
        </p:nvPicPr>
        <p:blipFill>
          <a:blip r:embed="rId3">
            <a:alphaModFix/>
          </a:blip>
          <a:stretch>
            <a:fillRect/>
          </a:stretch>
        </p:blipFill>
        <p:spPr>
          <a:xfrm>
            <a:off x="5522300" y="1201450"/>
            <a:ext cx="2641649" cy="309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2"/>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634" name="Google Shape;634;p32"/>
          <p:cNvSpPr txBox="1"/>
          <p:nvPr/>
        </p:nvSpPr>
        <p:spPr>
          <a:xfrm>
            <a:off x="1516375" y="883925"/>
            <a:ext cx="3101400" cy="3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Dosis"/>
              <a:ea typeface="Dosis"/>
              <a:cs typeface="Dosis"/>
              <a:sym typeface="Dosis"/>
            </a:endParaRPr>
          </a:p>
        </p:txBody>
      </p:sp>
      <p:pic>
        <p:nvPicPr>
          <p:cNvPr id="635" name="Google Shape;635;p32"/>
          <p:cNvPicPr preferRelativeResize="0"/>
          <p:nvPr/>
        </p:nvPicPr>
        <p:blipFill>
          <a:blip r:embed="rId3">
            <a:alphaModFix/>
          </a:blip>
          <a:stretch>
            <a:fillRect/>
          </a:stretch>
        </p:blipFill>
        <p:spPr>
          <a:xfrm>
            <a:off x="4694125" y="363950"/>
            <a:ext cx="4105875" cy="2008175"/>
          </a:xfrm>
          <a:prstGeom prst="rect">
            <a:avLst/>
          </a:prstGeom>
          <a:noFill/>
          <a:ln>
            <a:noFill/>
          </a:ln>
        </p:spPr>
      </p:pic>
      <p:sp>
        <p:nvSpPr>
          <p:cNvPr id="636" name="Google Shape;636;p32"/>
          <p:cNvSpPr txBox="1"/>
          <p:nvPr/>
        </p:nvSpPr>
        <p:spPr>
          <a:xfrm>
            <a:off x="668500" y="770750"/>
            <a:ext cx="45300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latin typeface="Viga"/>
                <a:ea typeface="Viga"/>
                <a:cs typeface="Viga"/>
                <a:sym typeface="Viga"/>
              </a:rPr>
              <a:t>Site pour créer :</a:t>
            </a:r>
            <a:r>
              <a:rPr lang="en" sz="2400">
                <a:latin typeface="Viga"/>
                <a:ea typeface="Viga"/>
                <a:cs typeface="Viga"/>
                <a:sym typeface="Viga"/>
              </a:rPr>
              <a:t> </a:t>
            </a:r>
            <a:endParaRPr sz="2400">
              <a:latin typeface="Viga"/>
              <a:ea typeface="Viga"/>
              <a:cs typeface="Viga"/>
              <a:sym typeface="Viga"/>
            </a:endParaRPr>
          </a:p>
          <a:p>
            <a:pPr marL="0" lvl="0" indent="0" algn="l" rtl="0">
              <a:spcBef>
                <a:spcPts val="0"/>
              </a:spcBef>
              <a:spcAft>
                <a:spcPts val="0"/>
              </a:spcAft>
              <a:buNone/>
            </a:pPr>
            <a:r>
              <a:rPr lang="en" sz="2400" u="sng">
                <a:solidFill>
                  <a:schemeClr val="hlink"/>
                </a:solidFill>
                <a:latin typeface="Viga"/>
                <a:ea typeface="Viga"/>
                <a:cs typeface="Viga"/>
                <a:sym typeface="Viga"/>
                <a:hlinkClick r:id="rId4"/>
              </a:rPr>
              <a:t>https://kahoot.com/</a:t>
            </a:r>
            <a:endParaRPr sz="2400">
              <a:latin typeface="Viga"/>
              <a:ea typeface="Viga"/>
              <a:cs typeface="Viga"/>
              <a:sym typeface="Viga"/>
            </a:endParaRPr>
          </a:p>
          <a:p>
            <a:pPr marL="0" lvl="0" indent="0" algn="l" rtl="0">
              <a:spcBef>
                <a:spcPts val="0"/>
              </a:spcBef>
              <a:spcAft>
                <a:spcPts val="0"/>
              </a:spcAft>
              <a:buNone/>
            </a:pPr>
            <a:endParaRPr sz="2400">
              <a:latin typeface="Viga"/>
              <a:ea typeface="Viga"/>
              <a:cs typeface="Viga"/>
              <a:sym typeface="Viga"/>
            </a:endParaRPr>
          </a:p>
          <a:p>
            <a:pPr marL="0" lvl="0" indent="0" algn="l" rtl="0">
              <a:spcBef>
                <a:spcPts val="0"/>
              </a:spcBef>
              <a:spcAft>
                <a:spcPts val="0"/>
              </a:spcAft>
              <a:buNone/>
            </a:pPr>
            <a:r>
              <a:rPr lang="en" sz="2400">
                <a:solidFill>
                  <a:schemeClr val="dk2"/>
                </a:solidFill>
                <a:latin typeface="Viga"/>
                <a:ea typeface="Viga"/>
                <a:cs typeface="Viga"/>
                <a:sym typeface="Viga"/>
              </a:rPr>
              <a:t>Pour jouer :</a:t>
            </a:r>
            <a:r>
              <a:rPr lang="en" sz="2400">
                <a:latin typeface="Viga"/>
                <a:ea typeface="Viga"/>
                <a:cs typeface="Viga"/>
                <a:sym typeface="Viga"/>
              </a:rPr>
              <a:t> </a:t>
            </a:r>
            <a:endParaRPr sz="2400">
              <a:latin typeface="Viga"/>
              <a:ea typeface="Viga"/>
              <a:cs typeface="Viga"/>
              <a:sym typeface="Viga"/>
            </a:endParaRPr>
          </a:p>
          <a:p>
            <a:pPr marL="0" lvl="0" indent="0" algn="l" rtl="0">
              <a:spcBef>
                <a:spcPts val="0"/>
              </a:spcBef>
              <a:spcAft>
                <a:spcPts val="0"/>
              </a:spcAft>
              <a:buNone/>
            </a:pPr>
            <a:r>
              <a:rPr lang="en" sz="2400" u="sng">
                <a:solidFill>
                  <a:schemeClr val="hlink"/>
                </a:solidFill>
                <a:latin typeface="Viga"/>
                <a:ea typeface="Viga"/>
                <a:cs typeface="Viga"/>
                <a:sym typeface="Viga"/>
                <a:hlinkClick r:id="rId5"/>
              </a:rPr>
              <a:t>https://kahoot.it/</a:t>
            </a:r>
            <a:endParaRPr sz="2400">
              <a:latin typeface="Viga"/>
              <a:ea typeface="Viga"/>
              <a:cs typeface="Viga"/>
              <a:sym typeface="Viga"/>
            </a:endParaRPr>
          </a:p>
          <a:p>
            <a:pPr marL="0" lvl="0" indent="0" algn="l" rtl="0">
              <a:spcBef>
                <a:spcPts val="0"/>
              </a:spcBef>
              <a:spcAft>
                <a:spcPts val="0"/>
              </a:spcAft>
              <a:buNone/>
            </a:pPr>
            <a:endParaRPr sz="2400">
              <a:latin typeface="Viga"/>
              <a:ea typeface="Viga"/>
              <a:cs typeface="Viga"/>
              <a:sym typeface="Viga"/>
            </a:endParaRPr>
          </a:p>
          <a:p>
            <a:pPr marL="0" lvl="0" indent="0" algn="l" rtl="0">
              <a:spcBef>
                <a:spcPts val="0"/>
              </a:spcBef>
              <a:spcAft>
                <a:spcPts val="0"/>
              </a:spcAft>
              <a:buNone/>
            </a:pPr>
            <a:endParaRPr sz="2400">
              <a:latin typeface="Viga"/>
              <a:ea typeface="Viga"/>
              <a:cs typeface="Viga"/>
              <a:sym typeface="Viga"/>
            </a:endParaRPr>
          </a:p>
          <a:p>
            <a:pPr marL="0" lvl="0" indent="0" algn="l" rtl="0">
              <a:spcBef>
                <a:spcPts val="0"/>
              </a:spcBef>
              <a:spcAft>
                <a:spcPts val="0"/>
              </a:spcAft>
              <a:buNone/>
            </a:pPr>
            <a:endParaRPr>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3"/>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642" name="Google Shape;642;p33"/>
          <p:cNvSpPr txBox="1"/>
          <p:nvPr/>
        </p:nvSpPr>
        <p:spPr>
          <a:xfrm>
            <a:off x="998800" y="330325"/>
            <a:ext cx="5898600" cy="8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Viga"/>
                <a:ea typeface="Viga"/>
                <a:cs typeface="Viga"/>
                <a:sym typeface="Viga"/>
              </a:rPr>
              <a:t>Vue de l’apprenant synchrone</a:t>
            </a:r>
            <a:endParaRPr sz="2400" b="1">
              <a:solidFill>
                <a:srgbClr val="1C4587"/>
              </a:solidFill>
              <a:latin typeface="Viga"/>
              <a:ea typeface="Viga"/>
              <a:cs typeface="Viga"/>
              <a:sym typeface="Viga"/>
            </a:endParaRPr>
          </a:p>
          <a:p>
            <a:pPr marL="0" lvl="0" indent="0" algn="l" rtl="0">
              <a:spcBef>
                <a:spcPts val="0"/>
              </a:spcBef>
              <a:spcAft>
                <a:spcPts val="0"/>
              </a:spcAft>
              <a:buNone/>
            </a:pP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-Ouvrir : </a:t>
            </a:r>
            <a:r>
              <a:rPr lang="en" sz="2400" b="1" u="sng">
                <a:solidFill>
                  <a:srgbClr val="1C4587"/>
                </a:solidFill>
                <a:latin typeface="Ubuntu"/>
                <a:ea typeface="Ubuntu"/>
                <a:cs typeface="Ubuntu"/>
                <a:sym typeface="Ubuntu"/>
                <a:hlinkClick r:id="rId3">
                  <a:extLst>
                    <a:ext uri="{A12FA001-AC4F-418D-AE19-62706E023703}">
                      <ahyp:hlinkClr xmlns:ahyp="http://schemas.microsoft.com/office/drawing/2018/hyperlinkcolor" val="tx"/>
                    </a:ext>
                  </a:extLst>
                </a:hlinkClick>
              </a:rPr>
              <a:t>Kahoot.it</a:t>
            </a: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-Entrer le # du jeu :</a:t>
            </a:r>
            <a:r>
              <a:rPr lang="en" sz="4800">
                <a:solidFill>
                  <a:srgbClr val="1C4587"/>
                </a:solidFill>
                <a:latin typeface="Ubuntu"/>
                <a:ea typeface="Ubuntu"/>
                <a:cs typeface="Ubuntu"/>
                <a:sym typeface="Ubuntu"/>
              </a:rPr>
              <a:t> </a:t>
            </a:r>
            <a:r>
              <a:rPr lang="en" sz="4900" b="1">
                <a:solidFill>
                  <a:srgbClr val="0069BF"/>
                </a:solidFill>
                <a:highlight>
                  <a:srgbClr val="FFFFFF"/>
                </a:highlight>
                <a:latin typeface="Montserrat"/>
                <a:ea typeface="Montserrat"/>
                <a:cs typeface="Montserrat"/>
                <a:sym typeface="Montserrat"/>
              </a:rPr>
              <a:t>5943730</a:t>
            </a:r>
            <a:endParaRPr sz="4800" b="1">
              <a:solidFill>
                <a:srgbClr val="0069BF"/>
              </a:solidFill>
              <a:highlight>
                <a:srgbClr val="FFFFFF"/>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-Entrer votre nom :  </a:t>
            </a:r>
            <a:endParaRPr sz="2400">
              <a:solidFill>
                <a:srgbClr val="1C4587"/>
              </a:solidFill>
              <a:latin typeface="Ubuntu"/>
              <a:ea typeface="Ubuntu"/>
              <a:cs typeface="Ubuntu"/>
              <a:sym typeface="Ubuntu"/>
            </a:endParaRPr>
          </a:p>
          <a:p>
            <a:pPr marL="0" lvl="0" indent="0" algn="l" rtl="0">
              <a:spcBef>
                <a:spcPts val="0"/>
              </a:spcBef>
              <a:spcAft>
                <a:spcPts val="0"/>
              </a:spcAft>
              <a:buNone/>
            </a:pP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a:t>
            </a:r>
            <a:r>
              <a:rPr lang="en" sz="2400">
                <a:solidFill>
                  <a:srgbClr val="1C4587"/>
                </a:solidFill>
                <a:highlight>
                  <a:srgbClr val="FFFFFF"/>
                </a:highlight>
                <a:latin typeface="Ubuntu"/>
                <a:ea typeface="Ubuntu"/>
                <a:cs typeface="Ubuntu"/>
                <a:sym typeface="Ubuntu"/>
              </a:rPr>
              <a:t>Maître du jeu à l’écran synchrone</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r>
              <a:rPr lang="en" sz="2400">
                <a:solidFill>
                  <a:srgbClr val="1C4587"/>
                </a:solidFill>
                <a:highlight>
                  <a:srgbClr val="FFFFFF"/>
                </a:highlight>
                <a:latin typeface="Ubuntu"/>
                <a:ea typeface="Ubuntu"/>
                <a:cs typeface="Ubuntu"/>
                <a:sym typeface="Ubuntu"/>
              </a:rPr>
              <a:t>-Choix de réponses sur votre écran</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r>
              <a:rPr lang="en" sz="2400">
                <a:solidFill>
                  <a:srgbClr val="1C4587"/>
                </a:solidFill>
                <a:highlight>
                  <a:srgbClr val="FFFFFF"/>
                </a:highlight>
                <a:latin typeface="Ubuntu"/>
                <a:ea typeface="Ubuntu"/>
                <a:cs typeface="Ubuntu"/>
                <a:sym typeface="Ubuntu"/>
              </a:rPr>
              <a:t>-Temps, musique, classement   </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p:txBody>
      </p:sp>
      <p:pic>
        <p:nvPicPr>
          <p:cNvPr id="643" name="Google Shape;643;p33"/>
          <p:cNvPicPr preferRelativeResize="0"/>
          <p:nvPr/>
        </p:nvPicPr>
        <p:blipFill>
          <a:blip r:embed="rId4">
            <a:alphaModFix/>
          </a:blip>
          <a:stretch>
            <a:fillRect/>
          </a:stretch>
        </p:blipFill>
        <p:spPr>
          <a:xfrm>
            <a:off x="6944775" y="569275"/>
            <a:ext cx="1552750" cy="1286800"/>
          </a:xfrm>
          <a:prstGeom prst="rect">
            <a:avLst/>
          </a:prstGeom>
          <a:noFill/>
          <a:ln>
            <a:noFill/>
          </a:ln>
        </p:spPr>
      </p:pic>
      <p:pic>
        <p:nvPicPr>
          <p:cNvPr id="644" name="Google Shape;644;p33"/>
          <p:cNvPicPr preferRelativeResize="0"/>
          <p:nvPr/>
        </p:nvPicPr>
        <p:blipFill>
          <a:blip r:embed="rId5">
            <a:alphaModFix/>
          </a:blip>
          <a:stretch>
            <a:fillRect/>
          </a:stretch>
        </p:blipFill>
        <p:spPr>
          <a:xfrm>
            <a:off x="6944766" y="2039975"/>
            <a:ext cx="1617134" cy="128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650" name="Google Shape;650;p34"/>
          <p:cNvSpPr txBox="1"/>
          <p:nvPr/>
        </p:nvSpPr>
        <p:spPr>
          <a:xfrm>
            <a:off x="998800" y="220200"/>
            <a:ext cx="5898600" cy="9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2"/>
                </a:solidFill>
                <a:latin typeface="Viga"/>
                <a:ea typeface="Viga"/>
                <a:cs typeface="Viga"/>
                <a:sym typeface="Viga"/>
              </a:rPr>
              <a:t>Vue de l’apprenant asynchrone</a:t>
            </a:r>
            <a:endParaRPr sz="2400" b="1">
              <a:solidFill>
                <a:schemeClr val="dk2"/>
              </a:solidFill>
              <a:latin typeface="Viga"/>
              <a:ea typeface="Viga"/>
              <a:cs typeface="Viga"/>
              <a:sym typeface="Viga"/>
            </a:endParaRPr>
          </a:p>
          <a:p>
            <a:pPr marL="0" lvl="0" indent="0" algn="l" rtl="0">
              <a:spcBef>
                <a:spcPts val="0"/>
              </a:spcBef>
              <a:spcAft>
                <a:spcPts val="0"/>
              </a:spcAft>
              <a:buNone/>
            </a:pP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-Ouvrir : </a:t>
            </a:r>
            <a:r>
              <a:rPr lang="en" sz="2400" b="1" u="sng">
                <a:solidFill>
                  <a:srgbClr val="1C4587"/>
                </a:solidFill>
                <a:latin typeface="Ubuntu"/>
                <a:ea typeface="Ubuntu"/>
                <a:cs typeface="Ubuntu"/>
                <a:sym typeface="Ubuntu"/>
                <a:hlinkClick r:id="rId3">
                  <a:extLst>
                    <a:ext uri="{A12FA001-AC4F-418D-AE19-62706E023703}">
                      <ahyp:hlinkClr xmlns:ahyp="http://schemas.microsoft.com/office/drawing/2018/hyperlinkcolor" val="tx"/>
                    </a:ext>
                  </a:extLst>
                </a:hlinkClick>
              </a:rPr>
              <a:t>Kahoot.it</a:t>
            </a: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-Entrer le # du jeu : </a:t>
            </a:r>
            <a:r>
              <a:rPr lang="en" sz="4000" b="1">
                <a:solidFill>
                  <a:srgbClr val="333333"/>
                </a:solidFill>
                <a:highlight>
                  <a:srgbClr val="FFFFFF"/>
                </a:highlight>
                <a:latin typeface="Ubuntu"/>
                <a:ea typeface="Ubuntu"/>
                <a:cs typeface="Ubuntu"/>
                <a:sym typeface="Ubuntu"/>
              </a:rPr>
              <a:t>09139257</a:t>
            </a:r>
            <a:endParaRPr sz="4000" b="1">
              <a:solidFill>
                <a:srgbClr val="1C4587"/>
              </a:solidFill>
              <a:highlight>
                <a:srgbClr val="FFFF00"/>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-Entrer votre nom :  </a:t>
            </a:r>
            <a:endParaRPr sz="2400">
              <a:solidFill>
                <a:srgbClr val="1C4587"/>
              </a:solidFill>
              <a:latin typeface="Ubuntu"/>
              <a:ea typeface="Ubuntu"/>
              <a:cs typeface="Ubuntu"/>
              <a:sym typeface="Ubuntu"/>
            </a:endParaRPr>
          </a:p>
          <a:p>
            <a:pPr marL="0" lvl="0" indent="0" algn="l" rtl="0">
              <a:spcBef>
                <a:spcPts val="0"/>
              </a:spcBef>
              <a:spcAft>
                <a:spcPts val="0"/>
              </a:spcAft>
              <a:buNone/>
            </a:pP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a:t>
            </a:r>
            <a:r>
              <a:rPr lang="en" sz="2400">
                <a:solidFill>
                  <a:srgbClr val="1C4587"/>
                </a:solidFill>
                <a:highlight>
                  <a:srgbClr val="FFFFFF"/>
                </a:highlight>
                <a:latin typeface="Ubuntu"/>
                <a:ea typeface="Ubuntu"/>
                <a:cs typeface="Ubuntu"/>
                <a:sym typeface="Ubuntu"/>
              </a:rPr>
              <a:t>À votre rythme </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r>
              <a:rPr lang="en" sz="2400">
                <a:solidFill>
                  <a:srgbClr val="1C4587"/>
                </a:solidFill>
                <a:highlight>
                  <a:srgbClr val="FFFFFF"/>
                </a:highlight>
                <a:latin typeface="Ubuntu"/>
                <a:ea typeface="Ubuntu"/>
                <a:cs typeface="Ubuntu"/>
                <a:sym typeface="Ubuntu"/>
              </a:rPr>
              <a:t>  </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p:txBody>
      </p:sp>
      <p:pic>
        <p:nvPicPr>
          <p:cNvPr id="651" name="Google Shape;651;p34"/>
          <p:cNvPicPr preferRelativeResize="0"/>
          <p:nvPr/>
        </p:nvPicPr>
        <p:blipFill>
          <a:blip r:embed="rId4">
            <a:alphaModFix/>
          </a:blip>
          <a:stretch>
            <a:fillRect/>
          </a:stretch>
        </p:blipFill>
        <p:spPr>
          <a:xfrm>
            <a:off x="6897400" y="3367150"/>
            <a:ext cx="1552750" cy="1286800"/>
          </a:xfrm>
          <a:prstGeom prst="rect">
            <a:avLst/>
          </a:prstGeom>
          <a:noFill/>
          <a:ln>
            <a:noFill/>
          </a:ln>
        </p:spPr>
      </p:pic>
      <p:pic>
        <p:nvPicPr>
          <p:cNvPr id="652" name="Google Shape;652;p34"/>
          <p:cNvPicPr preferRelativeResize="0"/>
          <p:nvPr/>
        </p:nvPicPr>
        <p:blipFill>
          <a:blip r:embed="rId5">
            <a:alphaModFix/>
          </a:blip>
          <a:stretch>
            <a:fillRect/>
          </a:stretch>
        </p:blipFill>
        <p:spPr>
          <a:xfrm>
            <a:off x="6628865" y="169500"/>
            <a:ext cx="2394626" cy="1894299"/>
          </a:xfrm>
          <a:prstGeom prst="rect">
            <a:avLst/>
          </a:prstGeom>
          <a:noFill/>
          <a:ln>
            <a:noFill/>
          </a:ln>
        </p:spPr>
      </p:pic>
      <p:cxnSp>
        <p:nvCxnSpPr>
          <p:cNvPr id="653" name="Google Shape;653;p34"/>
          <p:cNvCxnSpPr/>
          <p:nvPr/>
        </p:nvCxnSpPr>
        <p:spPr>
          <a:xfrm rot="10800000" flipH="1">
            <a:off x="7266825" y="1578875"/>
            <a:ext cx="873900" cy="866400"/>
          </a:xfrm>
          <a:prstGeom prst="straightConnector1">
            <a:avLst/>
          </a:prstGeom>
          <a:noFill/>
          <a:ln w="76200"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659" name="Google Shape;659;p35"/>
          <p:cNvSpPr txBox="1"/>
          <p:nvPr/>
        </p:nvSpPr>
        <p:spPr>
          <a:xfrm>
            <a:off x="998800" y="322450"/>
            <a:ext cx="5898600" cy="8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Viga"/>
                <a:ea typeface="Viga"/>
                <a:cs typeface="Viga"/>
                <a:sym typeface="Viga"/>
              </a:rPr>
              <a:t>Vue de l’enseignant : </a:t>
            </a:r>
            <a:r>
              <a:rPr lang="en" sz="2400" b="1" u="sng">
                <a:solidFill>
                  <a:schemeClr val="hlink"/>
                </a:solidFill>
                <a:latin typeface="Viga"/>
                <a:ea typeface="Viga"/>
                <a:cs typeface="Viga"/>
                <a:sym typeface="Viga"/>
                <a:hlinkClick r:id="rId3"/>
              </a:rPr>
              <a:t>Create.kahoot.it</a:t>
            </a:r>
            <a:endParaRPr sz="2400" b="1">
              <a:solidFill>
                <a:srgbClr val="1C4587"/>
              </a:solidFill>
              <a:latin typeface="Viga"/>
              <a:ea typeface="Viga"/>
              <a:cs typeface="Viga"/>
              <a:sym typeface="Viga"/>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a:p>
            <a:pPr marL="0" lvl="0" indent="0" algn="l" rtl="0">
              <a:spcBef>
                <a:spcPts val="0"/>
              </a:spcBef>
              <a:spcAft>
                <a:spcPts val="0"/>
              </a:spcAft>
              <a:buNone/>
            </a:pPr>
            <a:r>
              <a:rPr lang="en" sz="2400" b="1">
                <a:solidFill>
                  <a:srgbClr val="1C4587"/>
                </a:solidFill>
                <a:latin typeface="Ubuntu"/>
                <a:ea typeface="Ubuntu"/>
                <a:cs typeface="Ubuntu"/>
                <a:sym typeface="Ubuntu"/>
              </a:rPr>
              <a:t>-</a:t>
            </a:r>
            <a:r>
              <a:rPr lang="en" sz="2400">
                <a:solidFill>
                  <a:srgbClr val="1C4587"/>
                </a:solidFill>
                <a:latin typeface="Ubuntu"/>
                <a:ea typeface="Ubuntu"/>
                <a:cs typeface="Ubuntu"/>
                <a:sym typeface="Ubuntu"/>
              </a:rPr>
              <a:t>Discover</a:t>
            </a: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(recherche</a:t>
            </a: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 par mot-clé</a:t>
            </a:r>
            <a:endParaRPr sz="2400">
              <a:solidFill>
                <a:srgbClr val="1C4587"/>
              </a:solidFill>
              <a:latin typeface="Ubuntu"/>
              <a:ea typeface="Ubuntu"/>
              <a:cs typeface="Ubuntu"/>
              <a:sym typeface="Ubuntu"/>
            </a:endParaRPr>
          </a:p>
          <a:p>
            <a:pPr marL="0" lvl="0" indent="0" algn="l" rtl="0">
              <a:spcBef>
                <a:spcPts val="0"/>
              </a:spcBef>
              <a:spcAft>
                <a:spcPts val="0"/>
              </a:spcAft>
              <a:buNone/>
            </a:pPr>
            <a:r>
              <a:rPr lang="en" sz="2400">
                <a:solidFill>
                  <a:srgbClr val="1C4587"/>
                </a:solidFill>
                <a:latin typeface="Ubuntu"/>
                <a:ea typeface="Ubuntu"/>
                <a:cs typeface="Ubuntu"/>
                <a:sym typeface="Ubuntu"/>
              </a:rPr>
              <a:t>et niveau)</a:t>
            </a:r>
            <a:endParaRPr sz="2400">
              <a:solidFill>
                <a:srgbClr val="1C4587"/>
              </a:solidFill>
              <a:latin typeface="Ubuntu"/>
              <a:ea typeface="Ubuntu"/>
              <a:cs typeface="Ubuntu"/>
              <a:sym typeface="Ubuntu"/>
            </a:endParaRPr>
          </a:p>
          <a:p>
            <a:pPr marL="0" lvl="0" indent="0" algn="l" rtl="0">
              <a:spcBef>
                <a:spcPts val="0"/>
              </a:spcBef>
              <a:spcAft>
                <a:spcPts val="0"/>
              </a:spcAft>
              <a:buNone/>
            </a:pP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r>
              <a:rPr lang="en" sz="2400">
                <a:solidFill>
                  <a:srgbClr val="1C4587"/>
                </a:solidFill>
                <a:highlight>
                  <a:srgbClr val="FFFFFF"/>
                </a:highlight>
                <a:latin typeface="Ubuntu"/>
                <a:ea typeface="Ubuntu"/>
                <a:cs typeface="Ubuntu"/>
                <a:sym typeface="Ubuntu"/>
              </a:rPr>
              <a:t>  </a:t>
            </a:r>
            <a:endParaRPr sz="2400">
              <a:solidFill>
                <a:srgbClr val="1C4587"/>
              </a:solidFill>
              <a:highlight>
                <a:srgbClr val="FFFFFF"/>
              </a:highlight>
              <a:latin typeface="Ubuntu"/>
              <a:ea typeface="Ubuntu"/>
              <a:cs typeface="Ubuntu"/>
              <a:sym typeface="Ubuntu"/>
            </a:endParaRPr>
          </a:p>
          <a:p>
            <a:pPr marL="0" lvl="0" indent="0" algn="l" rtl="0">
              <a:spcBef>
                <a:spcPts val="0"/>
              </a:spcBef>
              <a:spcAft>
                <a:spcPts val="0"/>
              </a:spcAft>
              <a:buNone/>
            </a:pPr>
            <a:endParaRPr sz="2400" b="1">
              <a:solidFill>
                <a:srgbClr val="1C4587"/>
              </a:solidFill>
              <a:latin typeface="Ubuntu"/>
              <a:ea typeface="Ubuntu"/>
              <a:cs typeface="Ubuntu"/>
              <a:sym typeface="Ubuntu"/>
            </a:endParaRPr>
          </a:p>
        </p:txBody>
      </p:sp>
      <p:pic>
        <p:nvPicPr>
          <p:cNvPr id="660" name="Google Shape;660;p35"/>
          <p:cNvPicPr preferRelativeResize="0"/>
          <p:nvPr/>
        </p:nvPicPr>
        <p:blipFill>
          <a:blip r:embed="rId4">
            <a:alphaModFix/>
          </a:blip>
          <a:stretch>
            <a:fillRect/>
          </a:stretch>
        </p:blipFill>
        <p:spPr>
          <a:xfrm>
            <a:off x="998800" y="1363600"/>
            <a:ext cx="7639050" cy="504825"/>
          </a:xfrm>
          <a:prstGeom prst="rect">
            <a:avLst/>
          </a:prstGeom>
          <a:noFill/>
          <a:ln>
            <a:noFill/>
          </a:ln>
        </p:spPr>
      </p:pic>
      <p:pic>
        <p:nvPicPr>
          <p:cNvPr id="661" name="Google Shape;661;p35"/>
          <p:cNvPicPr preferRelativeResize="0"/>
          <p:nvPr/>
        </p:nvPicPr>
        <p:blipFill>
          <a:blip r:embed="rId5">
            <a:alphaModFix/>
          </a:blip>
          <a:stretch>
            <a:fillRect/>
          </a:stretch>
        </p:blipFill>
        <p:spPr>
          <a:xfrm>
            <a:off x="3937925" y="1905300"/>
            <a:ext cx="4705350" cy="542925"/>
          </a:xfrm>
          <a:prstGeom prst="rect">
            <a:avLst/>
          </a:prstGeom>
          <a:noFill/>
          <a:ln>
            <a:noFill/>
          </a:ln>
        </p:spPr>
      </p:pic>
      <p:pic>
        <p:nvPicPr>
          <p:cNvPr id="662" name="Google Shape;662;p35"/>
          <p:cNvPicPr preferRelativeResize="0"/>
          <p:nvPr/>
        </p:nvPicPr>
        <p:blipFill>
          <a:blip r:embed="rId6">
            <a:alphaModFix/>
          </a:blip>
          <a:stretch>
            <a:fillRect/>
          </a:stretch>
        </p:blipFill>
        <p:spPr>
          <a:xfrm>
            <a:off x="3516550" y="2500175"/>
            <a:ext cx="2209776" cy="2616375"/>
          </a:xfrm>
          <a:prstGeom prst="rect">
            <a:avLst/>
          </a:prstGeom>
          <a:noFill/>
          <a:ln>
            <a:noFill/>
          </a:ln>
        </p:spPr>
      </p:pic>
      <p:cxnSp>
        <p:nvCxnSpPr>
          <p:cNvPr id="663" name="Google Shape;663;p35"/>
          <p:cNvCxnSpPr/>
          <p:nvPr/>
        </p:nvCxnSpPr>
        <p:spPr>
          <a:xfrm flipH="1">
            <a:off x="4498700" y="688600"/>
            <a:ext cx="1470600" cy="613500"/>
          </a:xfrm>
          <a:prstGeom prst="straightConnector1">
            <a:avLst/>
          </a:prstGeom>
          <a:noFill/>
          <a:ln w="76200" cap="flat" cmpd="sng">
            <a:solidFill>
              <a:schemeClr val="dk2"/>
            </a:solidFill>
            <a:prstDash val="solid"/>
            <a:round/>
            <a:headEnd type="none" w="med" len="med"/>
            <a:tailEnd type="triangle" w="med" len="med"/>
          </a:ln>
        </p:spPr>
      </p:cxnSp>
      <p:pic>
        <p:nvPicPr>
          <p:cNvPr id="664" name="Google Shape;664;p35"/>
          <p:cNvPicPr preferRelativeResize="0"/>
          <p:nvPr/>
        </p:nvPicPr>
        <p:blipFill>
          <a:blip r:embed="rId7">
            <a:alphaModFix/>
          </a:blip>
          <a:stretch>
            <a:fillRect/>
          </a:stretch>
        </p:blipFill>
        <p:spPr>
          <a:xfrm>
            <a:off x="5802525" y="3286425"/>
            <a:ext cx="2818725" cy="1760450"/>
          </a:xfrm>
          <a:prstGeom prst="rect">
            <a:avLst/>
          </a:prstGeom>
          <a:noFill/>
          <a:ln>
            <a:noFill/>
          </a:ln>
        </p:spPr>
      </p:pic>
    </p:spTree>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Affichage à l'écran (16:9)</PresentationFormat>
  <Paragraphs>228</Paragraphs>
  <Slides>23</Slides>
  <Notes>23</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23</vt:i4>
      </vt:variant>
    </vt:vector>
  </HeadingPairs>
  <TitlesOfParts>
    <vt:vector size="33" baseType="lpstr">
      <vt:lpstr>Viga</vt:lpstr>
      <vt:lpstr>Sniglet</vt:lpstr>
      <vt:lpstr>Arial</vt:lpstr>
      <vt:lpstr>Roboto</vt:lpstr>
      <vt:lpstr>Ubuntu</vt:lpstr>
      <vt:lpstr>Montserrat</vt:lpstr>
      <vt:lpstr>Bangers</vt:lpstr>
      <vt:lpstr>Dosis</vt:lpstr>
      <vt:lpstr>Friar template</vt:lpstr>
      <vt:lpstr>Simple Light</vt:lpstr>
      <vt:lpstr>http://bit.ly/mst29mars2021 </vt:lpstr>
      <vt:lpstr>Présentation PowerPoint</vt:lpstr>
      <vt:lpstr>Plan de la présentation</vt:lpstr>
      <vt:lpstr>Descriptif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Nouveautés Kahoot!</vt:lpstr>
      <vt:lpstr>Présentation PowerPoint</vt:lpstr>
      <vt:lpstr>Présentation PowerPoint</vt:lpstr>
      <vt:lpstr>L’engagement de l’élève</vt:lpstr>
      <vt:lpstr>Présentation PowerPoint</vt:lpstr>
      <vt:lpstr>L’équipe du RÉCIT MST est disponible  les mercredis matins  de 9 h à 11 h 30. </vt:lpstr>
      <vt:lpstr>Obtenez votre  badge de participation</vt:lpstr>
      <vt:lpstr>MERCI !</vt:lpstr>
      <vt:lpstr>Activité de clôture Jeudi 1er avril 2021, à 14 h 35</vt:lpstr>
      <vt:lpstr>Partenaires exposants 2021</vt:lpstr>
      <vt:lpstr>Merci pour votre participation!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http://bit.ly/mst29mars2021 </dc:title>
  <dc:creator>Sonya Fiset</dc:creator>
  <cp:lastModifiedBy>Fiset Sonia</cp:lastModifiedBy>
  <cp:revision>1</cp:revision>
  <dcterms:modified xsi:type="dcterms:W3CDTF">2021-03-28T19:52:21Z</dcterms:modified>
</cp:coreProperties>
</file>