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Ubuntu"/>
      <p:regular r:id="rId37"/>
      <p:bold r:id="rId38"/>
      <p:italic r:id="rId39"/>
      <p:boldItalic r:id="rId40"/>
    </p:embeddedFont>
    <p:embeddedFont>
      <p:font typeface="Sniglet"/>
      <p:regular r:id="rId41"/>
    </p:embeddedFont>
    <p:embeddedFont>
      <p:font typeface="Dosis"/>
      <p:regular r:id="rId42"/>
      <p:bold r:id="rId43"/>
    </p:embeddedFont>
    <p:embeddedFont>
      <p:font typeface="Nixie One"/>
      <p:regular r:id="rId44"/>
    </p:embeddedFont>
    <p:embeddedFont>
      <p:font typeface="Ubuntu Medium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Viga"/>
      <p:regular r:id="rId53"/>
    </p:embeddedFont>
    <p:embeddedFont>
      <p:font typeface="Titillium Web"/>
      <p:regular r:id="rId54"/>
      <p:bold r:id="rId55"/>
      <p:italic r:id="rId56"/>
      <p:boldItalic r:id="rId57"/>
    </p:embeddedFont>
    <p:embeddedFont>
      <p:font typeface="Roboto Slab Medium"/>
      <p:regular r:id="rId58"/>
      <p:bold r:id="rId59"/>
    </p:embeddedFon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boldItalic.fntdata"/><Relationship Id="rId42" Type="http://schemas.openxmlformats.org/officeDocument/2006/relationships/font" Target="fonts/Dosis-regular.fntdata"/><Relationship Id="rId41" Type="http://schemas.openxmlformats.org/officeDocument/2006/relationships/font" Target="fonts/Sniglet-regular.fntdata"/><Relationship Id="rId44" Type="http://schemas.openxmlformats.org/officeDocument/2006/relationships/font" Target="fonts/NixieOne-regular.fntdata"/><Relationship Id="rId43" Type="http://schemas.openxmlformats.org/officeDocument/2006/relationships/font" Target="fonts/Dosis-bold.fntdata"/><Relationship Id="rId46" Type="http://schemas.openxmlformats.org/officeDocument/2006/relationships/font" Target="fonts/UbuntuMedium-bold.fntdata"/><Relationship Id="rId45" Type="http://schemas.openxmlformats.org/officeDocument/2006/relationships/font" Target="fonts/Ubuntu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UbuntuMedium-boldItalic.fntdata"/><Relationship Id="rId47" Type="http://schemas.openxmlformats.org/officeDocument/2006/relationships/font" Target="fonts/UbuntuMedium-italic.fntdata"/><Relationship Id="rId4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RobotoSlab-regular.fntdata"/><Relationship Id="rId34" Type="http://schemas.openxmlformats.org/officeDocument/2006/relationships/slide" Target="slides/slide30.xml"/><Relationship Id="rId37" Type="http://schemas.openxmlformats.org/officeDocument/2006/relationships/font" Target="fonts/Ubuntu-regular.fntdata"/><Relationship Id="rId36" Type="http://schemas.openxmlformats.org/officeDocument/2006/relationships/font" Target="fonts/RobotoSlab-bold.fntdata"/><Relationship Id="rId39" Type="http://schemas.openxmlformats.org/officeDocument/2006/relationships/font" Target="fonts/Ubuntu-italic.fntdata"/><Relationship Id="rId38" Type="http://schemas.openxmlformats.org/officeDocument/2006/relationships/font" Target="fonts/Ubuntu-bold.fntdata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Vig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55" Type="http://schemas.openxmlformats.org/officeDocument/2006/relationships/font" Target="fonts/TitilliumWeb-bold.fntdata"/><Relationship Id="rId10" Type="http://schemas.openxmlformats.org/officeDocument/2006/relationships/slide" Target="slides/slide6.xml"/><Relationship Id="rId54" Type="http://schemas.openxmlformats.org/officeDocument/2006/relationships/font" Target="fonts/TitilliumWeb-regular.fntdata"/><Relationship Id="rId13" Type="http://schemas.openxmlformats.org/officeDocument/2006/relationships/slide" Target="slides/slide9.xml"/><Relationship Id="rId57" Type="http://schemas.openxmlformats.org/officeDocument/2006/relationships/font" Target="fonts/TitilliumWeb-boldItalic.fntdata"/><Relationship Id="rId12" Type="http://schemas.openxmlformats.org/officeDocument/2006/relationships/slide" Target="slides/slide8.xml"/><Relationship Id="rId56" Type="http://schemas.openxmlformats.org/officeDocument/2006/relationships/font" Target="fonts/TitilliumWeb-italic.fntdata"/><Relationship Id="rId15" Type="http://schemas.openxmlformats.org/officeDocument/2006/relationships/slide" Target="slides/slide11.xml"/><Relationship Id="rId59" Type="http://schemas.openxmlformats.org/officeDocument/2006/relationships/font" Target="fonts/RobotoSlabMedium-bold.fntdata"/><Relationship Id="rId14" Type="http://schemas.openxmlformats.org/officeDocument/2006/relationships/slide" Target="slides/slide10.xml"/><Relationship Id="rId58" Type="http://schemas.openxmlformats.org/officeDocument/2006/relationships/font" Target="fonts/RobotoSlabMedium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d5a03f104_0_4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cd5a03f104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d5a03f104_0_4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cd5a03f104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db79a6f8f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cdb79a6f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d5a03f104_0_4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d5a03f104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d5a03f104_0_4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cd5a03f1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d5a03f104_0_4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cd5a03f104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07d2eab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807d2eab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cd5a03f104_0_5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cd5a03f104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27f0e36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827f0e36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827f0e36f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90a6e1a7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90a6e1a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d5a03f104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d5a03f10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d5a03f104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d5a03f10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d5a03f104_0_2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d5a03f10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d5a03f104_0_3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d5a03f104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desmos20102023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hyperlink" Target="https://sites.google.com/csbe.qc.ca/evaluerautrementenmath/types-de-probl%C3%A8mes" TargetMode="External"/><Relationship Id="rId5" Type="http://schemas.openxmlformats.org/officeDocument/2006/relationships/hyperlink" Target="https://sites.google.com/csbe.qc.ca/evaluerautrementenmath/types-de-probl%C3%A8m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activitybuilder/custom/65f73bc03d40790d5819d1b5?lang=fr" TargetMode="External"/><Relationship Id="rId4" Type="http://schemas.openxmlformats.org/officeDocument/2006/relationships/hyperlink" Target="https://teacher.desmos.com/activitybuilder/custom/5e7d3e13beccc116b4cdff18?collections=5f4e83675fb4842356264c02&amp;lang=fr" TargetMode="External"/><Relationship Id="rId9" Type="http://schemas.openxmlformats.org/officeDocument/2006/relationships/hyperlink" Target="https://teacher.desmos.com/activitybuilder/custom/6455519f461414e3af74d3e1?lang=fr" TargetMode="External"/><Relationship Id="rId5" Type="http://schemas.openxmlformats.org/officeDocument/2006/relationships/hyperlink" Target="https://teacher.desmos.com/polygraph/custom/59e3b2dc5a79e348a3838d75?lang=fr" TargetMode="External"/><Relationship Id="rId6" Type="http://schemas.openxmlformats.org/officeDocument/2006/relationships/hyperlink" Target="https://teacher.desmos.com/activitybuilder/custom/5a6a29745d3fa90ab7742ff1?lang=fr" TargetMode="External"/><Relationship Id="rId7" Type="http://schemas.openxmlformats.org/officeDocument/2006/relationships/hyperlink" Target="https://teacher.desmos.com/activitybuilder/custom/5fc145c3f198e40b7146b3a9?lang=fr" TargetMode="External"/><Relationship Id="rId8" Type="http://schemas.openxmlformats.org/officeDocument/2006/relationships/hyperlink" Target="https://teacher.desmos.com/activitybuilder/custom/631f56ec6c7f020603062193?lang=f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p.wooclap.com/QPIXCZ?from=instruction-slide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daniel.ricardx@recit.qc.ca" TargetMode="External"/><Relationship Id="rId4" Type="http://schemas.openxmlformats.org/officeDocument/2006/relationships/hyperlink" Target="mailto:daniel.ricardx@recit.qc.ca" TargetMode="External"/><Relationship Id="rId9" Type="http://schemas.openxmlformats.org/officeDocument/2006/relationships/image" Target="../media/image6.png"/><Relationship Id="rId5" Type="http://schemas.openxmlformats.org/officeDocument/2006/relationships/hyperlink" Target="mailto:stephanie.rioux@recit.qc.ca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://www.recit.qc.ca" TargetMode="External"/><Relationship Id="rId8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-AkNHzfd8u_TleDCVYMkYLvop1joTz2mxUceGiVqRNg/edit?usp=sharing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teacher.desmos.com/collection/6615e5e9edf2731fec7510c1?lang=fr" TargetMode="External"/><Relationship Id="rId10" Type="http://schemas.openxmlformats.org/officeDocument/2006/relationships/hyperlink" Target="https://teacher.desmos.com/collection/6615e0dfcf00bef3e06afa6f?lang=fr" TargetMode="External"/><Relationship Id="rId13" Type="http://schemas.openxmlformats.org/officeDocument/2006/relationships/hyperlink" Target="https://teacher.desmos.com/collection/65f206f5feda6bde6fee07bc?lang=fr" TargetMode="External"/><Relationship Id="rId12" Type="http://schemas.openxmlformats.org/officeDocument/2006/relationships/hyperlink" Target="https://teacher.desmos.com/collection/6615e92ebd0f67c73ed53833?lang=f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9" Type="http://schemas.openxmlformats.org/officeDocument/2006/relationships/hyperlink" Target="https://teacher.desmos.com/collection/6615ded8edf2731fec750ff3?lang=fr" TargetMode="External"/><Relationship Id="rId14" Type="http://schemas.openxmlformats.org/officeDocument/2006/relationships/hyperlink" Target="https://sites.google.com/cscapitale.qc.ca/math-fga-desmos/accueil?authuser=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5f2042c7dc08ae7688f9fba?lang=fr" TargetMode="External"/><Relationship Id="rId8" Type="http://schemas.openxmlformats.org/officeDocument/2006/relationships/hyperlink" Target="https://teacher.desmos.com/collection/6615d7043c15bf60013398a3?lang=f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4112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35.png"/><Relationship Id="rId6" Type="http://schemas.openxmlformats.org/officeDocument/2006/relationships/image" Target="../media/image33.png"/><Relationship Id="rId7" Type="http://schemas.openxmlformats.org/officeDocument/2006/relationships/image" Target="../media/image44.png"/><Relationship Id="rId8" Type="http://schemas.openxmlformats.org/officeDocument/2006/relationships/hyperlink" Target="https://campus.recit.qc.ca/enrol/index.php?id=263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hyperlink" Target="mailto:equipe@recitmst.qc.ca" TargetMode="External"/><Relationship Id="rId10" Type="http://schemas.openxmlformats.org/officeDocument/2006/relationships/hyperlink" Target="http://recitmst.qc.ca/desmos28092023" TargetMode="External"/><Relationship Id="rId12" Type="http://schemas.openxmlformats.org/officeDocument/2006/relationships/hyperlink" Target="https://docs.google.com/presentation/d/1wiSbxz9VIvo8ZIhtMWImhZBBebvkSJ3jm3gj-cxozW8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hyperlink" Target="mailto:daniel.ricard@recit.qc.ca" TargetMode="External"/><Relationship Id="rId9" Type="http://schemas.openxmlformats.org/officeDocument/2006/relationships/image" Target="../media/image36.png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image" Target="../media/image4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23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5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ducation.gouv.qc.ca/fileadmin/site_web/documents/dpse/adaptation_serv_compl/Referentiel-mathematique.PDF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docs.google.com/presentation/d/1wqkVWk9WJm9iRc44uMhdfm9V9Wfh3SINRIyA2kgmMrg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tudent.desmos.com/?prepopulateCode=xx9c6k&amp;lang=fr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La classe virtuelle de Desmos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203075"/>
            <a:ext cx="5903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avril 2024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9h10 à 11h30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des Hautes-Laurentides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recitmst.qc.ca/desmos19042024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00" y="93614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9150" y="2461600"/>
            <a:ext cx="2253275" cy="2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Reproduisez ma droite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13" y="1669300"/>
            <a:ext cx="7623375" cy="32827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50" y="1686075"/>
            <a:ext cx="4225249" cy="2714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149" y="2303819"/>
            <a:ext cx="4268702" cy="2096906"/>
          </a:xfrm>
          <a:prstGeom prst="rect">
            <a:avLst/>
          </a:prstGeom>
          <a:noFill/>
          <a:ln cap="flat" cmpd="sng" w="28575">
            <a:solidFill>
              <a:srgbClr val="3B3B3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/>
          <p:nvPr>
            <p:ph type="title"/>
          </p:nvPr>
        </p:nvSpPr>
        <p:spPr>
          <a:xfrm>
            <a:off x="1146025" y="530725"/>
            <a:ext cx="3497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Apprendre et évaluer autrement en mathématique</a:t>
            </a:r>
            <a:endParaRPr/>
          </a:p>
        </p:txBody>
      </p:sp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00" y="1646276"/>
            <a:ext cx="7325601" cy="3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>
            <a:hlinkClick r:id="rId4"/>
          </p:cNvPr>
          <p:cNvSpPr txBox="1"/>
          <p:nvPr/>
        </p:nvSpPr>
        <p:spPr>
          <a:xfrm>
            <a:off x="6571575" y="4310550"/>
            <a:ext cx="2217300" cy="601500"/>
          </a:xfrm>
          <a:prstGeom prst="rect">
            <a:avLst/>
          </a:prstGeom>
          <a:solidFill>
            <a:srgbClr val="1A2D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Pour visiter le site</a:t>
            </a:r>
            <a:endParaRPr b="1"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65" name="Google Shape;265;p26"/>
          <p:cNvCxnSpPr/>
          <p:nvPr/>
        </p:nvCxnSpPr>
        <p:spPr>
          <a:xfrm>
            <a:off x="6769050" y="3834800"/>
            <a:ext cx="511800" cy="637500"/>
          </a:xfrm>
          <a:prstGeom prst="straightConnector1">
            <a:avLst/>
          </a:prstGeom>
          <a:noFill/>
          <a:ln cap="flat" cmpd="sng" w="76200">
            <a:solidFill>
              <a:srgbClr val="B11B2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26">
            <a:hlinkClick r:id="rId5"/>
          </p:cNvPr>
          <p:cNvSpPr/>
          <p:nvPr/>
        </p:nvSpPr>
        <p:spPr>
          <a:xfrm>
            <a:off x="6593925" y="4310550"/>
            <a:ext cx="2172600" cy="6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en 3 temps: les boulettes</a:t>
            </a:r>
            <a:br>
              <a:rPr lang="en"/>
            </a:br>
            <a:endParaRPr/>
          </a:p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423" y="1618798"/>
            <a:ext cx="4458875" cy="34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Activité intégrant Polypad</a:t>
            </a:r>
            <a:endParaRPr/>
          </a:p>
        </p:txBody>
      </p: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840" y="1690778"/>
            <a:ext cx="4757635" cy="32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952" y="314250"/>
            <a:ext cx="1523000" cy="1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7" name="Google Shape;287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1004075" y="1724425"/>
            <a:ext cx="7686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 b="1" sz="2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Reproduisez ma droite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 plan cartésien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les nombres décimaux</a:t>
            </a:r>
            <a:endParaRPr sz="2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en 3 temps: les boulettes</a:t>
            </a:r>
            <a:endParaRPr sz="2000">
              <a:solidFill>
                <a:srgbClr val="3B3B3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Pour débuter avec Polypad - Exemples variés</a:t>
            </a:r>
            <a:endParaRPr b="1" sz="2000" u="sng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■"/>
            </a:pPr>
            <a:r>
              <a:rPr b="1"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Ça balance?</a:t>
            </a:r>
            <a:endParaRPr b="1" sz="2000" u="sng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5" name="Google Shape;295;p30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297" name="Google Shape;297;p30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16" name="Google Shape;3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ctrTitle"/>
          </p:nvPr>
        </p:nvSpPr>
        <p:spPr>
          <a:xfrm>
            <a:off x="221950" y="862000"/>
            <a:ext cx="3079200" cy="30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Wooclap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quoi Desmos se démarque des autres outils questionnaires?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5240787" y="4496550"/>
            <a:ext cx="21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de participation</a:t>
            </a:r>
            <a:endParaRPr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550" y="152400"/>
            <a:ext cx="2528800" cy="25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3350" y="2681200"/>
            <a:ext cx="5390576" cy="1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20600" y="1149475"/>
            <a:ext cx="3044400" cy="21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Ricard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daniel.ricard</a:t>
            </a:r>
            <a:r>
              <a:rPr lang="en" sz="1400" u="sng"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x@recit.qc.ca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stephanie.rioux@recit.qc.ca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>
            <a:hlinkClick r:id="rId7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5" name="Google Shape;12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4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35" name="Google Shape;335;p34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36" name="Google Shape;336;p34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0" name="Google Shape;340;p34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1" name="Google Shape;341;p34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5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56" name="Google Shape;356;p35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7" name="Google Shape;357;p35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8" name="Google Shape;358;p35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0" name="Google Shape;360;p35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6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À vous de jouer!</a:t>
            </a:r>
            <a:endParaRPr/>
          </a:p>
        </p:txBody>
      </p:sp>
      <p:sp>
        <p:nvSpPr>
          <p:cNvPr id="376" name="Google Shape;376;p37"/>
          <p:cNvSpPr txBox="1"/>
          <p:nvPr>
            <p:ph idx="1" type="body"/>
          </p:nvPr>
        </p:nvSpPr>
        <p:spPr>
          <a:xfrm>
            <a:off x="918075" y="13813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Visitez les différentes ressources d’activités existantes. </a:t>
            </a:r>
            <a:br>
              <a:rPr lang="en"/>
            </a:br>
            <a:r>
              <a:rPr lang="en"/>
              <a:t>(voir diapo 23-24)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Créez vos propres collections (par sujet, thème, matière)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Ajoutez vos activités préférées dans vos collections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Tentez l’expérience de </a:t>
            </a:r>
            <a:r>
              <a:rPr b="1" lang="en"/>
              <a:t>Copier et modifier</a:t>
            </a:r>
            <a:r>
              <a:rPr lang="en"/>
              <a:t> une activité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Partagez vos coups de coeur (</a:t>
            </a:r>
            <a:r>
              <a:rPr b="1" lang="en"/>
              <a:t>Partager l’activité</a:t>
            </a:r>
            <a:r>
              <a:rPr lang="en"/>
              <a:t>) dans </a:t>
            </a:r>
            <a:r>
              <a:rPr lang="en" u="sng">
                <a:solidFill>
                  <a:schemeClr val="hlink"/>
                </a:solidFill>
                <a:hlinkClick r:id="rId3"/>
              </a:rPr>
              <a:t>ce document collaboratif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Jumelez-vous avec un collègue, créez une classe, assignez une activité et invitez le collègue à jouer le rôle de l’élève.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3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432400" y="2341600"/>
            <a:ext cx="6431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38"/>
          <p:cNvSpPr txBox="1"/>
          <p:nvPr/>
        </p:nvSpPr>
        <p:spPr>
          <a:xfrm>
            <a:off x="4764000" y="1559425"/>
            <a:ext cx="3101700" cy="30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P101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1101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1102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2101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2102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3051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■"/>
            </a:pPr>
            <a:r>
              <a:rPr b="1" lang="en" sz="2000" u="sng">
                <a:solidFill>
                  <a:srgbClr val="309AAD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4151</a:t>
            </a:r>
            <a:endParaRPr sz="20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38"/>
          <p:cNvSpPr txBox="1"/>
          <p:nvPr/>
        </p:nvSpPr>
        <p:spPr>
          <a:xfrm>
            <a:off x="6607200" y="1559425"/>
            <a:ext cx="2536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Élaborées à partir du </a:t>
            </a:r>
            <a:r>
              <a:rPr b="1" i="1" lang="en" sz="16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Desmos FGA</a:t>
            </a:r>
            <a:endParaRPr i="1" sz="1600">
              <a:solidFill>
                <a:srgbClr val="1863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580400" y="1712913"/>
            <a:ext cx="3101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Secteur jeunes</a:t>
            </a:r>
            <a:endParaRPr sz="3000">
              <a:solidFill>
                <a:schemeClr val="accent4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4947475" y="1006413"/>
            <a:ext cx="3101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Secteur adultes</a:t>
            </a:r>
            <a:endParaRPr sz="3000">
              <a:solidFill>
                <a:schemeClr val="accent4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9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5" name="Google Shape;395;p39"/>
          <p:cNvSpPr txBox="1"/>
          <p:nvPr>
            <p:ph type="title"/>
          </p:nvPr>
        </p:nvSpPr>
        <p:spPr>
          <a:xfrm>
            <a:off x="880225" y="1795975"/>
            <a:ext cx="6814500" cy="23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6" name="Google Shape;396;p39"/>
          <p:cNvCxnSpPr/>
          <p:nvPr/>
        </p:nvCxnSpPr>
        <p:spPr>
          <a:xfrm rot="10800000">
            <a:off x="3017450" y="2489075"/>
            <a:ext cx="1218300" cy="0"/>
          </a:xfrm>
          <a:prstGeom prst="straightConnector1">
            <a:avLst/>
          </a:prstGeom>
          <a:noFill/>
          <a:ln cap="flat" cmpd="sng" w="76200">
            <a:solidFill>
              <a:srgbClr val="C94F2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4" name="Google Shape;404;p40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1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41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1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17" name="Google Shape;417;p41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1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41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41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41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0850" y="197325"/>
            <a:ext cx="2393076" cy="20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Appréciation de l’atelier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3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daniel.ricard@recit.qc.ca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43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1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2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la journée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2" name="Google Shape;452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53" name="Google Shape;453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54" name="Google Shape;454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6" name="Google Shape;456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57" name="Google Shape;457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9" name="Google Shape;459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60" name="Google Shape;460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62" name="Google Shape;462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63" name="Google Shape;463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142" name="Google Shape;14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8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146" name="Google Shape;14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8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148" name="Google Shape;148;p18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>
            <a:off x="6111425" y="1201225"/>
            <a:ext cx="3032575" cy="1525150"/>
            <a:chOff x="6111425" y="1201225"/>
            <a:chExt cx="3032575" cy="1525150"/>
          </a:xfrm>
        </p:grpSpPr>
        <p:pic>
          <p:nvPicPr>
            <p:cNvPr id="150" name="Google Shape;15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11425" y="1257539"/>
              <a:ext cx="1360801" cy="14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8"/>
            <p:cNvSpPr txBox="1"/>
            <p:nvPr/>
          </p:nvSpPr>
          <p:spPr>
            <a:xfrm>
              <a:off x="7228200" y="120122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94F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Culture informationnelle</a:t>
              </a:r>
              <a:endParaRPr sz="1300">
                <a:solidFill>
                  <a:srgbClr val="C94F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152" name="Google Shape;152;p18"/>
          <p:cNvSpPr/>
          <p:nvPr/>
        </p:nvSpPr>
        <p:spPr>
          <a:xfrm>
            <a:off x="2720975" y="285625"/>
            <a:ext cx="20967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153" name="Google Shape;153;p18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154" name="Google Shape;154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8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3245550" y="1176700"/>
            <a:ext cx="1937376" cy="1468844"/>
            <a:chOff x="3245550" y="1176700"/>
            <a:chExt cx="1937376" cy="1468844"/>
          </a:xfrm>
        </p:grpSpPr>
        <p:pic>
          <p:nvPicPr>
            <p:cNvPr id="157" name="Google Shape;157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22125" y="1176700"/>
              <a:ext cx="1360801" cy="1468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 txBox="1"/>
            <p:nvPr/>
          </p:nvSpPr>
          <p:spPr>
            <a:xfrm>
              <a:off x="3245550" y="1233075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9A1F6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Pensée critique</a:t>
              </a:r>
              <a:endParaRPr sz="1300">
                <a:solidFill>
                  <a:srgbClr val="9A1F6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59" name="Google Shape;159;p18"/>
          <p:cNvGrpSpPr/>
          <p:nvPr/>
        </p:nvGrpSpPr>
        <p:grpSpPr>
          <a:xfrm>
            <a:off x="2568575" y="2859175"/>
            <a:ext cx="2635151" cy="1519002"/>
            <a:chOff x="2568575" y="2859175"/>
            <a:chExt cx="2635151" cy="1519002"/>
          </a:xfrm>
        </p:grpSpPr>
        <p:pic>
          <p:nvPicPr>
            <p:cNvPr id="160" name="Google Shape;160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96425" y="2859175"/>
              <a:ext cx="1407301" cy="1519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8"/>
            <p:cNvSpPr txBox="1"/>
            <p:nvPr/>
          </p:nvSpPr>
          <p:spPr>
            <a:xfrm>
              <a:off x="2568575" y="3793175"/>
              <a:ext cx="1454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633E7F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Développement de la personne</a:t>
              </a:r>
              <a:endParaRPr sz="1300">
                <a:solidFill>
                  <a:srgbClr val="633E7F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163" name="Google Shape;163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8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65" name="Google Shape;165;p18"/>
          <p:cNvGrpSpPr/>
          <p:nvPr/>
        </p:nvGrpSpPr>
        <p:grpSpPr>
          <a:xfrm>
            <a:off x="2464425" y="2063100"/>
            <a:ext cx="2459124" cy="1329176"/>
            <a:chOff x="2464425" y="2063100"/>
            <a:chExt cx="2459124" cy="1329176"/>
          </a:xfrm>
        </p:grpSpPr>
        <p:pic>
          <p:nvPicPr>
            <p:cNvPr id="166" name="Google Shape;166;p1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8"/>
            <p:cNvSpPr txBox="1"/>
            <p:nvPr/>
          </p:nvSpPr>
          <p:spPr>
            <a:xfrm>
              <a:off x="2464425" y="2367900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68" name="Google Shape;168;p18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169" name="Google Shape;169;p1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8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171" name="Google Shape;171;p18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172" name="Google Shape;172;p18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173" name="Google Shape;173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4" name="Google Shape;174;p18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18"/>
            <p:cNvCxnSpPr>
              <a:stCxn id="172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6" name="Google Shape;176;p18"/>
          <p:cNvGrpSpPr/>
          <p:nvPr/>
        </p:nvGrpSpPr>
        <p:grpSpPr>
          <a:xfrm>
            <a:off x="2697425" y="730500"/>
            <a:ext cx="3283799" cy="2411949"/>
            <a:chOff x="2697425" y="730500"/>
            <a:chExt cx="3283799" cy="2411949"/>
          </a:xfrm>
        </p:grpSpPr>
        <p:cxnSp>
          <p:nvCxnSpPr>
            <p:cNvPr id="177" name="Google Shape;177;p18"/>
            <p:cNvCxnSpPr/>
            <p:nvPr/>
          </p:nvCxnSpPr>
          <p:spPr>
            <a:xfrm rot="10800000">
              <a:off x="4403225" y="922950"/>
              <a:ext cx="1063500" cy="1587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8"/>
            <p:cNvCxnSpPr/>
            <p:nvPr/>
          </p:nvCxnSpPr>
          <p:spPr>
            <a:xfrm rot="10800000">
              <a:off x="4126925" y="922950"/>
              <a:ext cx="276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79" name="Google Shape;179;p1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316850" y="2478075"/>
              <a:ext cx="664374" cy="664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8"/>
            <p:cNvSpPr txBox="1"/>
            <p:nvPr/>
          </p:nvSpPr>
          <p:spPr>
            <a:xfrm>
              <a:off x="2697425" y="730500"/>
              <a:ext cx="1429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A3DA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Citoyen éthique</a:t>
              </a:r>
              <a:endParaRPr sz="1300">
                <a:solidFill>
                  <a:srgbClr val="00A3DA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181" name="Google Shape;181;p18"/>
          <p:cNvSpPr txBox="1"/>
          <p:nvPr>
            <p:ph type="title"/>
          </p:nvPr>
        </p:nvSpPr>
        <p:spPr>
          <a:xfrm>
            <a:off x="217475" y="530725"/>
            <a:ext cx="2677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cadre de référence de la compétence numérique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2485850" y="10900"/>
            <a:ext cx="6658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19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189" name="Google Shape;18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9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191" name="Google Shape;1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193" name="Google Shape;193;p19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194" name="Google Shape;194;p19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195" name="Google Shape;195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19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9"/>
            <p:cNvCxnSpPr>
              <a:stCxn id="194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8" name="Google Shape;198;p19"/>
          <p:cNvGrpSpPr/>
          <p:nvPr/>
        </p:nvGrpSpPr>
        <p:grpSpPr>
          <a:xfrm>
            <a:off x="2464425" y="2063100"/>
            <a:ext cx="2459124" cy="1329176"/>
            <a:chOff x="2464425" y="2063100"/>
            <a:chExt cx="2459124" cy="1329176"/>
          </a:xfrm>
        </p:grpSpPr>
        <p:pic>
          <p:nvPicPr>
            <p:cNvPr id="199" name="Google Shape;19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9"/>
            <p:cNvSpPr txBox="1"/>
            <p:nvPr/>
          </p:nvSpPr>
          <p:spPr>
            <a:xfrm>
              <a:off x="2464425" y="2367900"/>
              <a:ext cx="125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300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201" name="Google Shape;201;p19"/>
          <p:cNvSpPr/>
          <p:nvPr/>
        </p:nvSpPr>
        <p:spPr>
          <a:xfrm>
            <a:off x="2720975" y="285625"/>
            <a:ext cx="20967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02" name="Google Shape;202;p19"/>
          <p:cNvSpPr txBox="1"/>
          <p:nvPr>
            <p:ph type="title"/>
          </p:nvPr>
        </p:nvSpPr>
        <p:spPr>
          <a:xfrm>
            <a:off x="217475" y="530725"/>
            <a:ext cx="2677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cadre de référence de la compétence numérique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Référentiel d’intervention en mathématique</a:t>
            </a:r>
            <a:endParaRPr/>
          </a:p>
        </p:txBody>
      </p:sp>
      <p:sp>
        <p:nvSpPr>
          <p:cNvPr id="208" name="Google Shape;208;p20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Deux fondements: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Donner du sens à mathématique en s’appuyant sur la compréhension des concepts et des processus mathématiques.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Recourir à la résolution de problèmes selon différentes intentions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8258">
            <a:off x="7108428" y="211158"/>
            <a:ext cx="1799948" cy="220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6" name="Google Shape;216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77798" y="2068723"/>
            <a:ext cx="716401" cy="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488" y="1721875"/>
            <a:ext cx="4927032" cy="27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3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Opérations sur les fractions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" y="1632896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