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Ubuntu"/>
      <p:regular r:id="rId37"/>
      <p:bold r:id="rId38"/>
      <p:italic r:id="rId39"/>
      <p:boldItalic r:id="rId40"/>
    </p:embeddedFont>
    <p:embeddedFont>
      <p:font typeface="Dosis"/>
      <p:regular r:id="rId41"/>
      <p:bold r:id="rId42"/>
    </p:embeddedFont>
    <p:embeddedFont>
      <p:font typeface="Viga"/>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FBEC158-D476-47F3-A253-4EB89D2F6FB9}">
  <a:tblStyle styleId="{7FBEC158-D476-47F3-A253-4EB89D2F6FB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Italic.fntdata"/><Relationship Id="rId20" Type="http://schemas.openxmlformats.org/officeDocument/2006/relationships/slide" Target="slides/slide13.xml"/><Relationship Id="rId42" Type="http://schemas.openxmlformats.org/officeDocument/2006/relationships/font" Target="fonts/Dosis-bold.fntdata"/><Relationship Id="rId41" Type="http://schemas.openxmlformats.org/officeDocument/2006/relationships/font" Target="fonts/Dosis-regular.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Viga-regular.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Ubuntu-regular.fntdata"/><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Ubuntu-italic.fntdata"/><Relationship Id="rId16" Type="http://schemas.openxmlformats.org/officeDocument/2006/relationships/slide" Target="slides/slide9.xml"/><Relationship Id="rId38" Type="http://schemas.openxmlformats.org/officeDocument/2006/relationships/font" Target="fonts/Ubuntu-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ampus.recit.qc.ca/course/view.php?id=163"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obot-tic.qc.ca/"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AZ-gkQzt7ZtwzUn7A2YF5DR_7jEIh2HeW7KtFOCbA8/edit?usp=sharing" TargetMode="External"/><Relationship Id="rId3" Type="http://schemas.openxmlformats.org/officeDocument/2006/relationships/hyperlink" Target="https://docs.google.com/document/d/1RIetNQCZdtrc5EYbhbDjei68oX4yTZ1M29WWBl0-llk/edit?usp=sharing" TargetMode="External"/><Relationship Id="rId4" Type="http://schemas.openxmlformats.org/officeDocument/2006/relationships/hyperlink" Target="https://docs.google.com/document/d/1S_ddBiPav6yod-otfMIjGPcACjExa13Nho4ZheqlDmQ/edit?usp=sharing" TargetMode="External"/><Relationship Id="rId5" Type="http://schemas.openxmlformats.org/officeDocument/2006/relationships/hyperlink" Target="https://docs.google.com/document/d/1j_qTxOiVrX63wyNFhw3Y5FVQ1m0dAHgckfbkUhI9Emc/edit?usp=sharing" TargetMode="External"/><Relationship Id="rId6" Type="http://schemas.openxmlformats.org/officeDocument/2006/relationships/hyperlink" Target="https://drive.google.com/drive/folders/104cmQEQ4opdnQn4DyjJJTcY6hlvF8k5I?usp=sharing" TargetMode="External"/><Relationship Id="rId7" Type="http://schemas.openxmlformats.org/officeDocument/2006/relationships/hyperlink" Target="https://docs.google.com/document/d/1MwCBV85aBq1wS9NtCyHFUDQFG-mVRl8GUcM-iQjgy-Y/edit?usp=sharing" TargetMode="External"/><Relationship Id="rId8" Type="http://schemas.openxmlformats.org/officeDocument/2006/relationships/hyperlink" Target="https://robot-tic.qc.ca/premiers-pas-avec-son-robot/"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sychologytoday.com/us/blog/conceptual-revolution/201708/stem-steam-developmental-learning" TargetMode="External"/><Relationship Id="rId3" Type="http://schemas.openxmlformats.org/officeDocument/2006/relationships/hyperlink" Target="http://education.cu-portland.edu/blog/leaders-link/importance-of-arts-in-steam-education/" TargetMode="External"/><Relationship Id="rId4" Type="http://schemas.openxmlformats.org/officeDocument/2006/relationships/hyperlink" Target="https://www.cfr.org/blog/women-and-girls-steam-education"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520d7e2829_0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20d7e2829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7dfbaefe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dfbaefe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520d7e2829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20d7e2829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520d7e2829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20d7e282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520d7e2829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20d7e2829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520d7e2829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520d7e2829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520d7e2829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520d7e282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45e17639d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5e17639d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u="sng">
                <a:solidFill>
                  <a:schemeClr val="hlink"/>
                </a:solidFill>
                <a:hlinkClick r:id="rId2"/>
              </a:rPr>
              <a:t>https://campus.recit.qc.ca/course/view.php?id=163</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084929e84f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084929e84f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Makey makey et Scratch pour refaire un jeux vidéo à l’ancienne</a:t>
            </a:r>
            <a:endParaRPr/>
          </a:p>
          <a:p>
            <a:pPr indent="0" lvl="0" marL="0" rtl="0" algn="l">
              <a:spcBef>
                <a:spcPts val="0"/>
              </a:spcBef>
              <a:spcAft>
                <a:spcPts val="0"/>
              </a:spcAft>
              <a:buNone/>
            </a:pPr>
            <a:r>
              <a:rPr lang="fr-CA"/>
              <a:t>Serre Micro:bit</a:t>
            </a:r>
            <a:endParaRPr/>
          </a:p>
          <a:p>
            <a:pPr indent="0" lvl="0" marL="0" rtl="0" algn="l">
              <a:spcBef>
                <a:spcPts val="0"/>
              </a:spcBef>
              <a:spcAft>
                <a:spcPts val="0"/>
              </a:spcAft>
              <a:buNone/>
            </a:pPr>
            <a:r>
              <a:rPr lang="fr-CA"/>
              <a:t>Dessin 2D -&gt; découpe vinyle, fraiseuse, brodeuse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84929e84f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84929e84f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Réparer des jeux défectueux, dessiner et imprimer pièces manquantes</a:t>
            </a:r>
            <a:endParaRPr/>
          </a:p>
          <a:p>
            <a:pPr indent="0" lvl="0" marL="0" rtl="0" algn="l">
              <a:spcBef>
                <a:spcPts val="0"/>
              </a:spcBef>
              <a:spcAft>
                <a:spcPts val="0"/>
              </a:spcAft>
              <a:buNone/>
            </a:pPr>
            <a:r>
              <a:rPr lang="fr-CA"/>
              <a:t>Horloge à la fraiseuse, circuit électrique pour illuminer les roues</a:t>
            </a:r>
            <a:endParaRPr/>
          </a:p>
          <a:p>
            <a:pPr indent="0" lvl="0" marL="0" rtl="0" algn="l">
              <a:spcBef>
                <a:spcPts val="0"/>
              </a:spcBef>
              <a:spcAft>
                <a:spcPts val="0"/>
              </a:spcAft>
              <a:buNone/>
            </a:pPr>
            <a:r>
              <a:rPr lang="fr-CA"/>
              <a:t>Divers projets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4d21c2abd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4d21c2abd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47c4f0019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7c4f0019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47c4f0019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47c4f0019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556a501f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56a501f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u="sng">
                <a:solidFill>
                  <a:schemeClr val="hlink"/>
                </a:solidFill>
                <a:hlinkClick r:id="rId2"/>
              </a:rPr>
              <a:t>https://robot-tic.qc.ca/</a:t>
            </a:r>
            <a:r>
              <a:rPr lang="fr-CA"/>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56a501f8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556a501f8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fr-CA" sz="1400"/>
              <a:t>Lynda utiliser le clavardage pour écrire  vos questions.</a:t>
            </a:r>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556a501f8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556a501f8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7dfbaefea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7dfbaefea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fr-CA" sz="1400"/>
              <a:t>Lynda utiliser le clavardage pour écrire  vos questions.</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556a501f87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556a501f87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fr-CA" sz="1400"/>
              <a:t>Lynda utiliser le clavardage pour écrire  vos questions.</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7dfbaefea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7dfbaefea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Tutoriel blockscad </a:t>
            </a:r>
            <a:r>
              <a:rPr lang="fr-CA" u="sng">
                <a:solidFill>
                  <a:schemeClr val="hlink"/>
                </a:solidFill>
                <a:hlinkClick r:id="rId2"/>
              </a:rPr>
              <a:t>https://docs.google.com/document/d/1hAZ-gkQzt7ZtwzUn7A2YF5DR_7jEIh2HeW7KtFOCbA8/edit?usp=sharing</a:t>
            </a:r>
            <a:r>
              <a:rPr lang="fr-CA"/>
              <a:t> </a:t>
            </a:r>
            <a:endParaRPr/>
          </a:p>
          <a:p>
            <a:pPr indent="0" lvl="0" marL="0" rtl="0" algn="l">
              <a:spcBef>
                <a:spcPts val="0"/>
              </a:spcBef>
              <a:spcAft>
                <a:spcPts val="0"/>
              </a:spcAft>
              <a:buNone/>
            </a:pPr>
            <a:r>
              <a:rPr lang="fr-CA"/>
              <a:t>Introduction Sphero </a:t>
            </a:r>
            <a:r>
              <a:rPr lang="fr-CA" u="sng">
                <a:solidFill>
                  <a:schemeClr val="hlink"/>
                </a:solidFill>
                <a:hlinkClick r:id="rId3"/>
              </a:rPr>
              <a:t>https://docs.google.com/document/d/1RIetNQCZdtrc5EYbhbDjei68oX4yTZ1M29WWBl0-llk/edit?usp=sharing</a:t>
            </a:r>
            <a:r>
              <a:rPr lang="fr-CA"/>
              <a:t> </a:t>
            </a:r>
            <a:endParaRPr/>
          </a:p>
          <a:p>
            <a:pPr indent="0" lvl="0" marL="0" rtl="0" algn="l">
              <a:spcBef>
                <a:spcPts val="0"/>
              </a:spcBef>
              <a:spcAft>
                <a:spcPts val="0"/>
              </a:spcAft>
              <a:buNone/>
            </a:pPr>
            <a:r>
              <a:rPr lang="fr-CA"/>
              <a:t>Marche de l’ours </a:t>
            </a:r>
            <a:r>
              <a:rPr lang="fr-CA" u="sng">
                <a:solidFill>
                  <a:schemeClr val="hlink"/>
                </a:solidFill>
                <a:hlinkClick r:id="rId4"/>
              </a:rPr>
              <a:t>https://docs.google.com/document/d/1S_ddBiPav6yod-otfMIjGPcACjExa13Nho4ZheqlDmQ/edit?usp=sharing</a:t>
            </a:r>
            <a:r>
              <a:rPr lang="fr-CA"/>
              <a:t> </a:t>
            </a:r>
            <a:endParaRPr/>
          </a:p>
          <a:p>
            <a:pPr indent="0" lvl="0" marL="0" rtl="0" algn="l">
              <a:spcBef>
                <a:spcPts val="0"/>
              </a:spcBef>
              <a:spcAft>
                <a:spcPts val="0"/>
              </a:spcAft>
              <a:buNone/>
            </a:pPr>
            <a:r>
              <a:rPr lang="fr-CA"/>
              <a:t>Dé blockscad </a:t>
            </a:r>
            <a:r>
              <a:rPr lang="fr-CA" u="sng">
                <a:solidFill>
                  <a:schemeClr val="hlink"/>
                </a:solidFill>
                <a:hlinkClick r:id="rId5"/>
              </a:rPr>
              <a:t>https://docs.google.com/document/d/1j_qTxOiVrX63wyNFhw3Y5FVQ1m0dAHgckfbkUhI9Emc/edit?usp=sharing</a:t>
            </a:r>
            <a:endParaRPr/>
          </a:p>
          <a:p>
            <a:pPr indent="0" lvl="0" marL="0" rtl="0" algn="l">
              <a:spcBef>
                <a:spcPts val="0"/>
              </a:spcBef>
              <a:spcAft>
                <a:spcPts val="0"/>
              </a:spcAft>
              <a:buNone/>
            </a:pPr>
            <a:r>
              <a:rPr lang="fr-CA"/>
              <a:t>Skatepark </a:t>
            </a:r>
            <a:r>
              <a:rPr lang="fr-CA" u="sng">
                <a:solidFill>
                  <a:schemeClr val="hlink"/>
                </a:solidFill>
                <a:hlinkClick r:id="rId6"/>
              </a:rPr>
              <a:t>https://drive.google.com/drive/folders/104cmQEQ4opdnQn4DyjJJTcY6hlvF8k5I?usp=sharing</a:t>
            </a:r>
            <a:r>
              <a:rPr lang="fr-CA"/>
              <a:t> </a:t>
            </a:r>
            <a:endParaRPr/>
          </a:p>
          <a:p>
            <a:pPr indent="0" lvl="0" marL="0" rtl="0" algn="l">
              <a:spcBef>
                <a:spcPts val="0"/>
              </a:spcBef>
              <a:spcAft>
                <a:spcPts val="0"/>
              </a:spcAft>
              <a:buNone/>
            </a:pPr>
            <a:r>
              <a:rPr lang="fr-CA"/>
              <a:t>Ozobot </a:t>
            </a:r>
            <a:r>
              <a:rPr lang="fr-CA" u="sng">
                <a:solidFill>
                  <a:schemeClr val="hlink"/>
                </a:solidFill>
                <a:hlinkClick r:id="rId7"/>
              </a:rPr>
              <a:t>https://docs.google.com/document/d/1MwCBV85aBq1wS9NtCyHFUDQFG-mVRl8GUcM-iQjgy-Y/edit?usp=sharing</a:t>
            </a:r>
            <a:endParaRPr/>
          </a:p>
          <a:p>
            <a:pPr indent="0" lvl="0" marL="0" rtl="0" algn="l">
              <a:spcBef>
                <a:spcPts val="0"/>
              </a:spcBef>
              <a:spcAft>
                <a:spcPts val="0"/>
              </a:spcAft>
              <a:buNone/>
            </a:pPr>
            <a:r>
              <a:rPr lang="fr-CA"/>
              <a:t>Premiers pas avec son robot </a:t>
            </a:r>
            <a:r>
              <a:rPr lang="fr-CA" u="sng">
                <a:solidFill>
                  <a:schemeClr val="hlink"/>
                </a:solidFill>
                <a:hlinkClick r:id="rId8"/>
              </a:rPr>
              <a:t>https://robot-tic.qc.ca/premiers-pas-avec-son-robot/</a:t>
            </a:r>
            <a:r>
              <a:rPr lang="fr-CA"/>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084929e84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084929e84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084929e84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084929e84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https://campus.recit.qc.ca/mod/page/view.php?id=12754</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47c4f0019e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47c4f0019e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47c4f0019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47c4f0019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On demande des mots-clés dans le clavardage ou on demande de les écrire à l’écran. Nous en inscrivons quelques-uns.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47c4f0019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7c4f0019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520d7e28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520d7e28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520d7e282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520d7e282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7dfbaefe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dfbaefe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47c4f0019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7c4f0019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Selon le département américain de l'Éducation, le nombre total d'emplois liés à STEAM, aux États-Unis, augmentera de 14% au cours de cette décennie (2010-2020),</a:t>
            </a:r>
            <a:r>
              <a:rPr lang="fr-CA" sz="1250">
                <a:solidFill>
                  <a:srgbClr val="AD5126"/>
                </a:solidFill>
                <a:uFill>
                  <a:noFill/>
                </a:uFill>
                <a:hlinkClick r:id="rId2">
                  <a:extLst>
                    <a:ext uri="{A12FA001-AC4F-418D-AE19-62706E023703}">
                      <ahyp:hlinkClr val="tx"/>
                    </a:ext>
                  </a:extLst>
                </a:hlinkClick>
              </a:rPr>
              <a:t>Celui-ci s’inspire du processus créatif</a:t>
            </a:r>
            <a:r>
              <a:rPr lang="fr-CA" sz="1250">
                <a:solidFill>
                  <a:srgbClr val="444444"/>
                </a:solidFill>
                <a:highlight>
                  <a:srgbClr val="FFFFFF"/>
                </a:highlight>
              </a:rPr>
              <a:t> des artistes. Comme le rappellera </a:t>
            </a:r>
            <a:r>
              <a:rPr lang="fr-CA" sz="1250">
                <a:solidFill>
                  <a:srgbClr val="AD5126"/>
                </a:solidFill>
                <a:uFill>
                  <a:noFill/>
                </a:uFill>
                <a:hlinkClick r:id="rId3">
                  <a:extLst>
                    <a:ext uri="{A12FA001-AC4F-418D-AE19-62706E023703}">
                      <ahyp:hlinkClr val="tx"/>
                    </a:ext>
                  </a:extLst>
                </a:hlinkClick>
              </a:rPr>
              <a:t>cet article américain</a:t>
            </a:r>
            <a:r>
              <a:rPr lang="fr-CA" sz="1250">
                <a:solidFill>
                  <a:srgbClr val="444444"/>
                </a:solidFill>
                <a:highlight>
                  <a:srgbClr val="FFFFFF"/>
                </a:highlight>
              </a:rPr>
              <a:t>, les ingénieurs de Google ne sont pas seulement des informaticiens qui bidouillent. Ce sont des créateurs qui pensent en matière de design, de fonctionnalité, de service, etc. La méthode est promue partout, particulièrement par l’UNESCO qui y voit une bonne façon </a:t>
            </a:r>
            <a:r>
              <a:rPr lang="fr-CA" sz="1250">
                <a:solidFill>
                  <a:srgbClr val="AD5126"/>
                </a:solidFill>
                <a:uFill>
                  <a:noFill/>
                </a:uFill>
                <a:hlinkClick r:id="rId4">
                  <a:extLst>
                    <a:ext uri="{A12FA001-AC4F-418D-AE19-62706E023703}">
                      <ahyp:hlinkClr val="tx"/>
                    </a:ext>
                  </a:extLst>
                </a:hlinkClick>
              </a:rPr>
              <a:t>d’attirer les filles et les femmes</a:t>
            </a:r>
            <a:r>
              <a:rPr lang="fr-CA" sz="1250">
                <a:solidFill>
                  <a:srgbClr val="444444"/>
                </a:solidFill>
                <a:highlight>
                  <a:srgbClr val="FFFFFF"/>
                </a:highlight>
              </a:rPr>
              <a:t> en particulier dans les branches scientifiques et technologiques. / À condition que les arts ne soient pas dévoyés et ne passent pas à la trappe.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482b01011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482b01011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Ubuntu"/>
              <a:buNone/>
              <a:defRPr sz="2800">
                <a:latin typeface="Ubuntu"/>
                <a:ea typeface="Ubuntu"/>
                <a:cs typeface="Ubuntu"/>
                <a:sym typeface="Ubuntu"/>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434343"/>
              </a:buClr>
              <a:buSzPts val="3600"/>
              <a:buNone/>
              <a:defRPr sz="3600">
                <a:solidFill>
                  <a:srgbClr val="434343"/>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2" name="Google Shape;62;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34343"/>
              </a:buClr>
              <a:buSzPts val="2800"/>
              <a:buNone/>
              <a:defRPr>
                <a:solidFill>
                  <a:srgbClr val="43434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Font typeface="Ubuntu"/>
              <a:buChar char="●"/>
              <a:defRPr>
                <a:latin typeface="Ubuntu"/>
                <a:ea typeface="Ubuntu"/>
                <a:cs typeface="Ubuntu"/>
                <a:sym typeface="Ubuntu"/>
              </a:defRPr>
            </a:lvl1pPr>
            <a:lvl2pPr indent="-317500" lvl="1" marL="914400" rtl="0">
              <a:spcBef>
                <a:spcPts val="1600"/>
              </a:spcBef>
              <a:spcAft>
                <a:spcPts val="0"/>
              </a:spcAft>
              <a:buSzPts val="1400"/>
              <a:buFont typeface="Ubuntu"/>
              <a:buChar char="○"/>
              <a:defRPr>
                <a:latin typeface="Ubuntu"/>
                <a:ea typeface="Ubuntu"/>
                <a:cs typeface="Ubuntu"/>
                <a:sym typeface="Ubuntu"/>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Font typeface="Ubuntu"/>
              <a:buChar char="●"/>
              <a:defRPr>
                <a:latin typeface="Ubuntu"/>
                <a:ea typeface="Ubuntu"/>
                <a:cs typeface="Ubuntu"/>
                <a:sym typeface="Ubuntu"/>
              </a:defRPr>
            </a:lvl4pPr>
            <a:lvl5pPr indent="-317500" lvl="4" marL="2286000" rtl="0">
              <a:spcBef>
                <a:spcPts val="1600"/>
              </a:spcBef>
              <a:spcAft>
                <a:spcPts val="0"/>
              </a:spcAft>
              <a:buSzPts val="1400"/>
              <a:buFont typeface="Ubuntu"/>
              <a:buChar char="○"/>
              <a:defRPr>
                <a:latin typeface="Ubuntu"/>
                <a:ea typeface="Ubuntu"/>
                <a:cs typeface="Ubuntu"/>
                <a:sym typeface="Ubuntu"/>
              </a:defRPr>
            </a:lvl5pPr>
            <a:lvl6pPr indent="-317500" lvl="5" marL="2743200" rtl="0">
              <a:spcBef>
                <a:spcPts val="1600"/>
              </a:spcBef>
              <a:spcAft>
                <a:spcPts val="0"/>
              </a:spcAft>
              <a:buSzPts val="1400"/>
              <a:buFont typeface="Ubuntu"/>
              <a:buChar char="■"/>
              <a:defRPr>
                <a:latin typeface="Ubuntu"/>
                <a:ea typeface="Ubuntu"/>
                <a:cs typeface="Ubuntu"/>
                <a:sym typeface="Ubuntu"/>
              </a:defRPr>
            </a:lvl6pPr>
            <a:lvl7pPr indent="-317500" lvl="6" marL="3200400" rtl="0">
              <a:spcBef>
                <a:spcPts val="1600"/>
              </a:spcBef>
              <a:spcAft>
                <a:spcPts val="0"/>
              </a:spcAft>
              <a:buSzPts val="1400"/>
              <a:buFont typeface="Ubuntu"/>
              <a:buChar char="●"/>
              <a:defRPr>
                <a:latin typeface="Ubuntu"/>
                <a:ea typeface="Ubuntu"/>
                <a:cs typeface="Ubuntu"/>
                <a:sym typeface="Ubuntu"/>
              </a:defRPr>
            </a:lvl7pPr>
            <a:lvl8pPr indent="-317500" lvl="7" marL="3657600" rtl="0">
              <a:spcBef>
                <a:spcPts val="1600"/>
              </a:spcBef>
              <a:spcAft>
                <a:spcPts val="0"/>
              </a:spcAft>
              <a:buSzPts val="1400"/>
              <a:buFont typeface="Ubuntu"/>
              <a:buChar char="○"/>
              <a:defRPr>
                <a:latin typeface="Ubuntu"/>
                <a:ea typeface="Ubuntu"/>
                <a:cs typeface="Ubuntu"/>
                <a:sym typeface="Ubuntu"/>
              </a:defRPr>
            </a:lvl8pPr>
            <a:lvl9pPr indent="-317500" lvl="8" marL="4114800" rtl="0">
              <a:spcBef>
                <a:spcPts val="1600"/>
              </a:spcBef>
              <a:spcAft>
                <a:spcPts val="1600"/>
              </a:spcAft>
              <a:buSzPts val="1400"/>
              <a:buFont typeface="Ubuntu"/>
              <a:buChar char="■"/>
              <a:defRPr>
                <a:latin typeface="Ubuntu"/>
                <a:ea typeface="Ubuntu"/>
                <a:cs typeface="Ubuntu"/>
                <a:sym typeface="Ubuntu"/>
              </a:defRPr>
            </a:lvl9pPr>
          </a:lstStyle>
          <a:p/>
        </p:txBody>
      </p:sp>
      <p:sp>
        <p:nvSpPr>
          <p:cNvPr id="66" name="Google Shape;6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34343"/>
              </a:buClr>
              <a:buSzPts val="2800"/>
              <a:buNone/>
              <a:defRPr>
                <a:solidFill>
                  <a:srgbClr val="43434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434343"/>
              </a:buClr>
              <a:buSzPts val="4800"/>
              <a:buNone/>
              <a:defRPr sz="4800">
                <a:solidFill>
                  <a:srgbClr val="434343"/>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1" name="Google Shape;8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5" name="Google Shape;85;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6" name="Google Shape;86;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7" name="Google Shape;87;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Font typeface="Ubuntu"/>
              <a:buNone/>
              <a:defRPr>
                <a:latin typeface="Ubuntu"/>
                <a:ea typeface="Ubuntu"/>
                <a:cs typeface="Ubuntu"/>
                <a:sym typeface="Ubuntu"/>
              </a:defRPr>
            </a:lvl1pPr>
          </a:lstStyle>
          <a:p/>
        </p:txBody>
      </p:sp>
      <p:sp>
        <p:nvSpPr>
          <p:cNvPr id="90" name="Google Shape;90;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34343"/>
              </a:buClr>
              <a:buSzPts val="12000"/>
              <a:buNone/>
              <a:defRPr sz="12000">
                <a:solidFill>
                  <a:srgbClr val="43434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3" name="Google Shape;93;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4" name="Google Shape;94;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97" name="Shape 97"/>
        <p:cNvGrpSpPr/>
        <p:nvPr/>
      </p:nvGrpSpPr>
      <p:grpSpPr>
        <a:xfrm>
          <a:off x="0" y="0"/>
          <a:ext cx="0" cy="0"/>
          <a:chOff x="0" y="0"/>
          <a:chExt cx="0" cy="0"/>
        </a:xfrm>
      </p:grpSpPr>
      <p:sp>
        <p:nvSpPr>
          <p:cNvPr id="98" name="Google Shape;98;p2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34343"/>
              </a:buClr>
              <a:buSzPts val="5200"/>
              <a:buNone/>
              <a:defRPr sz="5200">
                <a:solidFill>
                  <a:srgbClr val="434343"/>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9" name="Google Shape;99;p2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0" name="Google Shape;10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CA"/>
              <a:t>‹#›</a:t>
            </a:fld>
            <a:endParaRPr/>
          </a:p>
        </p:txBody>
      </p:sp>
      <p:sp>
        <p:nvSpPr>
          <p:cNvPr id="101" name="Google Shape;101;p25"/>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p14:dur="4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Viga"/>
              <a:buNone/>
              <a:defRPr sz="2800">
                <a:solidFill>
                  <a:schemeClr val="dk1"/>
                </a:solidFill>
                <a:latin typeface="Viga"/>
                <a:ea typeface="Viga"/>
                <a:cs typeface="Viga"/>
                <a:sym typeface="Vig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Font typeface="Ubuntu"/>
              <a:buChar char="■"/>
              <a:defRPr>
                <a:solidFill>
                  <a:schemeClr val="dk2"/>
                </a:solidFill>
                <a:latin typeface="Ubuntu"/>
                <a:ea typeface="Ubuntu"/>
                <a:cs typeface="Ubuntu"/>
                <a:sym typeface="Ubuntu"/>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
        <p:nvSpPr>
          <p:cNvPr id="54" name="Google Shape;54;p1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55" name="Google Shape;55;p13"/>
          <p:cNvPicPr preferRelativeResize="0"/>
          <p:nvPr/>
        </p:nvPicPr>
        <p:blipFill>
          <a:blip r:embed="rId1">
            <a:alphaModFix/>
          </a:blip>
          <a:stretch>
            <a:fillRect/>
          </a:stretch>
        </p:blipFill>
        <p:spPr>
          <a:xfrm>
            <a:off x="7910492" y="3724075"/>
            <a:ext cx="1233500" cy="1190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mc:AlternateContent>
    <mc:Choice Requires="p14">
      <p:transition p14:dur="400">
        <p:fade thruBlk="1"/>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hyperlink" Target="https://creativecommons.org/licenses/by-nc-sa/4.0/deed.fr" TargetMode="External"/><Relationship Id="rId5" Type="http://schemas.openxmlformats.org/officeDocument/2006/relationships/hyperlink" Target="http://recitmst.qc.ca" TargetMode="External"/><Relationship Id="rId6" Type="http://schemas.openxmlformats.org/officeDocument/2006/relationships/image" Target="../media/image5.png"/><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hyperlink" Target="https://view.genial.ly/5b86dabcbeed686dceda4749/image-interactive" TargetMode="External"/><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hyperlink" Target="http://recit.qc.ca/parcours-de-formation-combos-numeriques-laboratoire-creatif" TargetMode="External"/><Relationship Id="rId9" Type="http://schemas.openxmlformats.org/officeDocument/2006/relationships/hyperlink" Target="https://view.genial.ly/5b851f9ac1e5736ddb2f8582/image-interactive" TargetMode="External"/><Relationship Id="rId5" Type="http://schemas.openxmlformats.org/officeDocument/2006/relationships/hyperlink" Target="https://campus.recit.qc.ca/course/index.php?categoryid=23" TargetMode="External"/><Relationship Id="rId6" Type="http://schemas.openxmlformats.org/officeDocument/2006/relationships/hyperlink" Target="http://www.recitarts.ca/trouver-des-ressources/Domaine-des-arts/dossiers-687/l-approche-stiam/" TargetMode="External"/><Relationship Id="rId7" Type="http://schemas.openxmlformats.org/officeDocument/2006/relationships/hyperlink" Target="http://www.recitarts.ca/trouver-des-ressources/Domaine-des-arts/dossiers-687/l-approche-stiam/" TargetMode="External"/><Relationship Id="rId8" Type="http://schemas.openxmlformats.org/officeDocument/2006/relationships/hyperlink" Target="https://view.genial.ly/5b851f9ac1e5736ddb2f8582/image-interactiv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2.jpg"/><Relationship Id="rId5" Type="http://schemas.openxmlformats.org/officeDocument/2006/relationships/image" Target="../media/image30.jpg"/><Relationship Id="rId6" Type="http://schemas.openxmlformats.org/officeDocument/2006/relationships/image" Target="../media/image40.jpg"/><Relationship Id="rId7" Type="http://schemas.openxmlformats.org/officeDocument/2006/relationships/image" Target="../media/image6.png"/><Relationship Id="rId8" Type="http://schemas.openxmlformats.org/officeDocument/2006/relationships/hyperlink" Target="http://laboratoirecreatif.recit.org/quelques-exempl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20.png"/></Relationships>
</file>

<file path=ppt/slides/_rels/slide19.xml.rels><?xml version="1.0" encoding="UTF-8" standalone="yes"?><Relationships xmlns="http://schemas.openxmlformats.org/package/2006/relationships"><Relationship Id="rId10" Type="http://schemas.openxmlformats.org/officeDocument/2006/relationships/hyperlink" Target="https://campus.recit.qc.ca/course/index.php" TargetMode="External"/><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hyperlink" Target="https://campus.recit.qc.ca" TargetMode="External"/><Relationship Id="rId9" Type="http://schemas.openxmlformats.org/officeDocument/2006/relationships/hyperlink" Target="https://campus.recit.qc.ca/course/search.php?search=virtuel" TargetMode="External"/><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hyperlink" Target="https://campus.recit.qc.ca/course/index.php?categoryid=23" TargetMode="External"/><Relationship Id="rId8" Type="http://schemas.openxmlformats.org/officeDocument/2006/relationships/hyperlink" Target="https://campus.recit.qc.ca/course/index.php?categoryid=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hyperlink" Target="http://laboratoirecreatif.recit.org" TargetMode="External"/><Relationship Id="rId5" Type="http://schemas.openxmlformats.org/officeDocument/2006/relationships/image" Target="../media/image2.png"/><Relationship Id="rId6"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hyperlink" Target="https://robot-tic.qc.c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31.png"/><Relationship Id="rId5" Type="http://schemas.openxmlformats.org/officeDocument/2006/relationships/hyperlink" Target="https://blockly.games/?lang=fr" TargetMode="External"/><Relationship Id="rId6" Type="http://schemas.openxmlformats.org/officeDocument/2006/relationships/hyperlink" Target="https://code.org/" TargetMode="External"/><Relationship Id="rId7" Type="http://schemas.openxmlformats.org/officeDocument/2006/relationships/image" Target="../media/image35.png"/><Relationship Id="rId8" Type="http://schemas.openxmlformats.org/officeDocument/2006/relationships/image" Target="../media/image34.png"/></Relationships>
</file>

<file path=ppt/slides/_rels/slide26.xml.rels><?xml version="1.0" encoding="UTF-8" standalone="yes"?><Relationships xmlns="http://schemas.openxmlformats.org/package/2006/relationships"><Relationship Id="rId11" Type="http://schemas.openxmlformats.org/officeDocument/2006/relationships/hyperlink" Target="https://robot-tic.qc.ca/premiers-pas-avec-son-robot/" TargetMode="External"/><Relationship Id="rId10" Type="http://schemas.openxmlformats.org/officeDocument/2006/relationships/hyperlink" Target="https://docs.google.com/document/d/1MwCBV85aBq1wS9NtCyHFUDQFG-mVRl8GUcM-iQjgy-Y/edit?usp=sharing" TargetMode="External"/><Relationship Id="rId13" Type="http://schemas.openxmlformats.org/officeDocument/2006/relationships/image" Target="../media/image37.png"/><Relationship Id="rId12" Type="http://schemas.openxmlformats.org/officeDocument/2006/relationships/hyperlink" Target="https://drive.google.com/drive/folders/104cmQEQ4opdnQn4DyjJJTcY6hlvF8k5I?usp=sharing"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27.png"/><Relationship Id="rId9" Type="http://schemas.openxmlformats.org/officeDocument/2006/relationships/hyperlink" Target="https://drive.google.com/drive/folders/104cmQEQ4opdnQn4DyjJJTcY6hlvF8k5I?usp=sharing" TargetMode="External"/><Relationship Id="rId5" Type="http://schemas.openxmlformats.org/officeDocument/2006/relationships/hyperlink" Target="https://docs.google.com/document/d/1hAZ-gkQzt7ZtwzUn7A2YF5DR_7jEIh2HeW7KtFOCbA8/edit?usp=sharing" TargetMode="External"/><Relationship Id="rId6" Type="http://schemas.openxmlformats.org/officeDocument/2006/relationships/hyperlink" Target="https://docs.google.com/document/d/1RIetNQCZdtrc5EYbhbDjei68oX4yTZ1M29WWBl0-llk/edit?usp=sharing" TargetMode="External"/><Relationship Id="rId7" Type="http://schemas.openxmlformats.org/officeDocument/2006/relationships/hyperlink" Target="https://docs.google.com/document/d/1S_ddBiPav6yod-otfMIjGPcACjExa13Nho4ZheqlDmQ/edit?usp=sharing" TargetMode="External"/><Relationship Id="rId8" Type="http://schemas.openxmlformats.org/officeDocument/2006/relationships/hyperlink" Target="https://docs.google.com/document/d/1j_qTxOiVrX63wyNFhw3Y5FVQ1m0dAHgckfbkUhI9Emc/edit?usp=sharin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hyperlink" Target="http://recitmst.qc.ca/ecv" TargetMode="External"/><Relationship Id="rId6"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png"/><Relationship Id="rId4" Type="http://schemas.openxmlformats.org/officeDocument/2006/relationships/image" Target="../media/image27.png"/><Relationship Id="rId5" Type="http://schemas.openxmlformats.org/officeDocument/2006/relationships/hyperlink" Target="https://campus.recit.qc.ca/" TargetMode="External"/><Relationship Id="rId6" Type="http://schemas.openxmlformats.org/officeDocument/2006/relationships/hyperlink" Target="https://campus.recit.qc.ca/mod/page/view.php?id=12754" TargetMode="External"/><Relationship Id="rId7" Type="http://schemas.openxmlformats.org/officeDocument/2006/relationships/hyperlink" Target="https://drive.google.com/drive/folders/104cmQEQ4opdnQn4DyjJJTcY6hlvF8k5I?usp=sharing" TargetMode="External"/><Relationship Id="rId8"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hyperlink" Target="mailto:equipe@recitmst.qc.ca" TargetMode="External"/><Relationship Id="rId5" Type="http://schemas.openxmlformats.org/officeDocument/2006/relationships/image" Target="../media/image2.png"/><Relationship Id="rId6"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unesdoc.unesco.org/images/0024/002429/242996F.pdf" TargetMode="External"/><Relationship Id="rId5" Type="http://schemas.openxmlformats.org/officeDocument/2006/relationships/hyperlink" Target="http://rire.ctreq.qc.ca/2018/07/competences-21e-siecle-2/"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s://view.genial.ly/5b851f9ac1e5736ddb2f8582/image-interactive" TargetMode="External"/><Relationship Id="rId5" Type="http://schemas.openxmlformats.org/officeDocument/2006/relationships/hyperlink" Target="https://view.genial.ly/5b86dabcbeed686dceda4749/image-interactive" TargetMode="External"/><Relationship Id="rId6" Type="http://schemas.openxmlformats.org/officeDocument/2006/relationships/hyperlink" Target="http://cdp.wpengine.com/wp-content/uploads/2013/10/conception_affiche_8X111.pdf" TargetMode="External"/><Relationship Id="rId7" Type="http://schemas.openxmlformats.org/officeDocument/2006/relationships/hyperlink" Target="http://cdp.wpengine.com/wp-content/uploads/2013/10/analyse_affiche_8X111.pdf"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view.genial.ly/5bd9ce0b429dc211d9d33679/approche-matis-steam" TargetMode="External"/><Relationship Id="rId4" Type="http://schemas.openxmlformats.org/officeDocument/2006/relationships/image" Target="../media/image33.jpg"/><Relationship Id="rId5" Type="http://schemas.openxmlformats.org/officeDocument/2006/relationships/image" Target="../media/image6.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6.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Résultats de recherche d'images pour « fablab »" id="106" name="Google Shape;106;p26"/>
          <p:cNvPicPr preferRelativeResize="0"/>
          <p:nvPr/>
        </p:nvPicPr>
        <p:blipFill>
          <a:blip r:embed="rId3">
            <a:alphaModFix amt="14000"/>
          </a:blip>
          <a:stretch>
            <a:fillRect/>
          </a:stretch>
        </p:blipFill>
        <p:spPr>
          <a:xfrm>
            <a:off x="0" y="0"/>
            <a:ext cx="9144000" cy="5143500"/>
          </a:xfrm>
          <a:prstGeom prst="rect">
            <a:avLst/>
          </a:prstGeom>
          <a:noFill/>
          <a:ln>
            <a:noFill/>
          </a:ln>
        </p:spPr>
      </p:pic>
      <p:sp>
        <p:nvSpPr>
          <p:cNvPr id="107" name="Google Shape;107;p26"/>
          <p:cNvSpPr txBox="1"/>
          <p:nvPr>
            <p:ph type="ctrTitle"/>
          </p:nvPr>
        </p:nvSpPr>
        <p:spPr>
          <a:xfrm>
            <a:off x="1298400" y="886025"/>
            <a:ext cx="6547200" cy="13095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fr-CA"/>
              <a:t>À propos des l</a:t>
            </a:r>
            <a:r>
              <a:rPr lang="fr-CA"/>
              <a:t>aboratoires créatifs</a:t>
            </a:r>
            <a:endParaRPr/>
          </a:p>
        </p:txBody>
      </p:sp>
      <p:sp>
        <p:nvSpPr>
          <p:cNvPr id="108" name="Google Shape;108;p26"/>
          <p:cNvSpPr txBox="1"/>
          <p:nvPr>
            <p:ph idx="1" type="subTitle"/>
          </p:nvPr>
        </p:nvSpPr>
        <p:spPr>
          <a:xfrm>
            <a:off x="311700" y="2735925"/>
            <a:ext cx="8520600" cy="130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Ubuntu"/>
                <a:ea typeface="Ubuntu"/>
                <a:cs typeface="Ubuntu"/>
                <a:sym typeface="Ubuntu"/>
              </a:rPr>
              <a:t>RÉCIT MST</a:t>
            </a:r>
            <a:endParaRPr>
              <a:latin typeface="Ubuntu"/>
              <a:ea typeface="Ubuntu"/>
              <a:cs typeface="Ubuntu"/>
              <a:sym typeface="Ubuntu"/>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109" name="Google Shape;109;p26"/>
          <p:cNvSpPr txBox="1"/>
          <p:nvPr/>
        </p:nvSpPr>
        <p:spPr>
          <a:xfrm>
            <a:off x="5033150" y="4333275"/>
            <a:ext cx="3000000" cy="6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u="sng">
                <a:solidFill>
                  <a:schemeClr val="dk2"/>
                </a:solidFill>
                <a:latin typeface="Ubuntu"/>
                <a:ea typeface="Ubuntu"/>
                <a:cs typeface="Ubuntu"/>
                <a:sym typeface="Ubuntu"/>
                <a:hlinkClick r:id="rId4">
                  <a:extLst>
                    <a:ext uri="{A12FA001-AC4F-418D-AE19-62706E023703}">
                      <ahyp:hlinkClr val="tx"/>
                    </a:ext>
                  </a:extLst>
                </a:hlinkClick>
              </a:rPr>
              <a:t>CC by-nc-sa</a:t>
            </a:r>
            <a:r>
              <a:rPr lang="fr-CA" sz="1800">
                <a:solidFill>
                  <a:schemeClr val="dk2"/>
                </a:solidFill>
                <a:latin typeface="Ubuntu"/>
                <a:ea typeface="Ubuntu"/>
                <a:cs typeface="Ubuntu"/>
                <a:sym typeface="Ubuntu"/>
              </a:rPr>
              <a:t>   </a:t>
            </a:r>
            <a:r>
              <a:rPr lang="fr-CA" sz="1800" u="sng">
                <a:solidFill>
                  <a:schemeClr val="dk2"/>
                </a:solidFill>
                <a:latin typeface="Ubuntu"/>
                <a:ea typeface="Ubuntu"/>
                <a:cs typeface="Ubuntu"/>
                <a:sym typeface="Ubuntu"/>
                <a:hlinkClick r:id="rId5">
                  <a:extLst>
                    <a:ext uri="{A12FA001-AC4F-418D-AE19-62706E023703}">
                      <ahyp:hlinkClr val="tx"/>
                    </a:ext>
                  </a:extLst>
                </a:hlinkClick>
              </a:rPr>
              <a:t>RÉCIT MST</a:t>
            </a:r>
            <a:endParaRPr i="1" sz="3000">
              <a:solidFill>
                <a:schemeClr val="dk2"/>
              </a:solidFill>
              <a:latin typeface="Ubuntu"/>
              <a:ea typeface="Ubuntu"/>
              <a:cs typeface="Ubuntu"/>
              <a:sym typeface="Ubuntu"/>
            </a:endParaRPr>
          </a:p>
        </p:txBody>
      </p:sp>
      <p:pic>
        <p:nvPicPr>
          <p:cNvPr id="110" name="Google Shape;110;p26"/>
          <p:cNvPicPr preferRelativeResize="0"/>
          <p:nvPr/>
        </p:nvPicPr>
        <p:blipFill rotWithShape="1">
          <a:blip r:embed="rId6">
            <a:alphaModFix/>
          </a:blip>
          <a:srcRect b="14777" l="11152" r="8848" t="0"/>
          <a:stretch/>
        </p:blipFill>
        <p:spPr>
          <a:xfrm>
            <a:off x="581452" y="2195525"/>
            <a:ext cx="1486800" cy="1583700"/>
          </a:xfrm>
          <a:prstGeom prst="ellipse">
            <a:avLst/>
          </a:prstGeom>
          <a:noFill/>
          <a:ln>
            <a:noFill/>
          </a:ln>
          <a:effectLst>
            <a:outerShdw blurRad="57150" rotWithShape="0" algn="bl" dir="3000000" dist="47625">
              <a:srgbClr val="000000">
                <a:alpha val="50000"/>
              </a:srgbClr>
            </a:outerShdw>
          </a:effectLst>
        </p:spPr>
      </p:pic>
      <p:sp>
        <p:nvSpPr>
          <p:cNvPr id="111" name="Google Shape;111;p26"/>
          <p:cNvSpPr txBox="1"/>
          <p:nvPr/>
        </p:nvSpPr>
        <p:spPr>
          <a:xfrm>
            <a:off x="76400" y="3838525"/>
            <a:ext cx="2496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fr-CA" sz="1700">
                <a:solidFill>
                  <a:schemeClr val="dk2"/>
                </a:solidFill>
                <a:latin typeface="Ubuntu"/>
                <a:ea typeface="Ubuntu"/>
                <a:cs typeface="Ubuntu"/>
                <a:sym typeface="Ubuntu"/>
              </a:rPr>
              <a:t>Pierre Lachance</a:t>
            </a:r>
            <a:endParaRPr i="1" sz="1700">
              <a:solidFill>
                <a:schemeClr val="dk2"/>
              </a:solidFill>
              <a:latin typeface="Ubuntu"/>
              <a:ea typeface="Ubuntu"/>
              <a:cs typeface="Ubuntu"/>
              <a:sym typeface="Ubuntu"/>
            </a:endParaRPr>
          </a:p>
        </p:txBody>
      </p:sp>
      <p:pic>
        <p:nvPicPr>
          <p:cNvPr id="112" name="Google Shape;112;p26"/>
          <p:cNvPicPr preferRelativeResize="0"/>
          <p:nvPr/>
        </p:nvPicPr>
        <p:blipFill>
          <a:blip r:embed="rId7">
            <a:alphaModFix/>
          </a:blip>
          <a:stretch>
            <a:fillRect/>
          </a:stretch>
        </p:blipFill>
        <p:spPr>
          <a:xfrm>
            <a:off x="6652574" y="1987525"/>
            <a:ext cx="2199851" cy="1851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35"/>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95" name="Google Shape;195;p35"/>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196" name="Google Shape;196;p35"/>
          <p:cNvPicPr preferRelativeResize="0"/>
          <p:nvPr/>
        </p:nvPicPr>
        <p:blipFill>
          <a:blip r:embed="rId4">
            <a:alphaModFix/>
          </a:blip>
          <a:stretch>
            <a:fillRect/>
          </a:stretch>
        </p:blipFill>
        <p:spPr>
          <a:xfrm>
            <a:off x="7910492" y="3724075"/>
            <a:ext cx="1233500" cy="1190025"/>
          </a:xfrm>
          <a:prstGeom prst="rect">
            <a:avLst/>
          </a:prstGeom>
          <a:noFill/>
          <a:ln>
            <a:noFill/>
          </a:ln>
        </p:spPr>
      </p:pic>
      <p:pic>
        <p:nvPicPr>
          <p:cNvPr id="197" name="Google Shape;197;p35"/>
          <p:cNvPicPr preferRelativeResize="0"/>
          <p:nvPr/>
        </p:nvPicPr>
        <p:blipFill>
          <a:blip r:embed="rId5">
            <a:alphaModFix/>
          </a:blip>
          <a:stretch>
            <a:fillRect/>
          </a:stretch>
        </p:blipFill>
        <p:spPr>
          <a:xfrm>
            <a:off x="1352740" y="-45000"/>
            <a:ext cx="6438522" cy="5013900"/>
          </a:xfrm>
          <a:prstGeom prst="rect">
            <a:avLst/>
          </a:prstGeom>
          <a:noFill/>
          <a:ln>
            <a:noFill/>
          </a:ln>
        </p:spPr>
      </p:pic>
      <p:sp>
        <p:nvSpPr>
          <p:cNvPr id="198" name="Google Shape;198;p35"/>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2" name="Shape 202"/>
        <p:cNvGrpSpPr/>
        <p:nvPr/>
      </p:nvGrpSpPr>
      <p:grpSpPr>
        <a:xfrm>
          <a:off x="0" y="0"/>
          <a:ext cx="0" cy="0"/>
          <a:chOff x="0" y="0"/>
          <a:chExt cx="0" cy="0"/>
        </a:xfrm>
      </p:grpSpPr>
      <p:pic>
        <p:nvPicPr>
          <p:cNvPr id="203" name="Google Shape;203;p36"/>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04" name="Google Shape;204;p36"/>
          <p:cNvSpPr txBox="1"/>
          <p:nvPr>
            <p:ph idx="1" type="body"/>
          </p:nvPr>
        </p:nvSpPr>
        <p:spPr>
          <a:xfrm rot="-5400000">
            <a:off x="-1028250" y="1871125"/>
            <a:ext cx="511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sz="2400"/>
              <a:t>La classe vs le laboratoire créatif</a:t>
            </a:r>
            <a:endParaRPr sz="2400"/>
          </a:p>
          <a:p>
            <a:pPr indent="0" lvl="0" marL="0" rtl="0" algn="l">
              <a:spcBef>
                <a:spcPts val="1600"/>
              </a:spcBef>
              <a:spcAft>
                <a:spcPts val="1600"/>
              </a:spcAft>
              <a:buNone/>
            </a:pPr>
            <a:r>
              <a:t/>
            </a:r>
            <a:endParaRPr/>
          </a:p>
        </p:txBody>
      </p:sp>
      <p:sp>
        <p:nvSpPr>
          <p:cNvPr id="205" name="Google Shape;205;p36"/>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36"/>
          <p:cNvPicPr preferRelativeResize="0"/>
          <p:nvPr/>
        </p:nvPicPr>
        <p:blipFill>
          <a:blip r:embed="rId4">
            <a:alphaModFix/>
          </a:blip>
          <a:stretch>
            <a:fillRect/>
          </a:stretch>
        </p:blipFill>
        <p:spPr>
          <a:xfrm>
            <a:off x="1866025" y="152400"/>
            <a:ext cx="6710340" cy="466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7"/>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12" name="Google Shape;212;p37"/>
          <p:cNvSpPr txBox="1"/>
          <p:nvPr>
            <p:ph type="title"/>
          </p:nvPr>
        </p:nvSpPr>
        <p:spPr>
          <a:xfrm>
            <a:off x="221800" y="2652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À prendre en compte</a:t>
            </a:r>
            <a:endParaRPr>
              <a:solidFill>
                <a:schemeClr val="dk2"/>
              </a:solidFill>
            </a:endParaRPr>
          </a:p>
        </p:txBody>
      </p:sp>
      <p:sp>
        <p:nvSpPr>
          <p:cNvPr id="213" name="Google Shape;213;p37"/>
          <p:cNvSpPr txBox="1"/>
          <p:nvPr>
            <p:ph idx="1" type="body"/>
          </p:nvPr>
        </p:nvSpPr>
        <p:spPr>
          <a:xfrm>
            <a:off x="666825" y="1364125"/>
            <a:ext cx="8165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t>Est-ce qu’on a besoin d’un laboratoire créatif?</a:t>
            </a:r>
            <a:endParaRPr/>
          </a:p>
          <a:p>
            <a:pPr indent="0" lvl="0" marL="0" rtl="0" algn="l">
              <a:spcBef>
                <a:spcPts val="1600"/>
              </a:spcBef>
              <a:spcAft>
                <a:spcPts val="0"/>
              </a:spcAft>
              <a:buNone/>
            </a:pPr>
            <a:r>
              <a:rPr lang="fr-CA"/>
              <a:t>Si oui, pourquoi (intentions)?</a:t>
            </a:r>
            <a:endParaRPr/>
          </a:p>
          <a:p>
            <a:pPr indent="0" lvl="0" marL="0" rtl="0" algn="l">
              <a:spcBef>
                <a:spcPts val="1600"/>
              </a:spcBef>
              <a:spcAft>
                <a:spcPts val="0"/>
              </a:spcAft>
              <a:buNone/>
            </a:pPr>
            <a:r>
              <a:rPr lang="fr-CA"/>
              <a:t>Avoir une équipe de facilitateurs (engagés dans le projet)</a:t>
            </a:r>
            <a:endParaRPr/>
          </a:p>
          <a:p>
            <a:pPr indent="0" lvl="0" marL="0" rtl="0" algn="l">
              <a:spcBef>
                <a:spcPts val="1600"/>
              </a:spcBef>
              <a:spcAft>
                <a:spcPts val="0"/>
              </a:spcAft>
              <a:buNone/>
            </a:pPr>
            <a:r>
              <a:rPr lang="fr-CA"/>
              <a:t>Étape par étape (préparation, réalisation, intégration)</a:t>
            </a:r>
            <a:endParaRPr/>
          </a:p>
          <a:p>
            <a:pPr indent="0" lvl="0" marL="0" rtl="0" algn="l">
              <a:spcBef>
                <a:spcPts val="1600"/>
              </a:spcBef>
              <a:spcAft>
                <a:spcPts val="0"/>
              </a:spcAft>
              <a:buNone/>
            </a:pPr>
            <a:r>
              <a:rPr lang="fr-CA"/>
              <a:t>Il ne sera pas «hot» à la première semaine</a:t>
            </a:r>
            <a:endParaRPr/>
          </a:p>
          <a:p>
            <a:pPr indent="0" lvl="0" marL="0" rtl="0" algn="l">
              <a:spcBef>
                <a:spcPts val="1600"/>
              </a:spcBef>
              <a:spcAft>
                <a:spcPts val="1600"/>
              </a:spcAft>
              <a:buNone/>
            </a:pPr>
            <a:r>
              <a:t/>
            </a:r>
            <a:endParaRPr/>
          </a:p>
        </p:txBody>
      </p:sp>
      <p:sp>
        <p:nvSpPr>
          <p:cNvPr id="214" name="Google Shape;214;p37"/>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 name="Google Shape;215;p37"/>
          <p:cNvPicPr preferRelativeResize="0"/>
          <p:nvPr/>
        </p:nvPicPr>
        <p:blipFill>
          <a:blip r:embed="rId4">
            <a:alphaModFix/>
          </a:blip>
          <a:stretch>
            <a:fillRect/>
          </a:stretch>
        </p:blipFill>
        <p:spPr>
          <a:xfrm>
            <a:off x="7035325" y="1585050"/>
            <a:ext cx="1707074" cy="17070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8"/>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21" name="Google Shape;221;p38"/>
          <p:cNvSpPr txBox="1"/>
          <p:nvPr>
            <p:ph type="title"/>
          </p:nvPr>
        </p:nvSpPr>
        <p:spPr>
          <a:xfrm>
            <a:off x="264750" y="2784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Quoi dans un lab</a:t>
            </a:r>
            <a:endParaRPr>
              <a:solidFill>
                <a:schemeClr val="dk2"/>
              </a:solidFill>
            </a:endParaRPr>
          </a:p>
        </p:txBody>
      </p:sp>
      <p:sp>
        <p:nvSpPr>
          <p:cNvPr id="222" name="Google Shape;222;p38"/>
          <p:cNvSpPr txBox="1"/>
          <p:nvPr>
            <p:ph idx="1" type="body"/>
          </p:nvPr>
        </p:nvSpPr>
        <p:spPr>
          <a:xfrm>
            <a:off x="681125" y="1959350"/>
            <a:ext cx="4057200" cy="20940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fr-CA"/>
              <a:t>Divers points de départ</a:t>
            </a:r>
            <a:endParaRPr/>
          </a:p>
          <a:p>
            <a:pPr indent="-342900" lvl="0" marL="457200" rtl="0" algn="l">
              <a:spcBef>
                <a:spcPts val="1600"/>
              </a:spcBef>
              <a:spcAft>
                <a:spcPts val="0"/>
              </a:spcAft>
              <a:buSzPts val="1800"/>
              <a:buChar char="-"/>
            </a:pPr>
            <a:r>
              <a:rPr lang="fr-CA"/>
              <a:t>Local</a:t>
            </a:r>
            <a:endParaRPr/>
          </a:p>
          <a:p>
            <a:pPr indent="-342900" lvl="0" marL="457200" rtl="0" algn="l">
              <a:spcBef>
                <a:spcPts val="0"/>
              </a:spcBef>
              <a:spcAft>
                <a:spcPts val="0"/>
              </a:spcAft>
              <a:buSzPts val="1800"/>
              <a:buChar char="-"/>
            </a:pPr>
            <a:r>
              <a:rPr lang="fr-CA"/>
              <a:t>Philosophie</a:t>
            </a:r>
            <a:endParaRPr/>
          </a:p>
          <a:p>
            <a:pPr indent="-342900" lvl="0" marL="457200" rtl="0" algn="l">
              <a:spcBef>
                <a:spcPts val="0"/>
              </a:spcBef>
              <a:spcAft>
                <a:spcPts val="0"/>
              </a:spcAft>
              <a:buSzPts val="1800"/>
              <a:buChar char="-"/>
            </a:pPr>
            <a:r>
              <a:rPr lang="fr-CA"/>
              <a:t>Projet</a:t>
            </a:r>
            <a:endParaRPr/>
          </a:p>
          <a:p>
            <a:pPr indent="-342900" lvl="0" marL="457200" rtl="0" algn="l">
              <a:spcBef>
                <a:spcPts val="0"/>
              </a:spcBef>
              <a:spcAft>
                <a:spcPts val="0"/>
              </a:spcAft>
              <a:buSzPts val="1800"/>
              <a:buChar char="-"/>
            </a:pPr>
            <a:r>
              <a:rPr lang="fr-CA"/>
              <a:t>Équipement</a:t>
            </a:r>
            <a:endParaRPr/>
          </a:p>
          <a:p>
            <a:pPr indent="0" lvl="0" marL="0" rtl="0" algn="l">
              <a:spcBef>
                <a:spcPts val="1600"/>
              </a:spcBef>
              <a:spcAft>
                <a:spcPts val="1600"/>
              </a:spcAft>
              <a:buNone/>
            </a:pPr>
            <a:r>
              <a:t/>
            </a:r>
            <a:endParaRPr/>
          </a:p>
        </p:txBody>
      </p:sp>
      <p:sp>
        <p:nvSpPr>
          <p:cNvPr id="223" name="Google Shape;223;p38"/>
          <p:cNvSpPr/>
          <p:nvPr/>
        </p:nvSpPr>
        <p:spPr>
          <a:xfrm>
            <a:off x="4278425" y="137025"/>
            <a:ext cx="5308848" cy="3344328"/>
          </a:xfrm>
          <a:prstGeom prst="irregularSeal1">
            <a:avLst/>
          </a:prstGeom>
          <a:noFill/>
          <a:ln cap="flat" cmpd="sng" w="9525">
            <a:solidFill>
              <a:srgbClr val="FF99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1800">
                <a:solidFill>
                  <a:srgbClr val="434343"/>
                </a:solidFill>
              </a:rPr>
              <a:t>Disposition dans le local</a:t>
            </a:r>
            <a:endParaRPr sz="1800">
              <a:solidFill>
                <a:srgbClr val="434343"/>
              </a:solidFill>
            </a:endParaRPr>
          </a:p>
          <a:p>
            <a:pPr indent="0" lvl="0" marL="0" rtl="0" algn="ctr">
              <a:spcBef>
                <a:spcPts val="0"/>
              </a:spcBef>
              <a:spcAft>
                <a:spcPts val="0"/>
              </a:spcAft>
              <a:buClr>
                <a:schemeClr val="dk1"/>
              </a:buClr>
              <a:buSzPts val="1100"/>
              <a:buFont typeface="Arial"/>
              <a:buNone/>
            </a:pPr>
            <a:r>
              <a:rPr lang="fr-CA" sz="1800">
                <a:solidFill>
                  <a:srgbClr val="434343"/>
                </a:solidFill>
              </a:rPr>
              <a:t>Gestion de la classe</a:t>
            </a:r>
            <a:endParaRPr sz="1800">
              <a:solidFill>
                <a:srgbClr val="434343"/>
              </a:solidFill>
            </a:endParaRPr>
          </a:p>
          <a:p>
            <a:pPr indent="0" lvl="0" marL="0" rtl="0" algn="ctr">
              <a:spcBef>
                <a:spcPts val="0"/>
              </a:spcBef>
              <a:spcAft>
                <a:spcPts val="0"/>
              </a:spcAft>
              <a:buClr>
                <a:schemeClr val="dk1"/>
              </a:buClr>
              <a:buSzPts val="1100"/>
              <a:buFont typeface="Arial"/>
              <a:buNone/>
            </a:pPr>
            <a:r>
              <a:rPr lang="fr-CA" sz="1800">
                <a:solidFill>
                  <a:srgbClr val="434343"/>
                </a:solidFill>
              </a:rPr>
              <a:t>Projet élève</a:t>
            </a:r>
            <a:endParaRPr sz="1800">
              <a:solidFill>
                <a:srgbClr val="434343"/>
              </a:solidFill>
            </a:endParaRPr>
          </a:p>
          <a:p>
            <a:pPr indent="0" lvl="0" marL="0" rtl="0" algn="ctr">
              <a:spcBef>
                <a:spcPts val="0"/>
              </a:spcBef>
              <a:spcAft>
                <a:spcPts val="0"/>
              </a:spcAft>
              <a:buClr>
                <a:schemeClr val="dk1"/>
              </a:buClr>
              <a:buSzPts val="1100"/>
              <a:buFont typeface="Arial"/>
              <a:buNone/>
            </a:pPr>
            <a:r>
              <a:rPr lang="fr-CA" sz="1800">
                <a:solidFill>
                  <a:srgbClr val="434343"/>
                </a:solidFill>
              </a:rPr>
              <a:t>Matériel</a:t>
            </a:r>
            <a:endParaRPr/>
          </a:p>
        </p:txBody>
      </p:sp>
      <p:sp>
        <p:nvSpPr>
          <p:cNvPr id="224" name="Google Shape;224;p38"/>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9"/>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30" name="Google Shape;230;p39"/>
          <p:cNvSpPr txBox="1"/>
          <p:nvPr>
            <p:ph type="title"/>
          </p:nvPr>
        </p:nvSpPr>
        <p:spPr>
          <a:xfrm>
            <a:off x="244375" y="2678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Matériel</a:t>
            </a:r>
            <a:endParaRPr>
              <a:solidFill>
                <a:schemeClr val="dk2"/>
              </a:solidFill>
            </a:endParaRPr>
          </a:p>
        </p:txBody>
      </p:sp>
      <p:graphicFrame>
        <p:nvGraphicFramePr>
          <p:cNvPr id="231" name="Google Shape;231;p39"/>
          <p:cNvGraphicFramePr/>
          <p:nvPr/>
        </p:nvGraphicFramePr>
        <p:xfrm>
          <a:off x="1104900" y="1094625"/>
          <a:ext cx="3000000" cy="3000000"/>
        </p:xfrm>
        <a:graphic>
          <a:graphicData uri="http://schemas.openxmlformats.org/drawingml/2006/table">
            <a:tbl>
              <a:tblPr>
                <a:noFill/>
                <a:tableStyleId>{7FBEC158-D476-47F3-A253-4EB89D2F6FB9}</a:tableStyleId>
              </a:tblPr>
              <a:tblGrid>
                <a:gridCol w="3649475"/>
                <a:gridCol w="3589525"/>
              </a:tblGrid>
              <a:tr h="453125">
                <a:tc>
                  <a:txBody>
                    <a:bodyPr/>
                    <a:lstStyle/>
                    <a:p>
                      <a:pPr indent="0" lvl="0" marL="0" rtl="0" algn="ctr">
                        <a:spcBef>
                          <a:spcPts val="0"/>
                        </a:spcBef>
                        <a:spcAft>
                          <a:spcPts val="0"/>
                        </a:spcAft>
                        <a:buNone/>
                      </a:pPr>
                      <a:r>
                        <a:rPr b="1" lang="fr-CA" sz="1800">
                          <a:solidFill>
                            <a:schemeClr val="dk2"/>
                          </a:solidFill>
                        </a:rPr>
                        <a:t>Non numérique</a:t>
                      </a:r>
                      <a:endParaRPr b="1" sz="1800">
                        <a:solidFill>
                          <a:schemeClr val="dk2"/>
                        </a:solidFill>
                      </a:endParaRPr>
                    </a:p>
                  </a:txBody>
                  <a:tcPr marT="91425" marB="91425" marR="91425" marL="91425"/>
                </a:tc>
                <a:tc>
                  <a:txBody>
                    <a:bodyPr/>
                    <a:lstStyle/>
                    <a:p>
                      <a:pPr indent="0" lvl="0" marL="0" rtl="0" algn="ctr">
                        <a:spcBef>
                          <a:spcPts val="0"/>
                        </a:spcBef>
                        <a:spcAft>
                          <a:spcPts val="0"/>
                        </a:spcAft>
                        <a:buNone/>
                      </a:pPr>
                      <a:r>
                        <a:rPr b="1" lang="fr-CA" sz="1800">
                          <a:solidFill>
                            <a:schemeClr val="dk2"/>
                          </a:solidFill>
                        </a:rPr>
                        <a:t>Numérique</a:t>
                      </a:r>
                      <a:endParaRPr b="1" sz="1800">
                        <a:solidFill>
                          <a:schemeClr val="dk2"/>
                        </a:solidFill>
                      </a:endParaRPr>
                    </a:p>
                  </a:txBody>
                  <a:tcPr marT="91425" marB="91425" marR="91425" marL="91425"/>
                </a:tc>
              </a:tr>
              <a:tr h="3358325">
                <a:tc>
                  <a:txBody>
                    <a:bodyPr/>
                    <a:lstStyle/>
                    <a:p>
                      <a:pPr indent="-317500" lvl="0" marL="457200" rtl="0" algn="l">
                        <a:lnSpc>
                          <a:spcPct val="150000"/>
                        </a:lnSpc>
                        <a:spcBef>
                          <a:spcPts val="0"/>
                        </a:spcBef>
                        <a:spcAft>
                          <a:spcPts val="0"/>
                        </a:spcAft>
                        <a:buClr>
                          <a:schemeClr val="dk2"/>
                        </a:buClr>
                        <a:buSzPts val="1400"/>
                        <a:buChar char="❏"/>
                      </a:pPr>
                      <a:r>
                        <a:rPr b="1" lang="fr-CA">
                          <a:solidFill>
                            <a:schemeClr val="dk2"/>
                          </a:solidFill>
                        </a:rPr>
                        <a:t>Matériel d’arts</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Électronique, fer à souder</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Récupération (ordinateurs et +)</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Plieuse de plastique</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Divers matériaux</a:t>
                      </a:r>
                      <a:endParaRPr b="1">
                        <a:solidFill>
                          <a:schemeClr val="dk2"/>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rPr b="1" lang="fr-CA">
                          <a:solidFill>
                            <a:schemeClr val="dk2"/>
                          </a:solidFill>
                        </a:rPr>
                        <a:t>...</a:t>
                      </a:r>
                      <a:endParaRPr b="1">
                        <a:solidFill>
                          <a:schemeClr val="dk2"/>
                        </a:solidFill>
                      </a:endParaRPr>
                    </a:p>
                  </a:txBody>
                  <a:tcPr marT="91425" marB="91425" marR="91425" marL="91425"/>
                </a:tc>
                <a:tc>
                  <a:txBody>
                    <a:bodyPr/>
                    <a:lstStyle/>
                    <a:p>
                      <a:pPr indent="-317500" lvl="0" marL="457200" rtl="0" algn="l">
                        <a:lnSpc>
                          <a:spcPct val="150000"/>
                        </a:lnSpc>
                        <a:spcBef>
                          <a:spcPts val="0"/>
                        </a:spcBef>
                        <a:spcAft>
                          <a:spcPts val="0"/>
                        </a:spcAft>
                        <a:buClr>
                          <a:schemeClr val="dk2"/>
                        </a:buClr>
                        <a:buSzPts val="1400"/>
                        <a:buChar char="❏"/>
                      </a:pPr>
                      <a:r>
                        <a:rPr b="1" lang="fr-CA">
                          <a:solidFill>
                            <a:schemeClr val="dk2"/>
                          </a:solidFill>
                        </a:rPr>
                        <a:t>Imprimante 3D (et 2D)</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Découpe vinyle et fraiseuse</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Caméra 360 + casque RV</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Écran vert + tablette/caméra</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Divers robots et microcontrôleurs</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Ordinateurs, portables infonuagiques, tablettes</a:t>
                      </a:r>
                      <a:endParaRPr b="1">
                        <a:solidFill>
                          <a:schemeClr val="dk2"/>
                        </a:solidFill>
                      </a:endParaRPr>
                    </a:p>
                    <a:p>
                      <a:pPr indent="-317500" lvl="0" marL="457200" rtl="0" algn="l">
                        <a:lnSpc>
                          <a:spcPct val="150000"/>
                        </a:lnSpc>
                        <a:spcBef>
                          <a:spcPts val="0"/>
                        </a:spcBef>
                        <a:spcAft>
                          <a:spcPts val="0"/>
                        </a:spcAft>
                        <a:buClr>
                          <a:schemeClr val="dk2"/>
                        </a:buClr>
                        <a:buSzPts val="1400"/>
                        <a:buChar char="❏"/>
                      </a:pPr>
                      <a:r>
                        <a:rPr b="1" lang="fr-CA">
                          <a:solidFill>
                            <a:schemeClr val="dk2"/>
                          </a:solidFill>
                        </a:rPr>
                        <a:t>Brodeuse numérique</a:t>
                      </a:r>
                      <a:endParaRPr b="1">
                        <a:solidFill>
                          <a:schemeClr val="dk2"/>
                        </a:solidFill>
                      </a:endParaRPr>
                    </a:p>
                    <a:p>
                      <a:pPr indent="0" lvl="0" marL="0" rtl="0" algn="l">
                        <a:spcBef>
                          <a:spcPts val="0"/>
                        </a:spcBef>
                        <a:spcAft>
                          <a:spcPts val="0"/>
                        </a:spcAft>
                        <a:buNone/>
                      </a:pPr>
                      <a:r>
                        <a:t/>
                      </a:r>
                      <a:endParaRPr b="1">
                        <a:solidFill>
                          <a:schemeClr val="dk2"/>
                        </a:solidFill>
                      </a:endParaRPr>
                    </a:p>
                    <a:p>
                      <a:pPr indent="0" lvl="0" marL="0" rtl="0" algn="l">
                        <a:spcBef>
                          <a:spcPts val="0"/>
                        </a:spcBef>
                        <a:spcAft>
                          <a:spcPts val="0"/>
                        </a:spcAft>
                        <a:buNone/>
                      </a:pPr>
                      <a:r>
                        <a:rPr b="1" lang="fr-CA">
                          <a:solidFill>
                            <a:schemeClr val="dk2"/>
                          </a:solidFill>
                        </a:rPr>
                        <a:t>...</a:t>
                      </a:r>
                      <a:endParaRPr b="1">
                        <a:solidFill>
                          <a:schemeClr val="dk2"/>
                        </a:solidFill>
                      </a:endParaRPr>
                    </a:p>
                    <a:p>
                      <a:pPr indent="0" lvl="0" marL="0" rtl="0" algn="l">
                        <a:spcBef>
                          <a:spcPts val="0"/>
                        </a:spcBef>
                        <a:spcAft>
                          <a:spcPts val="0"/>
                        </a:spcAft>
                        <a:buNone/>
                      </a:pPr>
                      <a:r>
                        <a:t/>
                      </a:r>
                      <a:endParaRPr b="1">
                        <a:solidFill>
                          <a:schemeClr val="dk2"/>
                        </a:solidFill>
                      </a:endParaRPr>
                    </a:p>
                  </a:txBody>
                  <a:tcPr marT="91425" marB="91425" marR="91425" marL="91425"/>
                </a:tc>
              </a:tr>
            </a:tbl>
          </a:graphicData>
        </a:graphic>
      </p:graphicFrame>
      <p:sp>
        <p:nvSpPr>
          <p:cNvPr id="232" name="Google Shape;232;p39"/>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0"/>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38" name="Google Shape;238;p40"/>
          <p:cNvSpPr txBox="1"/>
          <p:nvPr>
            <p:ph type="title"/>
          </p:nvPr>
        </p:nvSpPr>
        <p:spPr>
          <a:xfrm>
            <a:off x="264725" y="2784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Moyens</a:t>
            </a:r>
            <a:endParaRPr>
              <a:solidFill>
                <a:schemeClr val="dk2"/>
              </a:solidFill>
            </a:endParaRPr>
          </a:p>
        </p:txBody>
      </p:sp>
      <p:sp>
        <p:nvSpPr>
          <p:cNvPr id="239" name="Google Shape;239;p40"/>
          <p:cNvSpPr txBox="1"/>
          <p:nvPr>
            <p:ph idx="1" type="body"/>
          </p:nvPr>
        </p:nvSpPr>
        <p:spPr>
          <a:xfrm>
            <a:off x="872100" y="1240575"/>
            <a:ext cx="8112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u="sng">
                <a:hlinkClick r:id="rId4"/>
              </a:rPr>
              <a:t>Parcours de formation MEES - RÉCIT</a:t>
            </a:r>
            <a:endParaRPr/>
          </a:p>
          <a:p>
            <a:pPr indent="0" lvl="0" marL="0" rtl="0" algn="l">
              <a:spcBef>
                <a:spcPts val="1600"/>
              </a:spcBef>
              <a:spcAft>
                <a:spcPts val="0"/>
              </a:spcAft>
              <a:buNone/>
            </a:pPr>
            <a:r>
              <a:rPr lang="fr-CA" u="sng">
                <a:hlinkClick r:id="rId5"/>
              </a:rPr>
              <a:t>Autoformations Campus RÉCIT</a:t>
            </a:r>
            <a:endParaRPr/>
          </a:p>
          <a:p>
            <a:pPr indent="0" lvl="0" marL="0" rtl="0" algn="l">
              <a:spcBef>
                <a:spcPts val="1600"/>
              </a:spcBef>
              <a:spcAft>
                <a:spcPts val="0"/>
              </a:spcAft>
              <a:buNone/>
            </a:pPr>
            <a:r>
              <a:rPr lang="fr-CA"/>
              <a:t>Service national MST et Arts (accompagnement en présence et distance)</a:t>
            </a:r>
            <a:endParaRPr/>
          </a:p>
          <a:p>
            <a:pPr indent="0" lvl="0" marL="0" rtl="0" algn="l">
              <a:spcBef>
                <a:spcPts val="1600"/>
              </a:spcBef>
              <a:spcAft>
                <a:spcPts val="0"/>
              </a:spcAft>
              <a:buClr>
                <a:schemeClr val="dk1"/>
              </a:buClr>
              <a:buSzPts val="1100"/>
              <a:buFont typeface="Arial"/>
              <a:buNone/>
            </a:pPr>
            <a:r>
              <a:rPr lang="fr-CA" u="sng">
                <a:hlinkClick r:id="rId6"/>
              </a:rPr>
              <a:t>RÉCIT Arts</a:t>
            </a:r>
            <a:endParaRPr u="sng">
              <a:hlinkClick r:id="rId7"/>
            </a:endParaRPr>
          </a:p>
          <a:p>
            <a:pPr indent="-342900" lvl="0" marL="914400" rtl="0" algn="l">
              <a:spcBef>
                <a:spcPts val="1600"/>
              </a:spcBef>
              <a:spcAft>
                <a:spcPts val="0"/>
              </a:spcAft>
              <a:buSzPts val="1800"/>
              <a:buChar char="❏"/>
            </a:pPr>
            <a:r>
              <a:rPr lang="fr-CA" u="sng">
                <a:hlinkClick r:id="rId8"/>
              </a:rPr>
              <a:t>Pensée design</a:t>
            </a:r>
            <a:endParaRPr u="sng">
              <a:hlinkClick r:id="rId9"/>
            </a:endParaRPr>
          </a:p>
          <a:p>
            <a:pPr indent="-342900" lvl="0" marL="914400" rtl="0" algn="l">
              <a:spcBef>
                <a:spcPts val="1600"/>
              </a:spcBef>
              <a:spcAft>
                <a:spcPts val="0"/>
              </a:spcAft>
              <a:buSzPts val="1800"/>
              <a:buChar char="❏"/>
            </a:pPr>
            <a:r>
              <a:rPr lang="fr-CA" u="sng">
                <a:hlinkClick r:id="rId10"/>
              </a:rPr>
              <a:t>Approche STEAM</a:t>
            </a:r>
            <a:r>
              <a:rPr lang="fr-CA"/>
              <a:t> (MATIS ou STIAM)</a:t>
            </a:r>
            <a:endParaRPr/>
          </a:p>
          <a:p>
            <a:pPr indent="0" lvl="0" marL="0" rtl="0" algn="l">
              <a:spcBef>
                <a:spcPts val="1600"/>
              </a:spcBef>
              <a:spcAft>
                <a:spcPts val="1600"/>
              </a:spcAft>
              <a:buNone/>
            </a:pPr>
            <a:r>
              <a:t/>
            </a:r>
            <a:endParaRPr/>
          </a:p>
        </p:txBody>
      </p:sp>
      <p:sp>
        <p:nvSpPr>
          <p:cNvPr id="240" name="Google Shape;240;p40"/>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 name="Google Shape;241;p40"/>
          <p:cNvPicPr preferRelativeResize="0"/>
          <p:nvPr/>
        </p:nvPicPr>
        <p:blipFill>
          <a:blip r:embed="rId11">
            <a:alphaModFix/>
          </a:blip>
          <a:stretch>
            <a:fillRect/>
          </a:stretch>
        </p:blipFill>
        <p:spPr>
          <a:xfrm>
            <a:off x="6869350" y="599750"/>
            <a:ext cx="1494250" cy="1494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1"/>
          <p:cNvSpPr txBox="1"/>
          <p:nvPr>
            <p:ph type="title"/>
          </p:nvPr>
        </p:nvSpPr>
        <p:spPr>
          <a:xfrm>
            <a:off x="231800" y="255275"/>
            <a:ext cx="18237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Exemples</a:t>
            </a:r>
            <a:r>
              <a:rPr lang="fr-CA">
                <a:latin typeface="Viga"/>
                <a:ea typeface="Viga"/>
                <a:cs typeface="Viga"/>
                <a:sym typeface="Viga"/>
              </a:rPr>
              <a:t>  </a:t>
            </a:r>
            <a:endParaRPr sz="1800">
              <a:solidFill>
                <a:schemeClr val="dk2"/>
              </a:solidFill>
              <a:latin typeface="Ubuntu"/>
              <a:ea typeface="Ubuntu"/>
              <a:cs typeface="Ubuntu"/>
              <a:sym typeface="Ubuntu"/>
            </a:endParaRPr>
          </a:p>
          <a:p>
            <a:pPr indent="0" lvl="0" marL="0" rtl="0" algn="l">
              <a:spcBef>
                <a:spcPts val="0"/>
              </a:spcBef>
              <a:spcAft>
                <a:spcPts val="0"/>
              </a:spcAft>
              <a:buNone/>
            </a:pPr>
            <a:r>
              <a:t/>
            </a:r>
            <a:endParaRPr>
              <a:latin typeface="Viga"/>
              <a:ea typeface="Viga"/>
              <a:cs typeface="Viga"/>
              <a:sym typeface="Viga"/>
            </a:endParaRPr>
          </a:p>
        </p:txBody>
      </p:sp>
      <p:sp>
        <p:nvSpPr>
          <p:cNvPr id="247" name="Google Shape;247;p41"/>
          <p:cNvSpPr txBox="1"/>
          <p:nvPr>
            <p:ph idx="1" type="body"/>
          </p:nvPr>
        </p:nvSpPr>
        <p:spPr>
          <a:xfrm>
            <a:off x="916600" y="1152475"/>
            <a:ext cx="8144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fr-CA" sz="2400">
                <a:latin typeface="Ubuntu"/>
                <a:ea typeface="Ubuntu"/>
                <a:cs typeface="Ubuntu"/>
                <a:sym typeface="Ubuntu"/>
              </a:rPr>
              <a:t>En art robotique</a:t>
            </a:r>
            <a:endParaRPr>
              <a:latin typeface="Ubuntu"/>
              <a:ea typeface="Ubuntu"/>
              <a:cs typeface="Ubuntu"/>
              <a:sym typeface="Ubuntu"/>
            </a:endParaRPr>
          </a:p>
        </p:txBody>
      </p:sp>
      <p:sp>
        <p:nvSpPr>
          <p:cNvPr id="248" name="Google Shape;248;p41"/>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249" name="Google Shape;249;p41"/>
          <p:cNvPicPr preferRelativeResize="0"/>
          <p:nvPr/>
        </p:nvPicPr>
        <p:blipFill>
          <a:blip r:embed="rId3">
            <a:alphaModFix/>
          </a:blip>
          <a:stretch>
            <a:fillRect/>
          </a:stretch>
        </p:blipFill>
        <p:spPr>
          <a:xfrm>
            <a:off x="7910492" y="3724075"/>
            <a:ext cx="1233500" cy="1190025"/>
          </a:xfrm>
          <a:prstGeom prst="rect">
            <a:avLst/>
          </a:prstGeom>
          <a:noFill/>
          <a:ln>
            <a:noFill/>
          </a:ln>
        </p:spPr>
      </p:pic>
      <p:pic>
        <p:nvPicPr>
          <p:cNvPr id="250" name="Google Shape;250;p41"/>
          <p:cNvPicPr preferRelativeResize="0"/>
          <p:nvPr/>
        </p:nvPicPr>
        <p:blipFill>
          <a:blip r:embed="rId4">
            <a:alphaModFix/>
          </a:blip>
          <a:stretch>
            <a:fillRect/>
          </a:stretch>
        </p:blipFill>
        <p:spPr>
          <a:xfrm>
            <a:off x="916599" y="1720000"/>
            <a:ext cx="2284624" cy="3046176"/>
          </a:xfrm>
          <a:prstGeom prst="rect">
            <a:avLst/>
          </a:prstGeom>
          <a:noFill/>
          <a:ln>
            <a:noFill/>
          </a:ln>
        </p:spPr>
      </p:pic>
      <p:pic>
        <p:nvPicPr>
          <p:cNvPr id="251" name="Google Shape;251;p41"/>
          <p:cNvPicPr preferRelativeResize="0"/>
          <p:nvPr/>
        </p:nvPicPr>
        <p:blipFill>
          <a:blip r:embed="rId5">
            <a:alphaModFix/>
          </a:blip>
          <a:stretch>
            <a:fillRect/>
          </a:stretch>
        </p:blipFill>
        <p:spPr>
          <a:xfrm>
            <a:off x="5485845" y="1720009"/>
            <a:ext cx="2284624" cy="3046166"/>
          </a:xfrm>
          <a:prstGeom prst="rect">
            <a:avLst/>
          </a:prstGeom>
          <a:noFill/>
          <a:ln>
            <a:noFill/>
          </a:ln>
        </p:spPr>
      </p:pic>
      <p:pic>
        <p:nvPicPr>
          <p:cNvPr id="252" name="Google Shape;252;p41"/>
          <p:cNvPicPr preferRelativeResize="0"/>
          <p:nvPr/>
        </p:nvPicPr>
        <p:blipFill>
          <a:blip r:embed="rId6">
            <a:alphaModFix/>
          </a:blip>
          <a:stretch>
            <a:fillRect/>
          </a:stretch>
        </p:blipFill>
        <p:spPr>
          <a:xfrm>
            <a:off x="3201225" y="1727943"/>
            <a:ext cx="2284624" cy="3046146"/>
          </a:xfrm>
          <a:prstGeom prst="rect">
            <a:avLst/>
          </a:prstGeom>
          <a:noFill/>
          <a:ln>
            <a:noFill/>
          </a:ln>
        </p:spPr>
      </p:pic>
      <p:pic>
        <p:nvPicPr>
          <p:cNvPr id="253" name="Google Shape;253;p41"/>
          <p:cNvPicPr preferRelativeResize="0"/>
          <p:nvPr/>
        </p:nvPicPr>
        <p:blipFill rotWithShape="1">
          <a:blip r:embed="rId7">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54" name="Google Shape;254;p41"/>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1"/>
          <p:cNvSpPr txBox="1"/>
          <p:nvPr/>
        </p:nvSpPr>
        <p:spPr>
          <a:xfrm>
            <a:off x="1915650" y="750700"/>
            <a:ext cx="6381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fr-CA" sz="1800">
                <a:solidFill>
                  <a:schemeClr val="dk2"/>
                </a:solidFill>
                <a:latin typeface="Ubuntu"/>
                <a:ea typeface="Ubuntu"/>
                <a:cs typeface="Ubuntu"/>
                <a:sym typeface="Ubuntu"/>
              </a:rPr>
              <a:t>Voir : </a:t>
            </a:r>
            <a:r>
              <a:rPr lang="fr-CA" sz="1800">
                <a:solidFill>
                  <a:schemeClr val="dk2"/>
                </a:solidFill>
                <a:uFill>
                  <a:noFill/>
                </a:uFill>
                <a:hlinkClick r:id="rId8">
                  <a:extLst>
                    <a:ext uri="{A12FA001-AC4F-418D-AE19-62706E023703}">
                      <ahyp:hlinkClr val="tx"/>
                    </a:ext>
                  </a:extLst>
                </a:hlinkClick>
              </a:rPr>
              <a:t>http://laboratoirecreatif.recit.org/quelques-exemples/</a:t>
            </a:r>
            <a:r>
              <a:rPr lang="fr-CA" sz="1800">
                <a:solidFill>
                  <a:schemeClr val="dk2"/>
                </a:solidFil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231800" y="255275"/>
            <a:ext cx="18237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Exemples</a:t>
            </a:r>
            <a:r>
              <a:rPr lang="fr-CA">
                <a:latin typeface="Viga"/>
                <a:ea typeface="Viga"/>
                <a:cs typeface="Viga"/>
                <a:sym typeface="Viga"/>
              </a:rPr>
              <a:t>  </a:t>
            </a:r>
            <a:endParaRPr sz="1800">
              <a:solidFill>
                <a:schemeClr val="dk2"/>
              </a:solidFill>
              <a:latin typeface="Ubuntu"/>
              <a:ea typeface="Ubuntu"/>
              <a:cs typeface="Ubuntu"/>
              <a:sym typeface="Ubuntu"/>
            </a:endParaRPr>
          </a:p>
          <a:p>
            <a:pPr indent="0" lvl="0" marL="0" rtl="0" algn="l">
              <a:spcBef>
                <a:spcPts val="0"/>
              </a:spcBef>
              <a:spcAft>
                <a:spcPts val="0"/>
              </a:spcAft>
              <a:buNone/>
            </a:pPr>
            <a:r>
              <a:t/>
            </a:r>
            <a:endParaRPr>
              <a:latin typeface="Viga"/>
              <a:ea typeface="Viga"/>
              <a:cs typeface="Viga"/>
              <a:sym typeface="Viga"/>
            </a:endParaRPr>
          </a:p>
        </p:txBody>
      </p:sp>
      <p:sp>
        <p:nvSpPr>
          <p:cNvPr id="261" name="Google Shape;261;p42"/>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262" name="Google Shape;262;p42"/>
          <p:cNvPicPr preferRelativeResize="0"/>
          <p:nvPr/>
        </p:nvPicPr>
        <p:blipFill>
          <a:blip r:embed="rId3">
            <a:alphaModFix/>
          </a:blip>
          <a:stretch>
            <a:fillRect/>
          </a:stretch>
        </p:blipFill>
        <p:spPr>
          <a:xfrm>
            <a:off x="7910492" y="3724075"/>
            <a:ext cx="1233500" cy="1190025"/>
          </a:xfrm>
          <a:prstGeom prst="rect">
            <a:avLst/>
          </a:prstGeom>
          <a:noFill/>
          <a:ln>
            <a:noFill/>
          </a:ln>
        </p:spPr>
      </p:pic>
      <p:pic>
        <p:nvPicPr>
          <p:cNvPr id="263" name="Google Shape;263;p42"/>
          <p:cNvPicPr preferRelativeResize="0"/>
          <p:nvPr/>
        </p:nvPicPr>
        <p:blipFill rotWithShape="1">
          <a:blip r:embed="rId4">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64" name="Google Shape;264;p42"/>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42"/>
          <p:cNvPicPr preferRelativeResize="0"/>
          <p:nvPr/>
        </p:nvPicPr>
        <p:blipFill>
          <a:blip r:embed="rId5">
            <a:alphaModFix/>
          </a:blip>
          <a:stretch>
            <a:fillRect/>
          </a:stretch>
        </p:blipFill>
        <p:spPr>
          <a:xfrm>
            <a:off x="5289822" y="378973"/>
            <a:ext cx="3317199" cy="2487900"/>
          </a:xfrm>
          <a:prstGeom prst="rect">
            <a:avLst/>
          </a:prstGeom>
          <a:noFill/>
          <a:ln>
            <a:noFill/>
          </a:ln>
        </p:spPr>
      </p:pic>
      <p:pic>
        <p:nvPicPr>
          <p:cNvPr id="266" name="Google Shape;266;p42"/>
          <p:cNvPicPr preferRelativeResize="0"/>
          <p:nvPr/>
        </p:nvPicPr>
        <p:blipFill>
          <a:blip r:embed="rId6">
            <a:alphaModFix/>
          </a:blip>
          <a:stretch>
            <a:fillRect/>
          </a:stretch>
        </p:blipFill>
        <p:spPr>
          <a:xfrm>
            <a:off x="4022675" y="2251500"/>
            <a:ext cx="3386000" cy="2538250"/>
          </a:xfrm>
          <a:prstGeom prst="rect">
            <a:avLst/>
          </a:prstGeom>
          <a:noFill/>
          <a:ln>
            <a:noFill/>
          </a:ln>
        </p:spPr>
      </p:pic>
      <p:pic>
        <p:nvPicPr>
          <p:cNvPr id="267" name="Google Shape;267;p42"/>
          <p:cNvPicPr preferRelativeResize="0"/>
          <p:nvPr/>
        </p:nvPicPr>
        <p:blipFill>
          <a:blip r:embed="rId7">
            <a:alphaModFix/>
          </a:blip>
          <a:stretch>
            <a:fillRect/>
          </a:stretch>
        </p:blipFill>
        <p:spPr>
          <a:xfrm>
            <a:off x="579975" y="894725"/>
            <a:ext cx="3832501" cy="2872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3"/>
          <p:cNvPicPr preferRelativeResize="0"/>
          <p:nvPr/>
        </p:nvPicPr>
        <p:blipFill>
          <a:blip r:embed="rId3">
            <a:alphaModFix/>
          </a:blip>
          <a:stretch>
            <a:fillRect/>
          </a:stretch>
        </p:blipFill>
        <p:spPr>
          <a:xfrm>
            <a:off x="561875" y="1132775"/>
            <a:ext cx="3730751" cy="2796700"/>
          </a:xfrm>
          <a:prstGeom prst="rect">
            <a:avLst/>
          </a:prstGeom>
          <a:noFill/>
          <a:ln>
            <a:noFill/>
          </a:ln>
        </p:spPr>
      </p:pic>
      <p:sp>
        <p:nvSpPr>
          <p:cNvPr id="273" name="Google Shape;273;p43"/>
          <p:cNvSpPr txBox="1"/>
          <p:nvPr>
            <p:ph type="title"/>
          </p:nvPr>
        </p:nvSpPr>
        <p:spPr>
          <a:xfrm>
            <a:off x="231800" y="255275"/>
            <a:ext cx="18237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Exemples</a:t>
            </a:r>
            <a:r>
              <a:rPr lang="fr-CA">
                <a:latin typeface="Viga"/>
                <a:ea typeface="Viga"/>
                <a:cs typeface="Viga"/>
                <a:sym typeface="Viga"/>
              </a:rPr>
              <a:t>  </a:t>
            </a:r>
            <a:endParaRPr sz="1800">
              <a:solidFill>
                <a:schemeClr val="dk2"/>
              </a:solidFill>
              <a:latin typeface="Ubuntu"/>
              <a:ea typeface="Ubuntu"/>
              <a:cs typeface="Ubuntu"/>
              <a:sym typeface="Ubuntu"/>
            </a:endParaRPr>
          </a:p>
          <a:p>
            <a:pPr indent="0" lvl="0" marL="0" rtl="0" algn="l">
              <a:spcBef>
                <a:spcPts val="0"/>
              </a:spcBef>
              <a:spcAft>
                <a:spcPts val="0"/>
              </a:spcAft>
              <a:buNone/>
            </a:pPr>
            <a:r>
              <a:t/>
            </a:r>
            <a:endParaRPr>
              <a:latin typeface="Viga"/>
              <a:ea typeface="Viga"/>
              <a:cs typeface="Viga"/>
              <a:sym typeface="Viga"/>
            </a:endParaRPr>
          </a:p>
        </p:txBody>
      </p:sp>
      <p:sp>
        <p:nvSpPr>
          <p:cNvPr id="274" name="Google Shape;274;p4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275" name="Google Shape;275;p43"/>
          <p:cNvPicPr preferRelativeResize="0"/>
          <p:nvPr/>
        </p:nvPicPr>
        <p:blipFill>
          <a:blip r:embed="rId4">
            <a:alphaModFix/>
          </a:blip>
          <a:stretch>
            <a:fillRect/>
          </a:stretch>
        </p:blipFill>
        <p:spPr>
          <a:xfrm>
            <a:off x="7910492" y="3724075"/>
            <a:ext cx="1233500" cy="1190025"/>
          </a:xfrm>
          <a:prstGeom prst="rect">
            <a:avLst/>
          </a:prstGeom>
          <a:noFill/>
          <a:ln>
            <a:noFill/>
          </a:ln>
        </p:spPr>
      </p:pic>
      <p:pic>
        <p:nvPicPr>
          <p:cNvPr id="276" name="Google Shape;276;p43"/>
          <p:cNvPicPr preferRelativeResize="0"/>
          <p:nvPr/>
        </p:nvPicPr>
        <p:blipFill rotWithShape="1">
          <a:blip r:embed="rId5">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77" name="Google Shape;277;p4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43"/>
          <p:cNvPicPr preferRelativeResize="0"/>
          <p:nvPr/>
        </p:nvPicPr>
        <p:blipFill>
          <a:blip r:embed="rId6">
            <a:alphaModFix/>
          </a:blip>
          <a:stretch>
            <a:fillRect/>
          </a:stretch>
        </p:blipFill>
        <p:spPr>
          <a:xfrm>
            <a:off x="4032950" y="2352825"/>
            <a:ext cx="3416725" cy="2561275"/>
          </a:xfrm>
          <a:prstGeom prst="rect">
            <a:avLst/>
          </a:prstGeom>
          <a:noFill/>
          <a:ln>
            <a:noFill/>
          </a:ln>
        </p:spPr>
      </p:pic>
      <p:pic>
        <p:nvPicPr>
          <p:cNvPr id="279" name="Google Shape;279;p43"/>
          <p:cNvPicPr preferRelativeResize="0"/>
          <p:nvPr/>
        </p:nvPicPr>
        <p:blipFill>
          <a:blip r:embed="rId7">
            <a:alphaModFix/>
          </a:blip>
          <a:stretch>
            <a:fillRect/>
          </a:stretch>
        </p:blipFill>
        <p:spPr>
          <a:xfrm>
            <a:off x="5199730" y="304800"/>
            <a:ext cx="3618797" cy="27127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44"/>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85" name="Google Shape;285;p44"/>
          <p:cNvSpPr txBox="1"/>
          <p:nvPr>
            <p:ph type="title"/>
          </p:nvPr>
        </p:nvSpPr>
        <p:spPr>
          <a:xfrm>
            <a:off x="219650" y="29550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Campus RÉCIT</a:t>
            </a:r>
            <a:endParaRPr>
              <a:solidFill>
                <a:schemeClr val="dk2"/>
              </a:solidFill>
              <a:latin typeface="Viga"/>
              <a:ea typeface="Viga"/>
              <a:cs typeface="Viga"/>
              <a:sym typeface="Viga"/>
            </a:endParaRPr>
          </a:p>
        </p:txBody>
      </p:sp>
      <p:sp>
        <p:nvSpPr>
          <p:cNvPr id="286" name="Google Shape;286;p44"/>
          <p:cNvSpPr txBox="1"/>
          <p:nvPr>
            <p:ph idx="1" type="body"/>
          </p:nvPr>
        </p:nvSpPr>
        <p:spPr>
          <a:xfrm>
            <a:off x="3898950" y="484875"/>
            <a:ext cx="3790500" cy="80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CA" sz="2400">
                <a:uFill>
                  <a:noFill/>
                </a:uFill>
                <a:hlinkClick r:id="rId4"/>
              </a:rPr>
              <a:t>campus.recit.qc.ca</a:t>
            </a:r>
            <a:r>
              <a:rPr lang="fr-CA" sz="2400"/>
              <a:t> </a:t>
            </a:r>
            <a:endParaRPr sz="2400">
              <a:latin typeface="Ubuntu"/>
              <a:ea typeface="Ubuntu"/>
              <a:cs typeface="Ubuntu"/>
              <a:sym typeface="Ubuntu"/>
            </a:endParaRPr>
          </a:p>
        </p:txBody>
      </p:sp>
      <p:sp>
        <p:nvSpPr>
          <p:cNvPr id="287" name="Google Shape;287;p44"/>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288" name="Google Shape;288;p44"/>
          <p:cNvPicPr preferRelativeResize="0"/>
          <p:nvPr/>
        </p:nvPicPr>
        <p:blipFill>
          <a:blip r:embed="rId5">
            <a:alphaModFix/>
          </a:blip>
          <a:stretch>
            <a:fillRect/>
          </a:stretch>
        </p:blipFill>
        <p:spPr>
          <a:xfrm>
            <a:off x="7910492" y="3724075"/>
            <a:ext cx="1233500" cy="1190025"/>
          </a:xfrm>
          <a:prstGeom prst="rect">
            <a:avLst/>
          </a:prstGeom>
          <a:noFill/>
          <a:ln>
            <a:noFill/>
          </a:ln>
        </p:spPr>
      </p:pic>
      <p:pic>
        <p:nvPicPr>
          <p:cNvPr id="289" name="Google Shape;289;p44"/>
          <p:cNvPicPr preferRelativeResize="0"/>
          <p:nvPr/>
        </p:nvPicPr>
        <p:blipFill>
          <a:blip r:embed="rId6">
            <a:alphaModFix/>
          </a:blip>
          <a:stretch>
            <a:fillRect/>
          </a:stretch>
        </p:blipFill>
        <p:spPr>
          <a:xfrm>
            <a:off x="3677900" y="1164600"/>
            <a:ext cx="4232611" cy="3411775"/>
          </a:xfrm>
          <a:prstGeom prst="rect">
            <a:avLst/>
          </a:prstGeom>
          <a:noFill/>
          <a:ln>
            <a:noFill/>
          </a:ln>
          <a:effectLst>
            <a:outerShdw blurRad="57150" rotWithShape="0" algn="bl" dir="2280000" dist="76200">
              <a:srgbClr val="000000">
                <a:alpha val="50000"/>
              </a:srgbClr>
            </a:outerShdw>
          </a:effectLst>
        </p:spPr>
      </p:pic>
      <p:sp>
        <p:nvSpPr>
          <p:cNvPr id="290" name="Google Shape;290;p44"/>
          <p:cNvSpPr txBox="1"/>
          <p:nvPr/>
        </p:nvSpPr>
        <p:spPr>
          <a:xfrm>
            <a:off x="596300" y="1597550"/>
            <a:ext cx="3081600" cy="2303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fr-CA" u="sng">
                <a:solidFill>
                  <a:schemeClr val="dk2"/>
                </a:solidFill>
                <a:hlinkClick r:id="rId7">
                  <a:extLst>
                    <a:ext uri="{A12FA001-AC4F-418D-AE19-62706E023703}">
                      <ahyp:hlinkClr val="tx"/>
                    </a:ext>
                  </a:extLst>
                </a:hlinkClick>
              </a:rPr>
              <a:t>Catégorie Lab créatif</a:t>
            </a:r>
            <a:endParaRPr>
              <a:solidFill>
                <a:schemeClr val="dk2"/>
              </a:solidFill>
            </a:endParaRPr>
          </a:p>
          <a:p>
            <a:pPr indent="0" lvl="0" marL="45720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fr-CA" u="sng">
                <a:solidFill>
                  <a:schemeClr val="dk2"/>
                </a:solidFill>
                <a:hlinkClick r:id="rId8">
                  <a:extLst>
                    <a:ext uri="{A12FA001-AC4F-418D-AE19-62706E023703}">
                      <ahyp:hlinkClr val="tx"/>
                    </a:ext>
                  </a:extLst>
                </a:hlinkClick>
              </a:rPr>
              <a:t>Catégorie Robotique</a:t>
            </a:r>
            <a:endParaRPr>
              <a:solidFill>
                <a:schemeClr val="dk2"/>
              </a:solidFill>
            </a:endParaRPr>
          </a:p>
          <a:p>
            <a:pPr indent="0" lvl="0" marL="45720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fr-CA" u="sng">
                <a:solidFill>
                  <a:schemeClr val="dk2"/>
                </a:solidFill>
                <a:hlinkClick r:id="rId9">
                  <a:extLst>
                    <a:ext uri="{A12FA001-AC4F-418D-AE19-62706E023703}">
                      <ahyp:hlinkClr val="tx"/>
                    </a:ext>
                  </a:extLst>
                </a:hlinkClick>
              </a:rPr>
              <a:t>Voir la réalité virtuelle</a:t>
            </a:r>
            <a:endParaRPr>
              <a:solidFill>
                <a:schemeClr val="dk2"/>
              </a:solidFill>
            </a:endParaRPr>
          </a:p>
          <a:p>
            <a:pPr indent="0" lvl="0" marL="457200" rtl="0" algn="l">
              <a:spcBef>
                <a:spcPts val="0"/>
              </a:spcBef>
              <a:spcAft>
                <a:spcPts val="0"/>
              </a:spcAft>
              <a:buNone/>
            </a:pPr>
            <a:r>
              <a:t/>
            </a:r>
            <a:endParaRPr>
              <a:solidFill>
                <a:schemeClr val="dk2"/>
              </a:solidFill>
            </a:endParaRPr>
          </a:p>
          <a:p>
            <a:pPr indent="-317500" lvl="0" marL="457200" rtl="0" algn="l">
              <a:spcBef>
                <a:spcPts val="0"/>
              </a:spcBef>
              <a:spcAft>
                <a:spcPts val="0"/>
              </a:spcAft>
              <a:buClr>
                <a:schemeClr val="dk2"/>
              </a:buClr>
              <a:buSzPts val="1400"/>
              <a:buChar char="❏"/>
            </a:pPr>
            <a:r>
              <a:rPr lang="fr-CA" u="sng">
                <a:solidFill>
                  <a:schemeClr val="dk2"/>
                </a:solidFill>
                <a:hlinkClick r:id="rId10">
                  <a:extLst>
                    <a:ext uri="{A12FA001-AC4F-418D-AE19-62706E023703}">
                      <ahyp:hlinkClr val="tx"/>
                    </a:ext>
                  </a:extLst>
                </a:hlinkClick>
              </a:rPr>
              <a:t>Fouiller dans les disciplines</a:t>
            </a:r>
            <a:endParaRPr>
              <a:solidFill>
                <a:schemeClr val="dk2"/>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91" name="Google Shape;291;p44"/>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7"/>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18" name="Google Shape;118;p27"/>
          <p:cNvSpPr txBox="1"/>
          <p:nvPr>
            <p:ph type="title"/>
          </p:nvPr>
        </p:nvSpPr>
        <p:spPr>
          <a:xfrm>
            <a:off x="221800" y="23530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Plan de la présentation</a:t>
            </a:r>
            <a:endParaRPr>
              <a:solidFill>
                <a:schemeClr val="dk2"/>
              </a:solidFill>
              <a:latin typeface="Viga"/>
              <a:ea typeface="Viga"/>
              <a:cs typeface="Viga"/>
              <a:sym typeface="Viga"/>
            </a:endParaRPr>
          </a:p>
        </p:txBody>
      </p:sp>
      <p:sp>
        <p:nvSpPr>
          <p:cNvPr id="119" name="Google Shape;119;p27"/>
          <p:cNvSpPr txBox="1"/>
          <p:nvPr>
            <p:ph idx="1" type="body"/>
          </p:nvPr>
        </p:nvSpPr>
        <p:spPr>
          <a:xfrm>
            <a:off x="472075" y="1115775"/>
            <a:ext cx="4896300" cy="248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Définition et pourquoi les laboratoires créatifs?</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Compétences, pédagogie, approches</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Comment faire?</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Exemples</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Site Web</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Programmation et robotique</a:t>
            </a:r>
            <a:endParaRPr>
              <a:latin typeface="Ubuntu"/>
              <a:ea typeface="Ubuntu"/>
              <a:cs typeface="Ubuntu"/>
              <a:sym typeface="Ubuntu"/>
            </a:endParaRPr>
          </a:p>
          <a:p>
            <a:pPr indent="0" lvl="0" marL="0" rtl="0" algn="l">
              <a:spcBef>
                <a:spcPts val="1600"/>
              </a:spcBef>
              <a:spcAft>
                <a:spcPts val="1600"/>
              </a:spcAft>
              <a:buNone/>
            </a:pPr>
            <a:r>
              <a:t/>
            </a:r>
            <a:endParaRPr>
              <a:latin typeface="Ubuntu"/>
              <a:ea typeface="Ubuntu"/>
              <a:cs typeface="Ubuntu"/>
              <a:sym typeface="Ubuntu"/>
            </a:endParaRPr>
          </a:p>
        </p:txBody>
      </p:sp>
      <p:sp>
        <p:nvSpPr>
          <p:cNvPr id="120" name="Google Shape;120;p27"/>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121" name="Google Shape;121;p27"/>
          <p:cNvPicPr preferRelativeResize="0"/>
          <p:nvPr/>
        </p:nvPicPr>
        <p:blipFill>
          <a:blip r:embed="rId4">
            <a:alphaModFix/>
          </a:blip>
          <a:stretch>
            <a:fillRect/>
          </a:stretch>
        </p:blipFill>
        <p:spPr>
          <a:xfrm>
            <a:off x="7910492" y="3724075"/>
            <a:ext cx="1233500" cy="1190025"/>
          </a:xfrm>
          <a:prstGeom prst="rect">
            <a:avLst/>
          </a:prstGeom>
          <a:noFill/>
          <a:ln>
            <a:noFill/>
          </a:ln>
        </p:spPr>
      </p:pic>
      <p:pic>
        <p:nvPicPr>
          <p:cNvPr id="122" name="Google Shape;122;p27"/>
          <p:cNvPicPr preferRelativeResize="0"/>
          <p:nvPr/>
        </p:nvPicPr>
        <p:blipFill>
          <a:blip r:embed="rId5">
            <a:alphaModFix/>
          </a:blip>
          <a:stretch>
            <a:fillRect/>
          </a:stretch>
        </p:blipFill>
        <p:spPr>
          <a:xfrm>
            <a:off x="5248425" y="1046875"/>
            <a:ext cx="3493975" cy="2622400"/>
          </a:xfrm>
          <a:prstGeom prst="rect">
            <a:avLst/>
          </a:prstGeom>
          <a:noFill/>
          <a:ln>
            <a:noFill/>
          </a:ln>
          <a:effectLst>
            <a:outerShdw blurRad="57150" rotWithShape="0" algn="bl" dir="2700000" dist="47625">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45"/>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297" name="Google Shape;297;p45"/>
          <p:cNvSpPr txBox="1"/>
          <p:nvPr>
            <p:ph type="title"/>
          </p:nvPr>
        </p:nvSpPr>
        <p:spPr>
          <a:xfrm>
            <a:off x="211825" y="22530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Site Web</a:t>
            </a:r>
            <a:endParaRPr>
              <a:solidFill>
                <a:schemeClr val="dk2"/>
              </a:solidFill>
              <a:latin typeface="Viga"/>
              <a:ea typeface="Viga"/>
              <a:cs typeface="Viga"/>
              <a:sym typeface="Viga"/>
            </a:endParaRPr>
          </a:p>
        </p:txBody>
      </p:sp>
      <p:sp>
        <p:nvSpPr>
          <p:cNvPr id="298" name="Google Shape;298;p45"/>
          <p:cNvSpPr txBox="1"/>
          <p:nvPr>
            <p:ph idx="1" type="body"/>
          </p:nvPr>
        </p:nvSpPr>
        <p:spPr>
          <a:xfrm>
            <a:off x="1710613" y="465000"/>
            <a:ext cx="5281200" cy="80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fr-CA" sz="2400">
                <a:uFill>
                  <a:noFill/>
                </a:uFill>
                <a:hlinkClick r:id="rId4"/>
              </a:rPr>
              <a:t>laboratoirecreatif.recit.org</a:t>
            </a:r>
            <a:r>
              <a:rPr lang="fr-CA" sz="2400"/>
              <a:t> </a:t>
            </a:r>
            <a:endParaRPr sz="2400">
              <a:latin typeface="Ubuntu"/>
              <a:ea typeface="Ubuntu"/>
              <a:cs typeface="Ubuntu"/>
              <a:sym typeface="Ubuntu"/>
            </a:endParaRPr>
          </a:p>
        </p:txBody>
      </p:sp>
      <p:sp>
        <p:nvSpPr>
          <p:cNvPr id="299" name="Google Shape;299;p45"/>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300" name="Google Shape;300;p45"/>
          <p:cNvPicPr preferRelativeResize="0"/>
          <p:nvPr/>
        </p:nvPicPr>
        <p:blipFill>
          <a:blip r:embed="rId5">
            <a:alphaModFix/>
          </a:blip>
          <a:stretch>
            <a:fillRect/>
          </a:stretch>
        </p:blipFill>
        <p:spPr>
          <a:xfrm>
            <a:off x="7910492" y="3724075"/>
            <a:ext cx="1233500" cy="1190025"/>
          </a:xfrm>
          <a:prstGeom prst="rect">
            <a:avLst/>
          </a:prstGeom>
          <a:noFill/>
          <a:ln>
            <a:noFill/>
          </a:ln>
        </p:spPr>
      </p:pic>
      <p:pic>
        <p:nvPicPr>
          <p:cNvPr id="301" name="Google Shape;301;p45"/>
          <p:cNvPicPr preferRelativeResize="0"/>
          <p:nvPr/>
        </p:nvPicPr>
        <p:blipFill>
          <a:blip r:embed="rId6">
            <a:alphaModFix/>
          </a:blip>
          <a:stretch>
            <a:fillRect/>
          </a:stretch>
        </p:blipFill>
        <p:spPr>
          <a:xfrm>
            <a:off x="1619725" y="1017725"/>
            <a:ext cx="5462975" cy="3904399"/>
          </a:xfrm>
          <a:prstGeom prst="rect">
            <a:avLst/>
          </a:prstGeom>
          <a:noFill/>
          <a:ln>
            <a:noFill/>
          </a:ln>
          <a:effectLst>
            <a:outerShdw blurRad="57150" rotWithShape="0" algn="bl" dir="1980000" dist="38100">
              <a:srgbClr val="000000">
                <a:alpha val="50000"/>
              </a:srgbClr>
            </a:outerShdw>
          </a:effectLst>
        </p:spPr>
      </p:pic>
      <p:sp>
        <p:nvSpPr>
          <p:cNvPr id="302" name="Google Shape;302;p45"/>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6"/>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08" name="Google Shape;308;p46"/>
          <p:cNvSpPr txBox="1"/>
          <p:nvPr>
            <p:ph type="title"/>
          </p:nvPr>
        </p:nvSpPr>
        <p:spPr>
          <a:xfrm>
            <a:off x="311700" y="220550"/>
            <a:ext cx="17697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Site Web</a:t>
            </a:r>
            <a:r>
              <a:rPr lang="fr-CA">
                <a:solidFill>
                  <a:srgbClr val="000000"/>
                </a:solidFill>
                <a:latin typeface="Viga"/>
                <a:ea typeface="Viga"/>
                <a:cs typeface="Viga"/>
                <a:sym typeface="Viga"/>
              </a:rPr>
              <a:t>                </a:t>
            </a:r>
            <a:endParaRPr>
              <a:solidFill>
                <a:srgbClr val="000000"/>
              </a:solidFill>
              <a:latin typeface="Viga"/>
              <a:ea typeface="Viga"/>
              <a:cs typeface="Viga"/>
              <a:sym typeface="Viga"/>
            </a:endParaRPr>
          </a:p>
        </p:txBody>
      </p:sp>
      <p:sp>
        <p:nvSpPr>
          <p:cNvPr id="309" name="Google Shape;309;p46"/>
          <p:cNvSpPr txBox="1"/>
          <p:nvPr>
            <p:ph idx="1" type="body"/>
          </p:nvPr>
        </p:nvSpPr>
        <p:spPr>
          <a:xfrm>
            <a:off x="445275" y="1175575"/>
            <a:ext cx="8144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000000"/>
              </a:solidFill>
              <a:latin typeface="Ubuntu"/>
              <a:ea typeface="Ubuntu"/>
              <a:cs typeface="Ubuntu"/>
              <a:sym typeface="Ubuntu"/>
            </a:endParaRPr>
          </a:p>
          <a:p>
            <a:pPr indent="0" lvl="0" marL="0" rtl="0" algn="l">
              <a:spcBef>
                <a:spcPts val="1600"/>
              </a:spcBef>
              <a:spcAft>
                <a:spcPts val="1600"/>
              </a:spcAft>
              <a:buNone/>
            </a:pPr>
            <a:r>
              <a:t/>
            </a:r>
            <a:endParaRPr>
              <a:latin typeface="Ubuntu"/>
              <a:ea typeface="Ubuntu"/>
              <a:cs typeface="Ubuntu"/>
              <a:sym typeface="Ubuntu"/>
            </a:endParaRPr>
          </a:p>
        </p:txBody>
      </p:sp>
      <p:pic>
        <p:nvPicPr>
          <p:cNvPr id="310" name="Google Shape;310;p46"/>
          <p:cNvPicPr preferRelativeResize="0"/>
          <p:nvPr/>
        </p:nvPicPr>
        <p:blipFill rotWithShape="1">
          <a:blip r:embed="rId4">
            <a:alphaModFix/>
          </a:blip>
          <a:srcRect b="0" l="0" r="0" t="12434"/>
          <a:stretch/>
        </p:blipFill>
        <p:spPr>
          <a:xfrm>
            <a:off x="1556700" y="1375050"/>
            <a:ext cx="5702474" cy="3510499"/>
          </a:xfrm>
          <a:prstGeom prst="rect">
            <a:avLst/>
          </a:prstGeom>
          <a:noFill/>
          <a:ln>
            <a:noFill/>
          </a:ln>
        </p:spPr>
      </p:pic>
      <p:pic>
        <p:nvPicPr>
          <p:cNvPr descr="logo_recit_nouveau.png" id="311" name="Google Shape;311;p46"/>
          <p:cNvPicPr preferRelativeResize="0"/>
          <p:nvPr/>
        </p:nvPicPr>
        <p:blipFill>
          <a:blip r:embed="rId5">
            <a:alphaModFix/>
          </a:blip>
          <a:stretch>
            <a:fillRect/>
          </a:stretch>
        </p:blipFill>
        <p:spPr>
          <a:xfrm>
            <a:off x="7910492" y="3724075"/>
            <a:ext cx="1233500" cy="1190025"/>
          </a:xfrm>
          <a:prstGeom prst="rect">
            <a:avLst/>
          </a:prstGeom>
          <a:noFill/>
          <a:ln>
            <a:noFill/>
          </a:ln>
        </p:spPr>
      </p:pic>
      <p:sp>
        <p:nvSpPr>
          <p:cNvPr id="312" name="Google Shape;312;p46"/>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6"/>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46"/>
          <p:cNvSpPr txBox="1"/>
          <p:nvPr/>
        </p:nvSpPr>
        <p:spPr>
          <a:xfrm>
            <a:off x="2528550" y="793250"/>
            <a:ext cx="40869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CA" sz="2500">
                <a:solidFill>
                  <a:schemeClr val="dk2"/>
                </a:solidFill>
                <a:uFill>
                  <a:noFill/>
                </a:uFill>
                <a:latin typeface="Ubuntu"/>
                <a:ea typeface="Ubuntu"/>
                <a:cs typeface="Ubuntu"/>
                <a:sym typeface="Ubuntu"/>
                <a:hlinkClick r:id="rId6">
                  <a:extLst>
                    <a:ext uri="{A12FA001-AC4F-418D-AE19-62706E023703}">
                      <ahyp:hlinkClr val="tx"/>
                    </a:ext>
                  </a:extLst>
                </a:hlinkClick>
              </a:rPr>
              <a:t>Robot-TIC.qc.ca</a:t>
            </a:r>
            <a:r>
              <a:rPr lang="fr-CA" sz="2500">
                <a:solidFill>
                  <a:schemeClr val="dk2"/>
                </a:solidFill>
                <a:latin typeface="Ubuntu"/>
                <a:ea typeface="Ubuntu"/>
                <a:cs typeface="Ubuntu"/>
                <a:sym typeface="Ubuntu"/>
              </a:rPr>
              <a:t> </a:t>
            </a:r>
            <a:endParaRPr sz="1100">
              <a:solidFill>
                <a:schemeClr val="dk2"/>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47"/>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pic>
        <p:nvPicPr>
          <p:cNvPr descr="logo_recit_nouveau.png" id="320" name="Google Shape;320;p47"/>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21" name="Google Shape;321;p47"/>
          <p:cNvSpPr txBox="1"/>
          <p:nvPr>
            <p:ph idx="1" type="body"/>
          </p:nvPr>
        </p:nvSpPr>
        <p:spPr>
          <a:xfrm>
            <a:off x="414175" y="1161475"/>
            <a:ext cx="271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Ubuntu"/>
                <a:ea typeface="Ubuntu"/>
                <a:cs typeface="Ubuntu"/>
                <a:sym typeface="Ubuntu"/>
              </a:rPr>
              <a:t>En classe...</a:t>
            </a:r>
            <a:endParaRPr>
              <a:latin typeface="Ubuntu"/>
              <a:ea typeface="Ubuntu"/>
              <a:cs typeface="Ubuntu"/>
              <a:sym typeface="Ubuntu"/>
            </a:endParaRPr>
          </a:p>
          <a:p>
            <a:pPr indent="0" lvl="0" marL="0" rtl="0" algn="l">
              <a:spcBef>
                <a:spcPts val="1600"/>
              </a:spcBef>
              <a:spcAft>
                <a:spcPts val="0"/>
              </a:spcAft>
              <a:buNone/>
            </a:pPr>
            <a:r>
              <a:rPr lang="fr-CA">
                <a:latin typeface="Ubuntu"/>
                <a:ea typeface="Ubuntu"/>
                <a:cs typeface="Ubuntu"/>
                <a:sym typeface="Ubuntu"/>
              </a:rPr>
              <a:t>Ce sont des blocs (actions) à assembler dans une séquence qui nous permet d’atteindre le but recherché.</a:t>
            </a:r>
            <a:endParaRPr>
              <a:latin typeface="Ubuntu"/>
              <a:ea typeface="Ubuntu"/>
              <a:cs typeface="Ubuntu"/>
              <a:sym typeface="Ubuntu"/>
            </a:endParaRPr>
          </a:p>
          <a:p>
            <a:pPr indent="0" lvl="0" marL="0" rtl="0" algn="l">
              <a:spcBef>
                <a:spcPts val="1600"/>
              </a:spcBef>
              <a:spcAft>
                <a:spcPts val="0"/>
              </a:spcAft>
              <a:buNone/>
            </a:pPr>
            <a:r>
              <a:rPr b="1" lang="fr-CA">
                <a:latin typeface="Ubuntu"/>
                <a:ea typeface="Ubuntu"/>
                <a:cs typeface="Ubuntu"/>
                <a:sym typeface="Ubuntu"/>
              </a:rPr>
              <a:t>Pourquoi?</a:t>
            </a:r>
            <a:endParaRPr b="1">
              <a:latin typeface="Ubuntu"/>
              <a:ea typeface="Ubuntu"/>
              <a:cs typeface="Ubuntu"/>
              <a:sym typeface="Ubuntu"/>
            </a:endParaRPr>
          </a:p>
          <a:p>
            <a:pPr indent="0" lvl="0" marL="0" rtl="0" algn="l">
              <a:spcBef>
                <a:spcPts val="1600"/>
              </a:spcBef>
              <a:spcAft>
                <a:spcPts val="1600"/>
              </a:spcAft>
              <a:buNone/>
            </a:pPr>
            <a:r>
              <a:t/>
            </a:r>
            <a:endParaRPr>
              <a:latin typeface="Ubuntu"/>
              <a:ea typeface="Ubuntu"/>
              <a:cs typeface="Ubuntu"/>
              <a:sym typeface="Ubuntu"/>
            </a:endParaRPr>
          </a:p>
        </p:txBody>
      </p:sp>
      <p:sp>
        <p:nvSpPr>
          <p:cNvPr id="322" name="Google Shape;322;p47"/>
          <p:cNvSpPr txBox="1"/>
          <p:nvPr>
            <p:ph type="title"/>
          </p:nvPr>
        </p:nvSpPr>
        <p:spPr>
          <a:xfrm>
            <a:off x="251775" y="245275"/>
            <a:ext cx="8403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2"/>
                </a:solidFill>
                <a:latin typeface="Viga"/>
                <a:ea typeface="Viga"/>
                <a:cs typeface="Viga"/>
                <a:sym typeface="Viga"/>
              </a:rPr>
              <a:t>Programmer</a:t>
            </a:r>
            <a:endParaRPr>
              <a:solidFill>
                <a:schemeClr val="dk2"/>
              </a:solidFill>
              <a:latin typeface="Viga"/>
              <a:ea typeface="Viga"/>
              <a:cs typeface="Viga"/>
              <a:sym typeface="Viga"/>
            </a:endParaRPr>
          </a:p>
        </p:txBody>
      </p:sp>
      <p:pic>
        <p:nvPicPr>
          <p:cNvPr id="323" name="Google Shape;323;p47"/>
          <p:cNvPicPr preferRelativeResize="0"/>
          <p:nvPr/>
        </p:nvPicPr>
        <p:blipFill>
          <a:blip r:embed="rId5">
            <a:alphaModFix/>
          </a:blip>
          <a:stretch>
            <a:fillRect/>
          </a:stretch>
        </p:blipFill>
        <p:spPr>
          <a:xfrm>
            <a:off x="3232720" y="508100"/>
            <a:ext cx="5678424" cy="3047851"/>
          </a:xfrm>
          <a:prstGeom prst="rect">
            <a:avLst/>
          </a:prstGeom>
          <a:noFill/>
          <a:ln>
            <a:noFill/>
          </a:ln>
        </p:spPr>
      </p:pic>
      <p:sp>
        <p:nvSpPr>
          <p:cNvPr id="324" name="Google Shape;324;p47"/>
          <p:cNvSpPr txBox="1"/>
          <p:nvPr/>
        </p:nvSpPr>
        <p:spPr>
          <a:xfrm>
            <a:off x="3799500" y="3791500"/>
            <a:ext cx="656100" cy="354600"/>
          </a:xfrm>
          <a:prstGeom prst="rect">
            <a:avLst/>
          </a:prstGeom>
          <a:noFill/>
          <a:ln cap="flat" cmpd="sng" w="1905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chemeClr val="dk2"/>
                </a:solidFill>
                <a:latin typeface="Ubuntu"/>
                <a:ea typeface="Ubuntu"/>
                <a:cs typeface="Ubuntu"/>
                <a:sym typeface="Ubuntu"/>
              </a:rPr>
              <a:t>Défi</a:t>
            </a:r>
            <a:endParaRPr b="1">
              <a:solidFill>
                <a:schemeClr val="dk2"/>
              </a:solidFill>
              <a:latin typeface="Ubuntu"/>
              <a:ea typeface="Ubuntu"/>
              <a:cs typeface="Ubuntu"/>
              <a:sym typeface="Ubuntu"/>
            </a:endParaRPr>
          </a:p>
        </p:txBody>
      </p:sp>
      <p:sp>
        <p:nvSpPr>
          <p:cNvPr id="325" name="Google Shape;325;p47"/>
          <p:cNvSpPr txBox="1"/>
          <p:nvPr/>
        </p:nvSpPr>
        <p:spPr>
          <a:xfrm>
            <a:off x="5820850" y="3791500"/>
            <a:ext cx="920700" cy="6375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chemeClr val="dk2"/>
                </a:solidFill>
                <a:latin typeface="Ubuntu"/>
                <a:ea typeface="Ubuntu"/>
                <a:cs typeface="Ubuntu"/>
                <a:sym typeface="Ubuntu"/>
              </a:rPr>
              <a:t>Outils</a:t>
            </a:r>
            <a:endParaRPr b="1">
              <a:solidFill>
                <a:schemeClr val="dk2"/>
              </a:solidFill>
              <a:latin typeface="Ubuntu"/>
              <a:ea typeface="Ubuntu"/>
              <a:cs typeface="Ubuntu"/>
              <a:sym typeface="Ubuntu"/>
            </a:endParaRPr>
          </a:p>
          <a:p>
            <a:pPr indent="0" lvl="0" marL="0" rtl="0" algn="ctr">
              <a:spcBef>
                <a:spcPts val="0"/>
              </a:spcBef>
              <a:spcAft>
                <a:spcPts val="0"/>
              </a:spcAft>
              <a:buNone/>
            </a:pPr>
            <a:r>
              <a:rPr b="1" lang="fr-CA">
                <a:solidFill>
                  <a:schemeClr val="dk2"/>
                </a:solidFill>
                <a:latin typeface="Ubuntu"/>
                <a:ea typeface="Ubuntu"/>
                <a:cs typeface="Ubuntu"/>
                <a:sym typeface="Ubuntu"/>
              </a:rPr>
              <a:t>Actions</a:t>
            </a:r>
            <a:endParaRPr b="1">
              <a:solidFill>
                <a:schemeClr val="dk2"/>
              </a:solidFill>
              <a:latin typeface="Ubuntu"/>
              <a:ea typeface="Ubuntu"/>
              <a:cs typeface="Ubuntu"/>
              <a:sym typeface="Ubuntu"/>
            </a:endParaRPr>
          </a:p>
        </p:txBody>
      </p:sp>
      <p:sp>
        <p:nvSpPr>
          <p:cNvPr id="326" name="Google Shape;326;p47"/>
          <p:cNvSpPr txBox="1"/>
          <p:nvPr/>
        </p:nvSpPr>
        <p:spPr>
          <a:xfrm>
            <a:off x="7342800" y="3369475"/>
            <a:ext cx="1166400" cy="354600"/>
          </a:xfrm>
          <a:prstGeom prst="rect">
            <a:avLst/>
          </a:prstGeom>
          <a:noFill/>
          <a:ln cap="flat" cmpd="sng" w="1905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chemeClr val="dk2"/>
                </a:solidFill>
                <a:latin typeface="Ubuntu"/>
                <a:ea typeface="Ubuntu"/>
                <a:cs typeface="Ubuntu"/>
                <a:sym typeface="Ubuntu"/>
              </a:rPr>
              <a:t>Programme</a:t>
            </a:r>
            <a:endParaRPr b="1">
              <a:solidFill>
                <a:schemeClr val="dk2"/>
              </a:solidFill>
              <a:latin typeface="Ubuntu"/>
              <a:ea typeface="Ubuntu"/>
              <a:cs typeface="Ubuntu"/>
              <a:sym typeface="Ubuntu"/>
            </a:endParaRPr>
          </a:p>
        </p:txBody>
      </p:sp>
      <p:cxnSp>
        <p:nvCxnSpPr>
          <p:cNvPr id="327" name="Google Shape;327;p47"/>
          <p:cNvCxnSpPr/>
          <p:nvPr/>
        </p:nvCxnSpPr>
        <p:spPr>
          <a:xfrm rot="10800000">
            <a:off x="4044825" y="3311275"/>
            <a:ext cx="0" cy="412800"/>
          </a:xfrm>
          <a:prstGeom prst="straightConnector1">
            <a:avLst/>
          </a:prstGeom>
          <a:noFill/>
          <a:ln cap="flat" cmpd="sng" w="38100">
            <a:solidFill>
              <a:schemeClr val="dk2"/>
            </a:solidFill>
            <a:prstDash val="solid"/>
            <a:round/>
            <a:headEnd len="med" w="med" type="none"/>
            <a:tailEnd len="med" w="med" type="triangle"/>
          </a:ln>
        </p:spPr>
      </p:cxnSp>
      <p:cxnSp>
        <p:nvCxnSpPr>
          <p:cNvPr id="328" name="Google Shape;328;p47"/>
          <p:cNvCxnSpPr/>
          <p:nvPr/>
        </p:nvCxnSpPr>
        <p:spPr>
          <a:xfrm rot="10800000">
            <a:off x="6144525" y="3311275"/>
            <a:ext cx="0" cy="412800"/>
          </a:xfrm>
          <a:prstGeom prst="straightConnector1">
            <a:avLst/>
          </a:prstGeom>
          <a:noFill/>
          <a:ln cap="flat" cmpd="sng" w="38100">
            <a:solidFill>
              <a:schemeClr val="dk2"/>
            </a:solidFill>
            <a:prstDash val="solid"/>
            <a:round/>
            <a:headEnd len="med" w="med" type="none"/>
            <a:tailEnd len="med" w="med" type="triangle"/>
          </a:ln>
        </p:spPr>
      </p:cxnSp>
      <p:cxnSp>
        <p:nvCxnSpPr>
          <p:cNvPr id="329" name="Google Shape;329;p47"/>
          <p:cNvCxnSpPr/>
          <p:nvPr/>
        </p:nvCxnSpPr>
        <p:spPr>
          <a:xfrm rot="10800000">
            <a:off x="7861375" y="2882600"/>
            <a:ext cx="0" cy="412800"/>
          </a:xfrm>
          <a:prstGeom prst="straightConnector1">
            <a:avLst/>
          </a:prstGeom>
          <a:noFill/>
          <a:ln cap="flat" cmpd="sng" w="38100">
            <a:solidFill>
              <a:schemeClr val="dk2"/>
            </a:solidFill>
            <a:prstDash val="solid"/>
            <a:round/>
            <a:headEnd len="med" w="med" type="none"/>
            <a:tailEnd len="med" w="med" type="triangle"/>
          </a:ln>
        </p:spPr>
      </p:cxnSp>
      <p:sp>
        <p:nvSpPr>
          <p:cNvPr id="330" name="Google Shape;330;p47"/>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8"/>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pic>
        <p:nvPicPr>
          <p:cNvPr descr="logo_recit_nouveau.png" id="336" name="Google Shape;336;p48"/>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37" name="Google Shape;337;p48"/>
          <p:cNvSpPr txBox="1"/>
          <p:nvPr>
            <p:ph idx="1" type="body"/>
          </p:nvPr>
        </p:nvSpPr>
        <p:spPr>
          <a:xfrm>
            <a:off x="414175" y="1161475"/>
            <a:ext cx="32265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fr-CA" sz="2400" strike="sngStrike">
                <a:solidFill>
                  <a:srgbClr val="FF0000"/>
                </a:solidFill>
                <a:latin typeface="Ubuntu"/>
                <a:ea typeface="Ubuntu"/>
                <a:cs typeface="Ubuntu"/>
                <a:sym typeface="Ubuntu"/>
              </a:rPr>
              <a:t>Réponse</a:t>
            </a:r>
            <a:r>
              <a:rPr b="1" lang="fr-CA" sz="2400">
                <a:solidFill>
                  <a:srgbClr val="FF0000"/>
                </a:solidFill>
                <a:latin typeface="Ubuntu"/>
                <a:ea typeface="Ubuntu"/>
                <a:cs typeface="Ubuntu"/>
                <a:sym typeface="Ubuntu"/>
              </a:rPr>
              <a:t>  </a:t>
            </a:r>
            <a:endParaRPr b="1" sz="2400">
              <a:solidFill>
                <a:srgbClr val="FF0000"/>
              </a:solidFill>
              <a:latin typeface="Ubuntu"/>
              <a:ea typeface="Ubuntu"/>
              <a:cs typeface="Ubuntu"/>
              <a:sym typeface="Ubuntu"/>
            </a:endParaRPr>
          </a:p>
        </p:txBody>
      </p:sp>
      <p:sp>
        <p:nvSpPr>
          <p:cNvPr id="338" name="Google Shape;338;p48"/>
          <p:cNvSpPr txBox="1"/>
          <p:nvPr>
            <p:ph type="title"/>
          </p:nvPr>
        </p:nvSpPr>
        <p:spPr>
          <a:xfrm>
            <a:off x="251900" y="275575"/>
            <a:ext cx="8403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2"/>
                </a:solidFill>
                <a:latin typeface="Viga"/>
                <a:ea typeface="Viga"/>
                <a:cs typeface="Viga"/>
                <a:sym typeface="Viga"/>
              </a:rPr>
              <a:t>La non réponse et le rôle de l’enseignant</a:t>
            </a:r>
            <a:endParaRPr>
              <a:solidFill>
                <a:schemeClr val="dk2"/>
              </a:solidFill>
              <a:latin typeface="Viga"/>
              <a:ea typeface="Viga"/>
              <a:cs typeface="Viga"/>
              <a:sym typeface="Viga"/>
            </a:endParaRPr>
          </a:p>
        </p:txBody>
      </p:sp>
      <p:pic>
        <p:nvPicPr>
          <p:cNvPr id="339" name="Google Shape;339;p48"/>
          <p:cNvPicPr preferRelativeResize="0"/>
          <p:nvPr/>
        </p:nvPicPr>
        <p:blipFill>
          <a:blip r:embed="rId5">
            <a:alphaModFix/>
          </a:blip>
          <a:stretch>
            <a:fillRect/>
          </a:stretch>
        </p:blipFill>
        <p:spPr>
          <a:xfrm>
            <a:off x="527225" y="1838113"/>
            <a:ext cx="3000375" cy="1885950"/>
          </a:xfrm>
          <a:prstGeom prst="rect">
            <a:avLst/>
          </a:prstGeom>
          <a:noFill/>
          <a:ln>
            <a:noFill/>
          </a:ln>
        </p:spPr>
      </p:pic>
      <p:pic>
        <p:nvPicPr>
          <p:cNvPr id="340" name="Google Shape;340;p48"/>
          <p:cNvPicPr preferRelativeResize="0"/>
          <p:nvPr/>
        </p:nvPicPr>
        <p:blipFill>
          <a:blip r:embed="rId6">
            <a:alphaModFix/>
          </a:blip>
          <a:stretch>
            <a:fillRect/>
          </a:stretch>
        </p:blipFill>
        <p:spPr>
          <a:xfrm>
            <a:off x="5165250" y="1596375"/>
            <a:ext cx="2676525" cy="2905125"/>
          </a:xfrm>
          <a:prstGeom prst="rect">
            <a:avLst/>
          </a:prstGeom>
          <a:noFill/>
          <a:ln>
            <a:noFill/>
          </a:ln>
        </p:spPr>
      </p:pic>
      <p:sp>
        <p:nvSpPr>
          <p:cNvPr id="341" name="Google Shape;341;p48"/>
          <p:cNvSpPr txBox="1"/>
          <p:nvPr/>
        </p:nvSpPr>
        <p:spPr>
          <a:xfrm>
            <a:off x="5207075" y="1095338"/>
            <a:ext cx="2592900" cy="37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sz="2400">
                <a:solidFill>
                  <a:srgbClr val="6AA84F"/>
                </a:solidFill>
                <a:latin typeface="Ubuntu"/>
                <a:ea typeface="Ubuntu"/>
                <a:cs typeface="Ubuntu"/>
                <a:sym typeface="Ubuntu"/>
              </a:rPr>
              <a:t>Indices</a:t>
            </a:r>
            <a:endParaRPr b="1" sz="2400">
              <a:solidFill>
                <a:srgbClr val="6AA84F"/>
              </a:solidFill>
              <a:latin typeface="Ubuntu"/>
              <a:ea typeface="Ubuntu"/>
              <a:cs typeface="Ubuntu"/>
              <a:sym typeface="Ubuntu"/>
            </a:endParaRPr>
          </a:p>
        </p:txBody>
      </p:sp>
      <p:sp>
        <p:nvSpPr>
          <p:cNvPr id="342" name="Google Shape;342;p48"/>
          <p:cNvSpPr txBox="1"/>
          <p:nvPr/>
        </p:nvSpPr>
        <p:spPr>
          <a:xfrm>
            <a:off x="1196000" y="4122125"/>
            <a:ext cx="22332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2400">
                <a:solidFill>
                  <a:srgbClr val="980000"/>
                </a:solidFill>
                <a:latin typeface="Ubuntu"/>
                <a:ea typeface="Ubuntu"/>
                <a:cs typeface="Ubuntu"/>
                <a:sym typeface="Ubuntu"/>
              </a:rPr>
              <a:t>Expert?</a:t>
            </a:r>
            <a:endParaRPr b="1" sz="2400">
              <a:solidFill>
                <a:srgbClr val="980000"/>
              </a:solidFill>
              <a:latin typeface="Ubuntu"/>
              <a:ea typeface="Ubuntu"/>
              <a:cs typeface="Ubuntu"/>
              <a:sym typeface="Ubuntu"/>
            </a:endParaRPr>
          </a:p>
        </p:txBody>
      </p:sp>
      <p:sp>
        <p:nvSpPr>
          <p:cNvPr id="343" name="Google Shape;343;p48"/>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logo_recit_nouveau.png" id="348" name="Google Shape;348;p49"/>
          <p:cNvPicPr preferRelativeResize="0"/>
          <p:nvPr/>
        </p:nvPicPr>
        <p:blipFill>
          <a:blip r:embed="rId3">
            <a:alphaModFix/>
          </a:blip>
          <a:stretch>
            <a:fillRect/>
          </a:stretch>
        </p:blipFill>
        <p:spPr>
          <a:xfrm>
            <a:off x="7910492" y="3724075"/>
            <a:ext cx="1233500" cy="1190025"/>
          </a:xfrm>
          <a:prstGeom prst="rect">
            <a:avLst/>
          </a:prstGeom>
          <a:noFill/>
          <a:ln>
            <a:noFill/>
          </a:ln>
        </p:spPr>
      </p:pic>
      <p:pic>
        <p:nvPicPr>
          <p:cNvPr id="349" name="Google Shape;349;p49"/>
          <p:cNvPicPr preferRelativeResize="0"/>
          <p:nvPr/>
        </p:nvPicPr>
        <p:blipFill>
          <a:blip r:embed="rId4">
            <a:alphaModFix/>
          </a:blip>
          <a:stretch>
            <a:fillRect/>
          </a:stretch>
        </p:blipFill>
        <p:spPr>
          <a:xfrm>
            <a:off x="974875" y="0"/>
            <a:ext cx="7194252" cy="4914100"/>
          </a:xfrm>
          <a:prstGeom prst="rect">
            <a:avLst/>
          </a:prstGeom>
          <a:noFill/>
          <a:ln>
            <a:noFill/>
          </a:ln>
        </p:spPr>
      </p:pic>
      <p:pic>
        <p:nvPicPr>
          <p:cNvPr id="350" name="Google Shape;350;p49"/>
          <p:cNvPicPr preferRelativeResize="0"/>
          <p:nvPr/>
        </p:nvPicPr>
        <p:blipFill rotWithShape="1">
          <a:blip r:embed="rId5">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51" name="Google Shape;351;p49"/>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50"/>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pic>
        <p:nvPicPr>
          <p:cNvPr descr="logo_recit_nouveau.png" id="357" name="Google Shape;357;p50"/>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58" name="Google Shape;358;p50"/>
          <p:cNvSpPr txBox="1"/>
          <p:nvPr>
            <p:ph idx="1" type="body"/>
          </p:nvPr>
        </p:nvSpPr>
        <p:spPr>
          <a:xfrm>
            <a:off x="371500" y="1290450"/>
            <a:ext cx="3438300" cy="256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fr-CA" u="sng">
                <a:latin typeface="Ubuntu"/>
                <a:ea typeface="Ubuntu"/>
                <a:cs typeface="Ubuntu"/>
                <a:sym typeface="Ubuntu"/>
                <a:hlinkClick r:id="rId5"/>
              </a:rPr>
              <a:t>Jeux Blockly</a:t>
            </a:r>
            <a:r>
              <a:rPr b="1" lang="fr-CA">
                <a:latin typeface="Ubuntu"/>
                <a:ea typeface="Ubuntu"/>
                <a:cs typeface="Ubuntu"/>
                <a:sym typeface="Ubuntu"/>
              </a:rPr>
              <a:t> et </a:t>
            </a:r>
            <a:r>
              <a:rPr b="1" lang="fr-CA" u="sng">
                <a:latin typeface="Ubuntu"/>
                <a:ea typeface="Ubuntu"/>
                <a:cs typeface="Ubuntu"/>
                <a:sym typeface="Ubuntu"/>
                <a:hlinkClick r:id="rId6"/>
              </a:rPr>
              <a:t>Code.org</a:t>
            </a:r>
            <a:endParaRPr b="1">
              <a:latin typeface="Ubuntu"/>
              <a:ea typeface="Ubuntu"/>
              <a:cs typeface="Ubuntu"/>
              <a:sym typeface="Ubuntu"/>
            </a:endParaRPr>
          </a:p>
          <a:p>
            <a:pPr indent="0" lvl="0" marL="0" rtl="0" algn="l">
              <a:spcBef>
                <a:spcPts val="1600"/>
              </a:spcBef>
              <a:spcAft>
                <a:spcPts val="0"/>
              </a:spcAft>
              <a:buNone/>
            </a:pPr>
            <a:r>
              <a:rPr lang="fr-CA">
                <a:latin typeface="Ubuntu"/>
                <a:ea typeface="Ubuntu"/>
                <a:cs typeface="Ubuntu"/>
                <a:sym typeface="Ubuntu"/>
              </a:rPr>
              <a:t>Pas de cours à donner</a:t>
            </a:r>
            <a:endParaRPr>
              <a:latin typeface="Ubuntu"/>
              <a:ea typeface="Ubuntu"/>
              <a:cs typeface="Ubuntu"/>
              <a:sym typeface="Ubuntu"/>
            </a:endParaRPr>
          </a:p>
          <a:p>
            <a:pPr indent="0" lvl="0" marL="0" rtl="0" algn="l">
              <a:spcBef>
                <a:spcPts val="1600"/>
              </a:spcBef>
              <a:spcAft>
                <a:spcPts val="0"/>
              </a:spcAft>
              <a:buNone/>
            </a:pPr>
            <a:r>
              <a:rPr lang="fr-CA">
                <a:latin typeface="Ubuntu"/>
                <a:ea typeface="Ubuntu"/>
                <a:cs typeface="Ubuntu"/>
                <a:sym typeface="Ubuntu"/>
              </a:rPr>
              <a:t>Type problème à résoudre</a:t>
            </a:r>
            <a:endParaRPr>
              <a:latin typeface="Ubuntu"/>
              <a:ea typeface="Ubuntu"/>
              <a:cs typeface="Ubuntu"/>
              <a:sym typeface="Ubuntu"/>
            </a:endParaRPr>
          </a:p>
          <a:p>
            <a:pPr indent="0" lvl="0" marL="0" rtl="0" algn="l">
              <a:spcBef>
                <a:spcPts val="1600"/>
              </a:spcBef>
              <a:spcAft>
                <a:spcPts val="0"/>
              </a:spcAft>
              <a:buNone/>
            </a:pPr>
            <a:r>
              <a:rPr lang="fr-CA">
                <a:latin typeface="Ubuntu"/>
                <a:ea typeface="Ubuntu"/>
                <a:cs typeface="Ubuntu"/>
                <a:sym typeface="Ubuntu"/>
              </a:rPr>
              <a:t>Garder des traces de ses réussites et problèmes</a:t>
            </a:r>
            <a:endParaRPr>
              <a:latin typeface="Ubuntu"/>
              <a:ea typeface="Ubuntu"/>
              <a:cs typeface="Ubuntu"/>
              <a:sym typeface="Ubuntu"/>
            </a:endParaRPr>
          </a:p>
          <a:p>
            <a:pPr indent="0" lvl="0" marL="0" rtl="0" algn="l">
              <a:spcBef>
                <a:spcPts val="1600"/>
              </a:spcBef>
              <a:spcAft>
                <a:spcPts val="0"/>
              </a:spcAft>
              <a:buNone/>
            </a:pPr>
            <a:r>
              <a:t/>
            </a:r>
            <a:endParaRPr>
              <a:latin typeface="Ubuntu"/>
              <a:ea typeface="Ubuntu"/>
              <a:cs typeface="Ubuntu"/>
              <a:sym typeface="Ubuntu"/>
            </a:endParaRPr>
          </a:p>
          <a:p>
            <a:pPr indent="0" lvl="0" marL="0" rtl="0" algn="l">
              <a:spcBef>
                <a:spcPts val="1600"/>
              </a:spcBef>
              <a:spcAft>
                <a:spcPts val="1600"/>
              </a:spcAft>
              <a:buNone/>
            </a:pPr>
            <a:r>
              <a:t/>
            </a:r>
            <a:endParaRPr>
              <a:latin typeface="Ubuntu"/>
              <a:ea typeface="Ubuntu"/>
              <a:cs typeface="Ubuntu"/>
              <a:sym typeface="Ubuntu"/>
            </a:endParaRPr>
          </a:p>
        </p:txBody>
      </p:sp>
      <p:sp>
        <p:nvSpPr>
          <p:cNvPr id="359" name="Google Shape;359;p50"/>
          <p:cNvSpPr txBox="1"/>
          <p:nvPr>
            <p:ph type="title"/>
          </p:nvPr>
        </p:nvSpPr>
        <p:spPr>
          <a:xfrm>
            <a:off x="231950" y="285550"/>
            <a:ext cx="8403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CA">
                <a:solidFill>
                  <a:schemeClr val="dk2"/>
                </a:solidFill>
                <a:latin typeface="Viga"/>
                <a:ea typeface="Viga"/>
                <a:cs typeface="Viga"/>
                <a:sym typeface="Viga"/>
              </a:rPr>
              <a:t>S’initier</a:t>
            </a:r>
            <a:endParaRPr>
              <a:solidFill>
                <a:schemeClr val="dk2"/>
              </a:solidFill>
              <a:latin typeface="Viga"/>
              <a:ea typeface="Viga"/>
              <a:cs typeface="Viga"/>
              <a:sym typeface="Viga"/>
            </a:endParaRPr>
          </a:p>
        </p:txBody>
      </p:sp>
      <p:pic>
        <p:nvPicPr>
          <p:cNvPr id="360" name="Google Shape;360;p50"/>
          <p:cNvPicPr preferRelativeResize="0"/>
          <p:nvPr/>
        </p:nvPicPr>
        <p:blipFill>
          <a:blip r:embed="rId7">
            <a:alphaModFix/>
          </a:blip>
          <a:stretch>
            <a:fillRect/>
          </a:stretch>
        </p:blipFill>
        <p:spPr>
          <a:xfrm>
            <a:off x="4715451" y="58154"/>
            <a:ext cx="4338526" cy="2063600"/>
          </a:xfrm>
          <a:prstGeom prst="rect">
            <a:avLst/>
          </a:prstGeom>
          <a:noFill/>
          <a:ln>
            <a:noFill/>
          </a:ln>
        </p:spPr>
      </p:pic>
      <p:pic>
        <p:nvPicPr>
          <p:cNvPr id="361" name="Google Shape;361;p50"/>
          <p:cNvPicPr preferRelativeResize="0"/>
          <p:nvPr/>
        </p:nvPicPr>
        <p:blipFill>
          <a:blip r:embed="rId8">
            <a:alphaModFix/>
          </a:blip>
          <a:stretch>
            <a:fillRect/>
          </a:stretch>
        </p:blipFill>
        <p:spPr>
          <a:xfrm>
            <a:off x="3905253" y="1914246"/>
            <a:ext cx="3264425" cy="2877205"/>
          </a:xfrm>
          <a:prstGeom prst="rect">
            <a:avLst/>
          </a:prstGeom>
          <a:noFill/>
          <a:ln>
            <a:noFill/>
          </a:ln>
          <a:effectLst>
            <a:outerShdw blurRad="57150" rotWithShape="0" algn="bl" dir="5400000" dist="47625">
              <a:srgbClr val="000000">
                <a:alpha val="50000"/>
              </a:srgbClr>
            </a:outerShdw>
          </a:effectLst>
        </p:spPr>
      </p:pic>
      <p:sp>
        <p:nvSpPr>
          <p:cNvPr id="362" name="Google Shape;362;p50"/>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1"/>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68" name="Google Shape;368;p51"/>
          <p:cNvSpPr txBox="1"/>
          <p:nvPr/>
        </p:nvSpPr>
        <p:spPr>
          <a:xfrm>
            <a:off x="189775" y="243525"/>
            <a:ext cx="9194400" cy="792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2400">
                <a:solidFill>
                  <a:schemeClr val="dk2"/>
                </a:solidFill>
                <a:latin typeface="Viga"/>
                <a:ea typeface="Viga"/>
                <a:cs typeface="Viga"/>
                <a:sym typeface="Viga"/>
              </a:rPr>
              <a:t>Documents RÉCIT MST</a:t>
            </a:r>
            <a:endParaRPr sz="2400">
              <a:solidFill>
                <a:schemeClr val="dk2"/>
              </a:solidFill>
              <a:latin typeface="Viga"/>
              <a:ea typeface="Viga"/>
              <a:cs typeface="Viga"/>
              <a:sym typeface="Viga"/>
            </a:endParaRPr>
          </a:p>
        </p:txBody>
      </p:sp>
      <p:pic>
        <p:nvPicPr>
          <p:cNvPr descr="logo_recit_nouveau.png" id="369" name="Google Shape;369;p51"/>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70" name="Google Shape;370;p51"/>
          <p:cNvSpPr txBox="1"/>
          <p:nvPr/>
        </p:nvSpPr>
        <p:spPr>
          <a:xfrm>
            <a:off x="891150" y="880175"/>
            <a:ext cx="7361700" cy="385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chemeClr val="dk2"/>
                </a:solidFill>
              </a:rPr>
              <a:t>FGA - Mathématique</a:t>
            </a:r>
            <a:endParaRPr b="1"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5">
                  <a:extLst>
                    <a:ext uri="{A12FA001-AC4F-418D-AE19-62706E023703}">
                      <ahyp:hlinkClr val="tx"/>
                    </a:ext>
                  </a:extLst>
                </a:hlinkClick>
              </a:rPr>
              <a:t>Tutoriel BlocksCAD (tasse)</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6">
                  <a:extLst>
                    <a:ext uri="{A12FA001-AC4F-418D-AE19-62706E023703}">
                      <ahyp:hlinkClr val="tx"/>
                    </a:ext>
                  </a:extLst>
                </a:hlinkClick>
              </a:rPr>
              <a:t>Introduction à Sphéro</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7">
                  <a:extLst>
                    <a:ext uri="{A12FA001-AC4F-418D-AE19-62706E023703}">
                      <ahyp:hlinkClr val="tx"/>
                    </a:ext>
                  </a:extLst>
                </a:hlinkClick>
              </a:rPr>
              <a:t>Scratch et la marche de l’ours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fr-CA" sz="1800">
                <a:solidFill>
                  <a:schemeClr val="dk2"/>
                </a:solidFill>
              </a:rPr>
              <a:t>Mathématique</a:t>
            </a:r>
            <a:endParaRPr b="1"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8">
                  <a:extLst>
                    <a:ext uri="{A12FA001-AC4F-418D-AE19-62706E023703}">
                      <ahyp:hlinkClr val="tx"/>
                    </a:ext>
                  </a:extLst>
                </a:hlinkClick>
              </a:rPr>
              <a:t>Projet dé à 6 faces avec Tinkercad ou Blockscad</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9">
                  <a:extLst>
                    <a:ext uri="{A12FA001-AC4F-418D-AE19-62706E023703}">
                      <ahyp:hlinkClr val="tx"/>
                    </a:ext>
                  </a:extLst>
                </a:hlinkClick>
              </a:rPr>
              <a:t>Projet Skatepark avec Sketchup</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10">
                  <a:extLst>
                    <a:ext uri="{A12FA001-AC4F-418D-AE19-62706E023703}">
                      <ahyp:hlinkClr val="tx"/>
                    </a:ext>
                  </a:extLst>
                </a:hlinkClick>
              </a:rPr>
              <a:t>Défis géométriques avec Ozobot</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b="1" lang="fr-CA" sz="1800">
                <a:solidFill>
                  <a:schemeClr val="dk2"/>
                </a:solidFill>
              </a:rPr>
              <a:t>Robot-TIC</a:t>
            </a:r>
            <a:endParaRPr b="1" sz="1800">
              <a:solidFill>
                <a:schemeClr val="dk2"/>
              </a:solidFill>
            </a:endParaRPr>
          </a:p>
          <a:p>
            <a:pPr indent="-342900" lvl="0" marL="457200" rtl="0" algn="l">
              <a:spcBef>
                <a:spcPts val="0"/>
              </a:spcBef>
              <a:spcAft>
                <a:spcPts val="0"/>
              </a:spcAft>
              <a:buClr>
                <a:schemeClr val="dk2"/>
              </a:buClr>
              <a:buSzPts val="1800"/>
              <a:buAutoNum type="arabicPeriod"/>
            </a:pPr>
            <a:r>
              <a:rPr lang="fr-CA" sz="1800" u="sng">
                <a:solidFill>
                  <a:schemeClr val="dk2"/>
                </a:solidFill>
                <a:hlinkClick r:id="rId11">
                  <a:extLst>
                    <a:ext uri="{A12FA001-AC4F-418D-AE19-62706E023703}">
                      <ahyp:hlinkClr val="tx"/>
                    </a:ext>
                  </a:extLst>
                </a:hlinkClick>
              </a:rPr>
              <a:t>https://robot-tic.qc.ca/premiers-pas-avec-son-robot/</a:t>
            </a:r>
            <a:r>
              <a:rPr lang="fr-CA" sz="1800">
                <a:solidFill>
                  <a:schemeClr val="dk2"/>
                </a:solidFill>
              </a:rPr>
              <a:t> </a:t>
            </a:r>
            <a:r>
              <a:rPr lang="fr-CA" sz="1100">
                <a:solidFill>
                  <a:schemeClr val="dk2"/>
                </a:solidFill>
              </a:rPr>
              <a:t>(merci CS Navigateurs)</a:t>
            </a:r>
            <a:endParaRPr sz="1100">
              <a:solidFill>
                <a:schemeClr val="dk2"/>
              </a:solidFill>
            </a:endParaRPr>
          </a:p>
          <a:p>
            <a:pPr indent="0" lvl="0" marL="0" rtl="0" algn="l">
              <a:lnSpc>
                <a:spcPct val="115000"/>
              </a:lnSpc>
              <a:spcBef>
                <a:spcPts val="0"/>
              </a:spcBef>
              <a:spcAft>
                <a:spcPts val="0"/>
              </a:spcAft>
              <a:buClr>
                <a:schemeClr val="dk1"/>
              </a:buClr>
              <a:buSzPts val="1100"/>
              <a:buFont typeface="Arial"/>
              <a:buNone/>
            </a:pPr>
            <a:r>
              <a:t/>
            </a:r>
            <a:endParaRPr sz="1100" u="sng">
              <a:solidFill>
                <a:schemeClr val="dk2"/>
              </a:solidFill>
              <a:hlinkClick r:id="rId12">
                <a:extLst>
                  <a:ext uri="{A12FA001-AC4F-418D-AE19-62706E023703}">
                    <ahyp:hlinkClr val="tx"/>
                  </a:ext>
                </a:extLst>
              </a:hlinkClick>
            </a:endParaRPr>
          </a:p>
          <a:p>
            <a:pPr indent="0" lvl="0" marL="0" rtl="0" algn="l">
              <a:spcBef>
                <a:spcPts val="0"/>
              </a:spcBef>
              <a:spcAft>
                <a:spcPts val="0"/>
              </a:spcAft>
              <a:buNone/>
            </a:pPr>
            <a:r>
              <a:t/>
            </a:r>
            <a:endParaRPr sz="1800">
              <a:solidFill>
                <a:schemeClr val="dk2"/>
              </a:solidFill>
            </a:endParaRPr>
          </a:p>
        </p:txBody>
      </p:sp>
      <p:sp>
        <p:nvSpPr>
          <p:cNvPr id="371" name="Google Shape;371;p51"/>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2" name="Google Shape;372;p51"/>
          <p:cNvPicPr preferRelativeResize="0"/>
          <p:nvPr/>
        </p:nvPicPr>
        <p:blipFill>
          <a:blip r:embed="rId13">
            <a:alphaModFix/>
          </a:blip>
          <a:stretch>
            <a:fillRect/>
          </a:stretch>
        </p:blipFill>
        <p:spPr>
          <a:xfrm>
            <a:off x="7298912" y="1655837"/>
            <a:ext cx="1433663" cy="143366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id="377" name="Google Shape;377;p52"/>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78" name="Google Shape;378;p52"/>
          <p:cNvSpPr txBox="1"/>
          <p:nvPr/>
        </p:nvSpPr>
        <p:spPr>
          <a:xfrm>
            <a:off x="178300" y="312250"/>
            <a:ext cx="9194400" cy="792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2400">
                <a:solidFill>
                  <a:schemeClr val="dk2"/>
                </a:solidFill>
                <a:latin typeface="Viga"/>
                <a:ea typeface="Viga"/>
                <a:cs typeface="Viga"/>
                <a:sym typeface="Viga"/>
              </a:rPr>
              <a:t>ECV du RÉCIT MST</a:t>
            </a:r>
            <a:endParaRPr sz="2400">
              <a:solidFill>
                <a:schemeClr val="dk2"/>
              </a:solidFill>
              <a:latin typeface="Viga"/>
              <a:ea typeface="Viga"/>
              <a:cs typeface="Viga"/>
              <a:sym typeface="Viga"/>
            </a:endParaRPr>
          </a:p>
        </p:txBody>
      </p:sp>
      <p:pic>
        <p:nvPicPr>
          <p:cNvPr descr="logo_recit_nouveau.png" id="379" name="Google Shape;379;p52"/>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80" name="Google Shape;380;p52"/>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2"/>
          <p:cNvSpPr txBox="1"/>
          <p:nvPr/>
        </p:nvSpPr>
        <p:spPr>
          <a:xfrm>
            <a:off x="1010125" y="1203188"/>
            <a:ext cx="3883500" cy="20775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fr-CA" sz="2100">
                <a:solidFill>
                  <a:schemeClr val="dk2"/>
                </a:solidFill>
                <a:latin typeface="Ubuntu"/>
                <a:ea typeface="Ubuntu"/>
                <a:cs typeface="Ubuntu"/>
                <a:sym typeface="Ubuntu"/>
              </a:rPr>
              <a:t>M</a:t>
            </a:r>
            <a:r>
              <a:rPr lang="fr-CA" sz="2100">
                <a:solidFill>
                  <a:schemeClr val="dk2"/>
                </a:solidFill>
                <a:latin typeface="Ubuntu"/>
                <a:ea typeface="Ubuntu"/>
                <a:cs typeface="Ubuntu"/>
                <a:sym typeface="Ubuntu"/>
              </a:rPr>
              <a:t>ercredis matins </a:t>
            </a:r>
            <a:endParaRPr sz="2100">
              <a:solidFill>
                <a:schemeClr val="dk2"/>
              </a:solidFill>
              <a:latin typeface="Ubuntu"/>
              <a:ea typeface="Ubuntu"/>
              <a:cs typeface="Ubuntu"/>
              <a:sym typeface="Ubuntu"/>
            </a:endParaRPr>
          </a:p>
          <a:p>
            <a:pPr indent="0" lvl="0" marL="0" rtl="0" algn="l">
              <a:spcBef>
                <a:spcPts val="0"/>
              </a:spcBef>
              <a:spcAft>
                <a:spcPts val="0"/>
              </a:spcAft>
              <a:buNone/>
            </a:pPr>
            <a:r>
              <a:rPr lang="fr-CA" sz="2100">
                <a:solidFill>
                  <a:schemeClr val="dk2"/>
                </a:solidFill>
                <a:latin typeface="Ubuntu"/>
                <a:ea typeface="Ubuntu"/>
                <a:cs typeface="Ubuntu"/>
                <a:sym typeface="Ubuntu"/>
              </a:rPr>
              <a:t>de 9 h à 11 h 30</a:t>
            </a:r>
            <a:endParaRPr sz="2100">
              <a:solidFill>
                <a:schemeClr val="dk2"/>
              </a:solidFill>
              <a:latin typeface="Ubuntu"/>
              <a:ea typeface="Ubuntu"/>
              <a:cs typeface="Ubuntu"/>
              <a:sym typeface="Ubuntu"/>
            </a:endParaRPr>
          </a:p>
          <a:p>
            <a:pPr indent="0" lvl="0" marL="0" rtl="0" algn="l">
              <a:spcBef>
                <a:spcPts val="0"/>
              </a:spcBef>
              <a:spcAft>
                <a:spcPts val="0"/>
              </a:spcAft>
              <a:buNone/>
            </a:pPr>
            <a:r>
              <a:t/>
            </a:r>
            <a:endParaRPr sz="2100">
              <a:solidFill>
                <a:schemeClr val="dk2"/>
              </a:solidFill>
              <a:latin typeface="Ubuntu"/>
              <a:ea typeface="Ubuntu"/>
              <a:cs typeface="Ubuntu"/>
              <a:sym typeface="Ubuntu"/>
            </a:endParaRPr>
          </a:p>
          <a:p>
            <a:pPr indent="0" lvl="0" marL="0" rtl="0" algn="l">
              <a:spcBef>
                <a:spcPts val="0"/>
              </a:spcBef>
              <a:spcAft>
                <a:spcPts val="0"/>
              </a:spcAft>
              <a:buNone/>
            </a:pPr>
            <a:r>
              <a:t/>
            </a:r>
            <a:endParaRPr sz="2100">
              <a:solidFill>
                <a:schemeClr val="dk2"/>
              </a:solidFill>
              <a:latin typeface="Ubuntu"/>
              <a:ea typeface="Ubuntu"/>
              <a:cs typeface="Ubuntu"/>
              <a:sym typeface="Ubuntu"/>
            </a:endParaRPr>
          </a:p>
          <a:p>
            <a:pPr indent="0" lvl="0" marL="0" rtl="0" algn="l">
              <a:spcBef>
                <a:spcPts val="0"/>
              </a:spcBef>
              <a:spcAft>
                <a:spcPts val="0"/>
              </a:spcAft>
              <a:buClr>
                <a:schemeClr val="dk1"/>
              </a:buClr>
              <a:buSzPts val="1100"/>
              <a:buFont typeface="Arial"/>
              <a:buNone/>
            </a:pPr>
            <a:r>
              <a:rPr lang="fr-CA" sz="2100">
                <a:solidFill>
                  <a:schemeClr val="dk2"/>
                </a:solidFill>
                <a:uFill>
                  <a:noFill/>
                </a:uFill>
                <a:latin typeface="Ubuntu"/>
                <a:ea typeface="Ubuntu"/>
                <a:cs typeface="Ubuntu"/>
                <a:sym typeface="Ubuntu"/>
                <a:hlinkClick r:id="rId5">
                  <a:extLst>
                    <a:ext uri="{A12FA001-AC4F-418D-AE19-62706E023703}">
                      <ahyp:hlinkClr val="tx"/>
                    </a:ext>
                  </a:extLst>
                </a:hlinkClick>
              </a:rPr>
              <a:t>recitmst.qc.ca/ecv</a:t>
            </a:r>
            <a:endParaRPr sz="1800">
              <a:solidFill>
                <a:schemeClr val="dk2"/>
              </a:solidFill>
              <a:latin typeface="Ubuntu"/>
              <a:ea typeface="Ubuntu"/>
              <a:cs typeface="Ubuntu"/>
              <a:sym typeface="Ubuntu"/>
            </a:endParaRPr>
          </a:p>
        </p:txBody>
      </p:sp>
      <p:pic>
        <p:nvPicPr>
          <p:cNvPr id="382" name="Google Shape;382;p52"/>
          <p:cNvPicPr preferRelativeResize="0"/>
          <p:nvPr/>
        </p:nvPicPr>
        <p:blipFill>
          <a:blip r:embed="rId6">
            <a:alphaModFix/>
          </a:blip>
          <a:stretch>
            <a:fillRect/>
          </a:stretch>
        </p:blipFill>
        <p:spPr>
          <a:xfrm>
            <a:off x="4370488" y="1325850"/>
            <a:ext cx="3572099" cy="1971850"/>
          </a:xfrm>
          <a:prstGeom prst="rect">
            <a:avLst/>
          </a:prstGeom>
          <a:noFill/>
          <a:ln>
            <a:noFill/>
          </a:ln>
        </p:spPr>
      </p:pic>
      <p:sp>
        <p:nvSpPr>
          <p:cNvPr id="383" name="Google Shape;383;p52"/>
          <p:cNvSpPr/>
          <p:nvPr/>
        </p:nvSpPr>
        <p:spPr>
          <a:xfrm>
            <a:off x="4142551" y="1203199"/>
            <a:ext cx="4027985" cy="2573041"/>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3"/>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89" name="Google Shape;389;p53"/>
          <p:cNvSpPr txBox="1"/>
          <p:nvPr/>
        </p:nvSpPr>
        <p:spPr>
          <a:xfrm>
            <a:off x="209325" y="233300"/>
            <a:ext cx="9194400" cy="792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sz="2400">
                <a:solidFill>
                  <a:schemeClr val="dk2"/>
                </a:solidFill>
                <a:latin typeface="Viga"/>
                <a:ea typeface="Viga"/>
                <a:cs typeface="Viga"/>
                <a:sym typeface="Viga"/>
              </a:rPr>
              <a:t>Badge de participation à l’atelier - CSS des Phares</a:t>
            </a:r>
            <a:endParaRPr sz="2400">
              <a:solidFill>
                <a:schemeClr val="dk2"/>
              </a:solidFill>
              <a:latin typeface="Viga"/>
              <a:ea typeface="Viga"/>
              <a:cs typeface="Viga"/>
              <a:sym typeface="Viga"/>
            </a:endParaRPr>
          </a:p>
        </p:txBody>
      </p:sp>
      <p:pic>
        <p:nvPicPr>
          <p:cNvPr descr="logo_recit_nouveau.png" id="390" name="Google Shape;390;p53"/>
          <p:cNvPicPr preferRelativeResize="0"/>
          <p:nvPr/>
        </p:nvPicPr>
        <p:blipFill>
          <a:blip r:embed="rId4">
            <a:alphaModFix/>
          </a:blip>
          <a:stretch>
            <a:fillRect/>
          </a:stretch>
        </p:blipFill>
        <p:spPr>
          <a:xfrm>
            <a:off x="7910492" y="3724075"/>
            <a:ext cx="1233500" cy="1190025"/>
          </a:xfrm>
          <a:prstGeom prst="rect">
            <a:avLst/>
          </a:prstGeom>
          <a:noFill/>
          <a:ln>
            <a:noFill/>
          </a:ln>
        </p:spPr>
      </p:pic>
      <p:sp>
        <p:nvSpPr>
          <p:cNvPr id="391" name="Google Shape;391;p53"/>
          <p:cNvSpPr txBox="1"/>
          <p:nvPr/>
        </p:nvSpPr>
        <p:spPr>
          <a:xfrm>
            <a:off x="698175" y="1412150"/>
            <a:ext cx="4177200" cy="2438100"/>
          </a:xfrm>
          <a:prstGeom prst="rect">
            <a:avLst/>
          </a:prstGeom>
          <a:noFill/>
          <a:ln>
            <a:noFill/>
          </a:ln>
        </p:spPr>
        <p:txBody>
          <a:bodyPr anchorCtr="0" anchor="t" bIns="91425" lIns="91425" spcFirstLastPara="1" rIns="91425" wrap="square" tIns="91425">
            <a:noAutofit/>
          </a:bodyPr>
          <a:lstStyle/>
          <a:p>
            <a:pPr indent="-342900" lvl="0" marL="457200" marR="282204" rtl="0" algn="l">
              <a:spcBef>
                <a:spcPts val="600"/>
              </a:spcBef>
              <a:spcAft>
                <a:spcPts val="0"/>
              </a:spcAft>
              <a:buClr>
                <a:schemeClr val="dk2"/>
              </a:buClr>
              <a:buSzPts val="1800"/>
              <a:buAutoNum type="arabicPeriod"/>
            </a:pPr>
            <a:r>
              <a:rPr lang="fr-CA" sz="2000">
                <a:solidFill>
                  <a:schemeClr val="dk2"/>
                </a:solidFill>
                <a:latin typeface="Ubuntu"/>
                <a:ea typeface="Ubuntu"/>
                <a:cs typeface="Ubuntu"/>
                <a:sym typeface="Ubuntu"/>
              </a:rPr>
              <a:t>Créer un compte sur le </a:t>
            </a:r>
            <a:r>
              <a:rPr lang="fr-CA" sz="2000" u="sng">
                <a:solidFill>
                  <a:schemeClr val="dk2"/>
                </a:solidFill>
                <a:latin typeface="Ubuntu"/>
                <a:ea typeface="Ubuntu"/>
                <a:cs typeface="Ubuntu"/>
                <a:sym typeface="Ubuntu"/>
                <a:hlinkClick r:id="rId5">
                  <a:extLst>
                    <a:ext uri="{A12FA001-AC4F-418D-AE19-62706E023703}">
                      <ahyp:hlinkClr val="tx"/>
                    </a:ext>
                  </a:extLst>
                </a:hlinkClick>
              </a:rPr>
              <a:t>Campus RÉCIT</a:t>
            </a:r>
            <a:r>
              <a:rPr lang="fr-CA" sz="2000">
                <a:solidFill>
                  <a:schemeClr val="dk2"/>
                </a:solidFill>
                <a:latin typeface="Ubuntu"/>
                <a:ea typeface="Ubuntu"/>
                <a:cs typeface="Ubuntu"/>
                <a:sym typeface="Ubuntu"/>
              </a:rPr>
              <a:t>, valider son inscription et se connecter.</a:t>
            </a:r>
            <a:endParaRPr sz="2000">
              <a:solidFill>
                <a:schemeClr val="dk2"/>
              </a:solidFill>
              <a:latin typeface="Ubuntu"/>
              <a:ea typeface="Ubuntu"/>
              <a:cs typeface="Ubuntu"/>
              <a:sym typeface="Ubuntu"/>
            </a:endParaRPr>
          </a:p>
          <a:p>
            <a:pPr indent="-342900" lvl="0" marL="457200" marR="282204" rtl="0" algn="l">
              <a:spcBef>
                <a:spcPts val="0"/>
              </a:spcBef>
              <a:spcAft>
                <a:spcPts val="0"/>
              </a:spcAft>
              <a:buClr>
                <a:schemeClr val="dk2"/>
              </a:buClr>
              <a:buSzPts val="1800"/>
              <a:buAutoNum type="arabicPeriod"/>
            </a:pPr>
            <a:r>
              <a:rPr lang="fr-CA" sz="2000">
                <a:solidFill>
                  <a:schemeClr val="dk2"/>
                </a:solidFill>
                <a:latin typeface="Ubuntu"/>
                <a:ea typeface="Ubuntu"/>
                <a:cs typeface="Ubuntu"/>
                <a:sym typeface="Ubuntu"/>
              </a:rPr>
              <a:t>Pour l’attribution du badge « Participation », </a:t>
            </a:r>
            <a:r>
              <a:rPr lang="fr-CA" sz="2000" u="sng">
                <a:solidFill>
                  <a:schemeClr val="dk2"/>
                </a:solidFill>
                <a:latin typeface="Ubuntu"/>
                <a:ea typeface="Ubuntu"/>
                <a:cs typeface="Ubuntu"/>
                <a:sym typeface="Ubuntu"/>
                <a:hlinkClick r:id="rId6">
                  <a:extLst>
                    <a:ext uri="{A12FA001-AC4F-418D-AE19-62706E023703}">
                      <ahyp:hlinkClr val="tx"/>
                    </a:ext>
                  </a:extLst>
                </a:hlinkClick>
              </a:rPr>
              <a:t>cliquer sur ce lien</a:t>
            </a:r>
            <a:r>
              <a:rPr lang="fr-CA" sz="2000">
                <a:solidFill>
                  <a:schemeClr val="dk2"/>
                </a:solidFill>
                <a:latin typeface="Ubuntu"/>
                <a:ea typeface="Ubuntu"/>
                <a:cs typeface="Ubuntu"/>
                <a:sym typeface="Ubuntu"/>
              </a:rPr>
              <a:t>.</a:t>
            </a:r>
            <a:endParaRPr sz="2000">
              <a:solidFill>
                <a:schemeClr val="dk2"/>
              </a:solidFill>
              <a:latin typeface="Ubuntu"/>
              <a:ea typeface="Ubuntu"/>
              <a:cs typeface="Ubuntu"/>
              <a:sym typeface="Ubuntu"/>
            </a:endParaRPr>
          </a:p>
          <a:p>
            <a:pPr indent="0" lvl="0" marL="0" rtl="0" algn="l">
              <a:spcBef>
                <a:spcPts val="0"/>
              </a:spcBef>
              <a:spcAft>
                <a:spcPts val="0"/>
              </a:spcAft>
              <a:buNone/>
            </a:pPr>
            <a:r>
              <a:t/>
            </a:r>
            <a:endParaRPr b="1" sz="1800"/>
          </a:p>
          <a:p>
            <a:pPr indent="0" lvl="0" marL="0" rtl="0" algn="l">
              <a:lnSpc>
                <a:spcPct val="115000"/>
              </a:lnSpc>
              <a:spcBef>
                <a:spcPts val="0"/>
              </a:spcBef>
              <a:spcAft>
                <a:spcPts val="0"/>
              </a:spcAft>
              <a:buClr>
                <a:schemeClr val="dk1"/>
              </a:buClr>
              <a:buSzPts val="1100"/>
              <a:buFont typeface="Arial"/>
              <a:buNone/>
            </a:pPr>
            <a:r>
              <a:t/>
            </a:r>
            <a:endParaRPr sz="1100" u="sng">
              <a:solidFill>
                <a:srgbClr val="1155CC"/>
              </a:solidFill>
              <a:hlinkClick r:id="rId7">
                <a:extLst>
                  <a:ext uri="{A12FA001-AC4F-418D-AE19-62706E023703}">
                    <ahyp:hlinkClr val="tx"/>
                  </a:ext>
                </a:extLst>
              </a:hlinkClick>
            </a:endParaRPr>
          </a:p>
          <a:p>
            <a:pPr indent="0" lvl="0" marL="0" rtl="0" algn="l">
              <a:spcBef>
                <a:spcPts val="0"/>
              </a:spcBef>
              <a:spcAft>
                <a:spcPts val="0"/>
              </a:spcAft>
              <a:buNone/>
            </a:pPr>
            <a:r>
              <a:t/>
            </a:r>
            <a:endParaRPr sz="1800"/>
          </a:p>
        </p:txBody>
      </p:sp>
      <p:sp>
        <p:nvSpPr>
          <p:cNvPr id="392" name="Google Shape;392;p5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53"/>
          <p:cNvPicPr preferRelativeResize="0"/>
          <p:nvPr/>
        </p:nvPicPr>
        <p:blipFill>
          <a:blip r:embed="rId8">
            <a:alphaModFix/>
          </a:blip>
          <a:stretch>
            <a:fillRect/>
          </a:stretch>
        </p:blipFill>
        <p:spPr>
          <a:xfrm>
            <a:off x="5020595" y="1294425"/>
            <a:ext cx="2744750" cy="26735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54"/>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399" name="Google Shape;399;p54"/>
          <p:cNvSpPr txBox="1"/>
          <p:nvPr>
            <p:ph type="title"/>
          </p:nvPr>
        </p:nvSpPr>
        <p:spPr>
          <a:xfrm>
            <a:off x="251775" y="2652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Retour</a:t>
            </a:r>
            <a:endParaRPr>
              <a:solidFill>
                <a:schemeClr val="dk2"/>
              </a:solidFill>
              <a:latin typeface="Viga"/>
              <a:ea typeface="Viga"/>
              <a:cs typeface="Viga"/>
              <a:sym typeface="Viga"/>
            </a:endParaRPr>
          </a:p>
        </p:txBody>
      </p:sp>
      <p:sp>
        <p:nvSpPr>
          <p:cNvPr id="400" name="Google Shape;400;p54"/>
          <p:cNvSpPr txBox="1"/>
          <p:nvPr>
            <p:ph idx="1" type="body"/>
          </p:nvPr>
        </p:nvSpPr>
        <p:spPr>
          <a:xfrm>
            <a:off x="1704575" y="1152475"/>
            <a:ext cx="4926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Ubuntu"/>
                <a:ea typeface="Ubuntu"/>
                <a:cs typeface="Ubuntu"/>
                <a:sym typeface="Ubuntu"/>
              </a:rPr>
              <a:t>Questions et commentaires</a:t>
            </a:r>
            <a:endParaRPr>
              <a:latin typeface="Ubuntu"/>
              <a:ea typeface="Ubuntu"/>
              <a:cs typeface="Ubuntu"/>
              <a:sym typeface="Ubuntu"/>
            </a:endParaRPr>
          </a:p>
          <a:p>
            <a:pPr indent="0" lvl="0" marL="0" rtl="0" algn="l">
              <a:spcBef>
                <a:spcPts val="1600"/>
              </a:spcBef>
              <a:spcAft>
                <a:spcPts val="0"/>
              </a:spcAft>
              <a:buNone/>
            </a:pPr>
            <a:r>
              <a:t/>
            </a:r>
            <a:endParaRPr>
              <a:latin typeface="Ubuntu"/>
              <a:ea typeface="Ubuntu"/>
              <a:cs typeface="Ubuntu"/>
              <a:sym typeface="Ubuntu"/>
            </a:endParaRPr>
          </a:p>
          <a:p>
            <a:pPr indent="0" lvl="0" marL="0" rtl="0" algn="l">
              <a:spcBef>
                <a:spcPts val="1600"/>
              </a:spcBef>
              <a:spcAft>
                <a:spcPts val="0"/>
              </a:spcAft>
              <a:buNone/>
            </a:pPr>
            <a:r>
              <a:rPr lang="fr-CA" sz="3600">
                <a:latin typeface="Viga"/>
                <a:ea typeface="Viga"/>
                <a:cs typeface="Viga"/>
                <a:sym typeface="Viga"/>
              </a:rPr>
              <a:t>Merci !</a:t>
            </a:r>
            <a:endParaRPr sz="3600">
              <a:latin typeface="Viga"/>
              <a:ea typeface="Viga"/>
              <a:cs typeface="Viga"/>
              <a:sym typeface="Viga"/>
            </a:endParaRPr>
          </a:p>
          <a:p>
            <a:pPr indent="0" lvl="0" marL="0" rtl="0" algn="l">
              <a:spcBef>
                <a:spcPts val="1600"/>
              </a:spcBef>
              <a:spcAft>
                <a:spcPts val="0"/>
              </a:spcAft>
              <a:buNone/>
            </a:pPr>
            <a:r>
              <a:t/>
            </a:r>
            <a:endParaRPr i="1">
              <a:latin typeface="Ubuntu"/>
              <a:ea typeface="Ubuntu"/>
              <a:cs typeface="Ubuntu"/>
              <a:sym typeface="Ubuntu"/>
            </a:endParaRPr>
          </a:p>
          <a:p>
            <a:pPr indent="0" lvl="0" marL="0" rtl="0" algn="l">
              <a:spcBef>
                <a:spcPts val="1600"/>
              </a:spcBef>
              <a:spcAft>
                <a:spcPts val="0"/>
              </a:spcAft>
              <a:buNone/>
            </a:pPr>
            <a:r>
              <a:rPr i="1" lang="fr-CA">
                <a:latin typeface="Ubuntu"/>
                <a:ea typeface="Ubuntu"/>
                <a:cs typeface="Ubuntu"/>
                <a:sym typeface="Ubuntu"/>
              </a:rPr>
              <a:t>Pierre Lachance</a:t>
            </a:r>
            <a:endParaRPr i="1">
              <a:latin typeface="Ubuntu"/>
              <a:ea typeface="Ubuntu"/>
              <a:cs typeface="Ubuntu"/>
              <a:sym typeface="Ubuntu"/>
            </a:endParaRPr>
          </a:p>
          <a:p>
            <a:pPr indent="0" lvl="0" marL="0" rtl="0" algn="l">
              <a:spcBef>
                <a:spcPts val="1600"/>
              </a:spcBef>
              <a:spcAft>
                <a:spcPts val="1600"/>
              </a:spcAft>
              <a:buNone/>
            </a:pPr>
            <a:r>
              <a:rPr i="1" lang="fr-CA">
                <a:uFill>
                  <a:noFill/>
                </a:uFill>
                <a:latin typeface="Ubuntu"/>
                <a:ea typeface="Ubuntu"/>
                <a:cs typeface="Ubuntu"/>
                <a:sym typeface="Ubuntu"/>
                <a:hlinkClick r:id="rId4"/>
              </a:rPr>
              <a:t>equipe@recitmst.qc.ca</a:t>
            </a:r>
            <a:endParaRPr i="1">
              <a:latin typeface="Ubuntu"/>
              <a:ea typeface="Ubuntu"/>
              <a:cs typeface="Ubuntu"/>
              <a:sym typeface="Ubuntu"/>
            </a:endParaRPr>
          </a:p>
        </p:txBody>
      </p:sp>
      <p:sp>
        <p:nvSpPr>
          <p:cNvPr id="401" name="Google Shape;401;p54"/>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402" name="Google Shape;402;p54"/>
          <p:cNvPicPr preferRelativeResize="0"/>
          <p:nvPr/>
        </p:nvPicPr>
        <p:blipFill>
          <a:blip r:embed="rId5">
            <a:alphaModFix/>
          </a:blip>
          <a:stretch>
            <a:fillRect/>
          </a:stretch>
        </p:blipFill>
        <p:spPr>
          <a:xfrm>
            <a:off x="7910492" y="3724075"/>
            <a:ext cx="1233500" cy="1190025"/>
          </a:xfrm>
          <a:prstGeom prst="rect">
            <a:avLst/>
          </a:prstGeom>
          <a:noFill/>
          <a:ln>
            <a:noFill/>
          </a:ln>
        </p:spPr>
      </p:pic>
      <p:pic>
        <p:nvPicPr>
          <p:cNvPr id="403" name="Google Shape;403;p54"/>
          <p:cNvPicPr preferRelativeResize="0"/>
          <p:nvPr/>
        </p:nvPicPr>
        <p:blipFill>
          <a:blip r:embed="rId6">
            <a:alphaModFix/>
          </a:blip>
          <a:stretch>
            <a:fillRect/>
          </a:stretch>
        </p:blipFill>
        <p:spPr>
          <a:xfrm>
            <a:off x="5929475" y="1152475"/>
            <a:ext cx="1687475" cy="16874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28"/>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28" name="Google Shape;128;p28"/>
          <p:cNvSpPr txBox="1"/>
          <p:nvPr>
            <p:ph type="title"/>
          </p:nvPr>
        </p:nvSpPr>
        <p:spPr>
          <a:xfrm>
            <a:off x="241925" y="23570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 Définition</a:t>
            </a:r>
            <a:endParaRPr>
              <a:solidFill>
                <a:schemeClr val="dk2"/>
              </a:solidFill>
              <a:latin typeface="Viga"/>
              <a:ea typeface="Viga"/>
              <a:cs typeface="Viga"/>
              <a:sym typeface="Viga"/>
            </a:endParaRPr>
          </a:p>
        </p:txBody>
      </p:sp>
      <p:sp>
        <p:nvSpPr>
          <p:cNvPr id="129" name="Google Shape;129;p28"/>
          <p:cNvSpPr txBox="1"/>
          <p:nvPr>
            <p:ph idx="1" type="body"/>
          </p:nvPr>
        </p:nvSpPr>
        <p:spPr>
          <a:xfrm>
            <a:off x="688000" y="1152475"/>
            <a:ext cx="8144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Ubuntu"/>
              <a:buChar char="❏"/>
            </a:pPr>
            <a:r>
              <a:rPr lang="fr-CA">
                <a:latin typeface="Ubuntu"/>
                <a:ea typeface="Ubuntu"/>
                <a:cs typeface="Ubuntu"/>
                <a:sym typeface="Ubuntu"/>
              </a:rPr>
              <a:t>un environnement d’apprentissage ouvert qui permet de concevoir et de fabriquer des objets intégrant des composantes numériques ainsi que</a:t>
            </a:r>
            <a:r>
              <a:rPr lang="fr-CA" sz="1150">
                <a:highlight>
                  <a:srgbClr val="F5F6F7"/>
                </a:highlight>
                <a:latin typeface="Ubuntu"/>
                <a:ea typeface="Ubuntu"/>
                <a:cs typeface="Ubuntu"/>
                <a:sym typeface="Ubuntu"/>
              </a:rPr>
              <a:t> </a:t>
            </a:r>
            <a:r>
              <a:rPr lang="fr-CA">
                <a:latin typeface="Ubuntu"/>
                <a:ea typeface="Ubuntu"/>
                <a:cs typeface="Ubuntu"/>
                <a:sym typeface="Ubuntu"/>
              </a:rPr>
              <a:t>des outils et matériaux usuels comme les ciseaux, le carton et la colle</a:t>
            </a:r>
            <a:br>
              <a:rPr lang="fr-CA">
                <a:latin typeface="Ubuntu"/>
                <a:ea typeface="Ubuntu"/>
                <a:cs typeface="Ubuntu"/>
                <a:sym typeface="Ubuntu"/>
              </a:rPr>
            </a:br>
            <a:endParaRPr>
              <a:latin typeface="Ubuntu"/>
              <a:ea typeface="Ubuntu"/>
              <a:cs typeface="Ubuntu"/>
              <a:sym typeface="Ubuntu"/>
            </a:endParaRPr>
          </a:p>
          <a:p>
            <a:pPr indent="-342900" lvl="0" marL="457200" rtl="0" algn="l">
              <a:spcBef>
                <a:spcPts val="0"/>
              </a:spcBef>
              <a:spcAft>
                <a:spcPts val="0"/>
              </a:spcAft>
              <a:buSzPts val="1800"/>
              <a:buFont typeface="Ubuntu"/>
              <a:buChar char="❏"/>
            </a:pPr>
            <a:r>
              <a:rPr lang="fr-CA">
                <a:latin typeface="Ubuntu"/>
                <a:ea typeface="Ubuntu"/>
                <a:cs typeface="Ubuntu"/>
                <a:sym typeface="Ubuntu"/>
              </a:rPr>
              <a:t>les enseignants comme les élèves sont des apprenants</a:t>
            </a:r>
            <a:endParaRPr>
              <a:latin typeface="Ubuntu"/>
              <a:ea typeface="Ubuntu"/>
              <a:cs typeface="Ubuntu"/>
              <a:sym typeface="Ubuntu"/>
            </a:endParaRPr>
          </a:p>
          <a:p>
            <a:pPr indent="0" lvl="0" marL="457200" rtl="0" algn="l">
              <a:spcBef>
                <a:spcPts val="1600"/>
              </a:spcBef>
              <a:spcAft>
                <a:spcPts val="0"/>
              </a:spcAft>
              <a:buNone/>
            </a:pPr>
            <a:r>
              <a:t/>
            </a:r>
            <a:endParaRPr>
              <a:latin typeface="Ubuntu"/>
              <a:ea typeface="Ubuntu"/>
              <a:cs typeface="Ubuntu"/>
              <a:sym typeface="Ubuntu"/>
            </a:endParaRPr>
          </a:p>
          <a:p>
            <a:pPr indent="-342900" lvl="0" marL="457200" rtl="0" algn="l">
              <a:spcBef>
                <a:spcPts val="1600"/>
              </a:spcBef>
              <a:spcAft>
                <a:spcPts val="0"/>
              </a:spcAft>
              <a:buSzPts val="1800"/>
              <a:buFont typeface="Ubuntu"/>
              <a:buChar char="❏"/>
            </a:pPr>
            <a:r>
              <a:rPr lang="fr-CA">
                <a:latin typeface="Ubuntu"/>
                <a:ea typeface="Ubuntu"/>
                <a:cs typeface="Ubuntu"/>
                <a:sym typeface="Ubuntu"/>
              </a:rPr>
              <a:t>projets individuels, collaboratifs, personnels ou de classe</a:t>
            </a:r>
            <a:endParaRPr>
              <a:latin typeface="Ubuntu"/>
              <a:ea typeface="Ubuntu"/>
              <a:cs typeface="Ubuntu"/>
              <a:sym typeface="Ubuntu"/>
            </a:endParaRPr>
          </a:p>
        </p:txBody>
      </p:sp>
      <p:sp>
        <p:nvSpPr>
          <p:cNvPr id="130" name="Google Shape;130;p28"/>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131" name="Google Shape;131;p28"/>
          <p:cNvPicPr preferRelativeResize="0"/>
          <p:nvPr/>
        </p:nvPicPr>
        <p:blipFill>
          <a:blip r:embed="rId4">
            <a:alphaModFix/>
          </a:blip>
          <a:stretch>
            <a:fillRect/>
          </a:stretch>
        </p:blipFill>
        <p:spPr>
          <a:xfrm>
            <a:off x="7910492" y="3724075"/>
            <a:ext cx="1233500" cy="1190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9"/>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37" name="Google Shape;137;p29"/>
          <p:cNvSpPr txBox="1"/>
          <p:nvPr>
            <p:ph type="title"/>
          </p:nvPr>
        </p:nvSpPr>
        <p:spPr>
          <a:xfrm>
            <a:off x="311700" y="4450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Pourquoi les laboratoires créatifs</a:t>
            </a:r>
            <a:endParaRPr>
              <a:solidFill>
                <a:schemeClr val="dk2"/>
              </a:solidFill>
              <a:latin typeface="Viga"/>
              <a:ea typeface="Viga"/>
              <a:cs typeface="Viga"/>
              <a:sym typeface="Viga"/>
            </a:endParaRPr>
          </a:p>
        </p:txBody>
      </p:sp>
      <p:sp>
        <p:nvSpPr>
          <p:cNvPr id="138" name="Google Shape;138;p29"/>
          <p:cNvSpPr txBox="1"/>
          <p:nvPr>
            <p:ph idx="1" type="body"/>
          </p:nvPr>
        </p:nvSpPr>
        <p:spPr>
          <a:xfrm>
            <a:off x="484150" y="1439100"/>
            <a:ext cx="4275900" cy="2265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Autre façon d’intégrer le numérique</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Ouverture sur d’autres approches</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Exploration des «nouveaux» outils</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Favoriser l’interdisciplinarité</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Varier la formation continue</a:t>
            </a:r>
            <a:endParaRPr>
              <a:latin typeface="Ubuntu"/>
              <a:ea typeface="Ubuntu"/>
              <a:cs typeface="Ubuntu"/>
              <a:sym typeface="Ubuntu"/>
            </a:endParaRPr>
          </a:p>
          <a:p>
            <a:pPr indent="-342900" lvl="0" marL="457200" rtl="0" algn="l">
              <a:spcBef>
                <a:spcPts val="0"/>
              </a:spcBef>
              <a:spcAft>
                <a:spcPts val="0"/>
              </a:spcAft>
              <a:buSzPts val="1800"/>
              <a:buFont typeface="Ubuntu"/>
              <a:buAutoNum type="arabicPeriod"/>
            </a:pPr>
            <a:r>
              <a:rPr lang="fr-CA">
                <a:latin typeface="Ubuntu"/>
                <a:ea typeface="Ubuntu"/>
                <a:cs typeface="Ubuntu"/>
                <a:sym typeface="Ubuntu"/>
              </a:rPr>
              <a:t>Et les vôtres?</a:t>
            </a:r>
            <a:endParaRPr>
              <a:latin typeface="Ubuntu"/>
              <a:ea typeface="Ubuntu"/>
              <a:cs typeface="Ubuntu"/>
              <a:sym typeface="Ubuntu"/>
            </a:endParaRPr>
          </a:p>
        </p:txBody>
      </p:sp>
      <p:sp>
        <p:nvSpPr>
          <p:cNvPr id="139" name="Google Shape;139;p29"/>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140" name="Google Shape;140;p29"/>
          <p:cNvPicPr preferRelativeResize="0"/>
          <p:nvPr/>
        </p:nvPicPr>
        <p:blipFill>
          <a:blip r:embed="rId4">
            <a:alphaModFix/>
          </a:blip>
          <a:stretch>
            <a:fillRect/>
          </a:stretch>
        </p:blipFill>
        <p:spPr>
          <a:xfrm>
            <a:off x="7910492" y="3724075"/>
            <a:ext cx="1233500" cy="1190025"/>
          </a:xfrm>
          <a:prstGeom prst="rect">
            <a:avLst/>
          </a:prstGeom>
          <a:noFill/>
          <a:ln>
            <a:noFill/>
          </a:ln>
        </p:spPr>
      </p:pic>
      <p:pic>
        <p:nvPicPr>
          <p:cNvPr id="141" name="Google Shape;141;p29"/>
          <p:cNvPicPr preferRelativeResize="0"/>
          <p:nvPr/>
        </p:nvPicPr>
        <p:blipFill>
          <a:blip r:embed="rId5">
            <a:alphaModFix/>
          </a:blip>
          <a:stretch>
            <a:fillRect/>
          </a:stretch>
        </p:blipFill>
        <p:spPr>
          <a:xfrm>
            <a:off x="4760050" y="1170125"/>
            <a:ext cx="3509325" cy="2631999"/>
          </a:xfrm>
          <a:prstGeom prst="rect">
            <a:avLst/>
          </a:prstGeom>
          <a:noFill/>
          <a:ln>
            <a:noFill/>
          </a:ln>
          <a:effectLst>
            <a:outerShdw blurRad="57150" rotWithShape="0" algn="bl" dir="1920000" dist="7620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30"/>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47" name="Google Shape;147;p30"/>
          <p:cNvSpPr txBox="1"/>
          <p:nvPr>
            <p:ph type="title"/>
          </p:nvPr>
        </p:nvSpPr>
        <p:spPr>
          <a:xfrm>
            <a:off x="311700" y="2453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Compétences</a:t>
            </a:r>
            <a:endParaRPr>
              <a:solidFill>
                <a:schemeClr val="dk2"/>
              </a:solidFill>
            </a:endParaRPr>
          </a:p>
          <a:p>
            <a:pPr indent="0" lvl="0" marL="0" rtl="0" algn="ctr">
              <a:spcBef>
                <a:spcPts val="0"/>
              </a:spcBef>
              <a:spcAft>
                <a:spcPts val="0"/>
              </a:spcAft>
              <a:buNone/>
            </a:pPr>
            <a:r>
              <a:rPr lang="fr-CA" sz="2400">
                <a:solidFill>
                  <a:schemeClr val="dk2"/>
                </a:solidFill>
              </a:rPr>
              <a:t>citoyennes - personnelles - professionnelles</a:t>
            </a:r>
            <a:endParaRPr sz="2400">
              <a:solidFill>
                <a:schemeClr val="dk2"/>
              </a:solidFill>
            </a:endParaRPr>
          </a:p>
        </p:txBody>
      </p:sp>
      <p:sp>
        <p:nvSpPr>
          <p:cNvPr id="148" name="Google Shape;148;p30"/>
          <p:cNvSpPr txBox="1"/>
          <p:nvPr>
            <p:ph idx="1" type="body"/>
          </p:nvPr>
        </p:nvSpPr>
        <p:spPr>
          <a:xfrm>
            <a:off x="311700" y="1420075"/>
            <a:ext cx="4825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fr-CA"/>
              <a:t>Compétences 21e siècle</a:t>
            </a:r>
            <a:endParaRPr b="1"/>
          </a:p>
          <a:p>
            <a:pPr indent="-317500" lvl="1" marL="914400" rtl="0" algn="l">
              <a:spcBef>
                <a:spcPts val="0"/>
              </a:spcBef>
              <a:spcAft>
                <a:spcPts val="0"/>
              </a:spcAft>
              <a:buSzPts val="1400"/>
              <a:buChar char="❏"/>
            </a:pPr>
            <a:r>
              <a:rPr lang="fr-CA"/>
              <a:t>Pensée critique et résolution de problèmes</a:t>
            </a:r>
            <a:endParaRPr/>
          </a:p>
          <a:p>
            <a:pPr indent="-317500" lvl="1" marL="914400" rtl="0" algn="l">
              <a:spcBef>
                <a:spcPts val="0"/>
              </a:spcBef>
              <a:spcAft>
                <a:spcPts val="0"/>
              </a:spcAft>
              <a:buSzPts val="1400"/>
              <a:buChar char="❏"/>
            </a:pPr>
            <a:r>
              <a:rPr lang="fr-CA"/>
              <a:t>Collaboration et leadership</a:t>
            </a:r>
            <a:endParaRPr/>
          </a:p>
          <a:p>
            <a:pPr indent="-317500" lvl="1" marL="914400" rtl="0" algn="l">
              <a:spcBef>
                <a:spcPts val="0"/>
              </a:spcBef>
              <a:spcAft>
                <a:spcPts val="0"/>
              </a:spcAft>
              <a:buSzPts val="1400"/>
              <a:buChar char="❏"/>
            </a:pPr>
            <a:r>
              <a:rPr lang="fr-CA"/>
              <a:t>Agilité et adaptabilité</a:t>
            </a:r>
            <a:endParaRPr/>
          </a:p>
          <a:p>
            <a:pPr indent="-317500" lvl="1" marL="914400" rtl="0" algn="l">
              <a:spcBef>
                <a:spcPts val="0"/>
              </a:spcBef>
              <a:spcAft>
                <a:spcPts val="0"/>
              </a:spcAft>
              <a:buSzPts val="1400"/>
              <a:buChar char="❏"/>
            </a:pPr>
            <a:r>
              <a:rPr lang="fr-CA"/>
              <a:t>Initiative et esprit d’entreprise</a:t>
            </a:r>
            <a:endParaRPr/>
          </a:p>
          <a:p>
            <a:pPr indent="-317500" lvl="1" marL="914400" rtl="0" algn="l">
              <a:spcBef>
                <a:spcPts val="0"/>
              </a:spcBef>
              <a:spcAft>
                <a:spcPts val="0"/>
              </a:spcAft>
              <a:buSzPts val="1400"/>
              <a:buChar char="❏"/>
            </a:pPr>
            <a:r>
              <a:rPr lang="fr-CA"/>
              <a:t>Communication orale et écrite efficace</a:t>
            </a:r>
            <a:endParaRPr/>
          </a:p>
          <a:p>
            <a:pPr indent="-317500" lvl="1" marL="914400" rtl="0" algn="l">
              <a:spcBef>
                <a:spcPts val="0"/>
              </a:spcBef>
              <a:spcAft>
                <a:spcPts val="0"/>
              </a:spcAft>
              <a:buSzPts val="1400"/>
              <a:buChar char="❏"/>
            </a:pPr>
            <a:r>
              <a:rPr lang="fr-CA"/>
              <a:t>Obtention et analyse de l’information</a:t>
            </a:r>
            <a:endParaRPr/>
          </a:p>
          <a:p>
            <a:pPr indent="-317500" lvl="1" marL="914400" rtl="0" algn="l">
              <a:spcBef>
                <a:spcPts val="0"/>
              </a:spcBef>
              <a:spcAft>
                <a:spcPts val="0"/>
              </a:spcAft>
              <a:buSzPts val="1400"/>
              <a:buChar char="❏"/>
            </a:pPr>
            <a:r>
              <a:rPr lang="fr-CA"/>
              <a:t>Curiosité et imagination</a:t>
            </a:r>
            <a:endParaRPr/>
          </a:p>
          <a:p>
            <a:pPr indent="0" lvl="0" marL="0" rtl="0" algn="l">
              <a:spcBef>
                <a:spcPts val="1600"/>
              </a:spcBef>
              <a:spcAft>
                <a:spcPts val="0"/>
              </a:spcAft>
              <a:buNone/>
            </a:pPr>
            <a:r>
              <a:rPr b="1" lang="fr-CA" sz="1000" u="sng">
                <a:hlinkClick r:id="rId4"/>
              </a:rPr>
              <a:t>http://unesdoc.unesco.org/images/0024/002429/242996F.pdf</a:t>
            </a:r>
            <a:endParaRPr b="1" sz="1000"/>
          </a:p>
          <a:p>
            <a:pPr indent="0" lvl="0" marL="0" rtl="0" algn="l">
              <a:spcBef>
                <a:spcPts val="1600"/>
              </a:spcBef>
              <a:spcAft>
                <a:spcPts val="0"/>
              </a:spcAft>
              <a:buNone/>
            </a:pPr>
            <a:r>
              <a:t/>
            </a:r>
            <a:endParaRPr b="1"/>
          </a:p>
          <a:p>
            <a:pPr indent="0" lvl="0" marL="0" rtl="0" algn="l">
              <a:spcBef>
                <a:spcPts val="1600"/>
              </a:spcBef>
              <a:spcAft>
                <a:spcPts val="0"/>
              </a:spcAft>
              <a:buNone/>
            </a:pPr>
            <a:r>
              <a:t/>
            </a:r>
            <a:endParaRPr b="1"/>
          </a:p>
          <a:p>
            <a:pPr indent="0" lvl="0" marL="0" rtl="0" algn="l">
              <a:spcBef>
                <a:spcPts val="1600"/>
              </a:spcBef>
              <a:spcAft>
                <a:spcPts val="1600"/>
              </a:spcAft>
              <a:buNone/>
            </a:pPr>
            <a:r>
              <a:t/>
            </a:r>
            <a:endParaRPr b="1"/>
          </a:p>
        </p:txBody>
      </p:sp>
      <p:sp>
        <p:nvSpPr>
          <p:cNvPr id="149" name="Google Shape;149;p30"/>
          <p:cNvSpPr txBox="1"/>
          <p:nvPr/>
        </p:nvSpPr>
        <p:spPr>
          <a:xfrm>
            <a:off x="5230050" y="1299250"/>
            <a:ext cx="4078800" cy="30000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0"/>
              </a:spcBef>
              <a:spcAft>
                <a:spcPts val="0"/>
              </a:spcAft>
              <a:buClr>
                <a:srgbClr val="686254"/>
              </a:buClr>
              <a:buSzPts val="1800"/>
              <a:buFont typeface="Ubuntu"/>
              <a:buChar char="❏"/>
            </a:pPr>
            <a:r>
              <a:rPr lang="fr-CA" sz="1800">
                <a:solidFill>
                  <a:srgbClr val="686254"/>
                </a:solidFill>
                <a:latin typeface="Ubuntu"/>
                <a:ea typeface="Ubuntu"/>
                <a:cs typeface="Ubuntu"/>
                <a:sym typeface="Ubuntu"/>
              </a:rPr>
              <a:t>Apprendre à connaître;</a:t>
            </a:r>
            <a:endParaRPr sz="1800">
              <a:solidFill>
                <a:srgbClr val="686254"/>
              </a:solidFill>
              <a:latin typeface="Ubuntu"/>
              <a:ea typeface="Ubuntu"/>
              <a:cs typeface="Ubuntu"/>
              <a:sym typeface="Ubuntu"/>
            </a:endParaRPr>
          </a:p>
          <a:p>
            <a:pPr indent="-342900" lvl="0" marL="457200" rtl="0" algn="l">
              <a:lnSpc>
                <a:spcPct val="115000"/>
              </a:lnSpc>
              <a:spcBef>
                <a:spcPts val="0"/>
              </a:spcBef>
              <a:spcAft>
                <a:spcPts val="0"/>
              </a:spcAft>
              <a:buClr>
                <a:srgbClr val="686254"/>
              </a:buClr>
              <a:buSzPts val="1800"/>
              <a:buFont typeface="Ubuntu"/>
              <a:buChar char="❏"/>
            </a:pPr>
            <a:r>
              <a:rPr lang="fr-CA" sz="1800">
                <a:solidFill>
                  <a:srgbClr val="686254"/>
                </a:solidFill>
                <a:latin typeface="Ubuntu"/>
                <a:ea typeface="Ubuntu"/>
                <a:cs typeface="Ubuntu"/>
                <a:sym typeface="Ubuntu"/>
              </a:rPr>
              <a:t>Apprendre à faire;</a:t>
            </a:r>
            <a:endParaRPr sz="1800">
              <a:solidFill>
                <a:srgbClr val="686254"/>
              </a:solidFill>
              <a:latin typeface="Ubuntu"/>
              <a:ea typeface="Ubuntu"/>
              <a:cs typeface="Ubuntu"/>
              <a:sym typeface="Ubuntu"/>
            </a:endParaRPr>
          </a:p>
          <a:p>
            <a:pPr indent="-342900" lvl="0" marL="457200" rtl="0" algn="l">
              <a:lnSpc>
                <a:spcPct val="115000"/>
              </a:lnSpc>
              <a:spcBef>
                <a:spcPts val="0"/>
              </a:spcBef>
              <a:spcAft>
                <a:spcPts val="0"/>
              </a:spcAft>
              <a:buClr>
                <a:srgbClr val="686254"/>
              </a:buClr>
              <a:buSzPts val="1800"/>
              <a:buFont typeface="Ubuntu"/>
              <a:buChar char="❏"/>
            </a:pPr>
            <a:r>
              <a:rPr lang="fr-CA" sz="1800">
                <a:solidFill>
                  <a:srgbClr val="686254"/>
                </a:solidFill>
                <a:latin typeface="Ubuntu"/>
                <a:ea typeface="Ubuntu"/>
                <a:cs typeface="Ubuntu"/>
                <a:sym typeface="Ubuntu"/>
              </a:rPr>
              <a:t>Apprendre à être;</a:t>
            </a:r>
            <a:endParaRPr sz="1800">
              <a:solidFill>
                <a:srgbClr val="686254"/>
              </a:solidFill>
              <a:latin typeface="Ubuntu"/>
              <a:ea typeface="Ubuntu"/>
              <a:cs typeface="Ubuntu"/>
              <a:sym typeface="Ubuntu"/>
            </a:endParaRPr>
          </a:p>
          <a:p>
            <a:pPr indent="-342900" lvl="0" marL="457200" rtl="0" algn="l">
              <a:lnSpc>
                <a:spcPct val="115000"/>
              </a:lnSpc>
              <a:spcBef>
                <a:spcPts val="0"/>
              </a:spcBef>
              <a:spcAft>
                <a:spcPts val="0"/>
              </a:spcAft>
              <a:buClr>
                <a:srgbClr val="686254"/>
              </a:buClr>
              <a:buSzPts val="1800"/>
              <a:buFont typeface="Ubuntu"/>
              <a:buChar char="❏"/>
            </a:pPr>
            <a:r>
              <a:rPr lang="fr-CA" sz="1800">
                <a:solidFill>
                  <a:srgbClr val="686254"/>
                </a:solidFill>
                <a:latin typeface="Ubuntu"/>
                <a:ea typeface="Ubuntu"/>
                <a:cs typeface="Ubuntu"/>
                <a:sym typeface="Ubuntu"/>
              </a:rPr>
              <a:t>Apprendre à vivre ensemble.</a:t>
            </a:r>
            <a:endParaRPr sz="1800">
              <a:solidFill>
                <a:srgbClr val="686254"/>
              </a:solidFill>
              <a:latin typeface="Ubuntu"/>
              <a:ea typeface="Ubuntu"/>
              <a:cs typeface="Ubuntu"/>
              <a:sym typeface="Ubuntu"/>
            </a:endParaRPr>
          </a:p>
          <a:p>
            <a:pPr indent="0" lvl="0" marL="0" rtl="0" algn="l">
              <a:lnSpc>
                <a:spcPct val="115000"/>
              </a:lnSpc>
              <a:spcBef>
                <a:spcPts val="1300"/>
              </a:spcBef>
              <a:spcAft>
                <a:spcPts val="1300"/>
              </a:spcAft>
              <a:buNone/>
            </a:pPr>
            <a:r>
              <a:rPr b="1" lang="fr-CA" sz="1000" u="sng">
                <a:solidFill>
                  <a:schemeClr val="dk2"/>
                </a:solidFill>
                <a:latin typeface="Ubuntu"/>
                <a:ea typeface="Ubuntu"/>
                <a:cs typeface="Ubuntu"/>
                <a:sym typeface="Ubuntu"/>
                <a:hlinkClick r:id="rId5">
                  <a:extLst>
                    <a:ext uri="{A12FA001-AC4F-418D-AE19-62706E023703}">
                      <ahyp:hlinkClr val="tx"/>
                    </a:ext>
                  </a:extLst>
                </a:hlinkClick>
              </a:rPr>
              <a:t>http://rire.ctreq.qc.ca/2018/07/competences-21e-siecle-2/</a:t>
            </a:r>
            <a:endParaRPr b="1" sz="1000">
              <a:solidFill>
                <a:schemeClr val="dk2"/>
              </a:solidFill>
              <a:latin typeface="Ubuntu"/>
              <a:ea typeface="Ubuntu"/>
              <a:cs typeface="Ubuntu"/>
              <a:sym typeface="Ubuntu"/>
            </a:endParaRPr>
          </a:p>
        </p:txBody>
      </p:sp>
      <p:sp>
        <p:nvSpPr>
          <p:cNvPr id="150" name="Google Shape;150;p30"/>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31"/>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56" name="Google Shape;156;p31"/>
          <p:cNvSpPr txBox="1"/>
          <p:nvPr>
            <p:ph type="title"/>
          </p:nvPr>
        </p:nvSpPr>
        <p:spPr>
          <a:xfrm>
            <a:off x="222000" y="2855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Pédagogie</a:t>
            </a:r>
            <a:endParaRPr>
              <a:solidFill>
                <a:schemeClr val="dk2"/>
              </a:solidFill>
            </a:endParaRPr>
          </a:p>
        </p:txBody>
      </p:sp>
      <p:sp>
        <p:nvSpPr>
          <p:cNvPr id="157" name="Google Shape;157;p31"/>
          <p:cNvSpPr txBox="1"/>
          <p:nvPr>
            <p:ph idx="1" type="body"/>
          </p:nvPr>
        </p:nvSpPr>
        <p:spPr>
          <a:xfrm>
            <a:off x="624500" y="1469975"/>
            <a:ext cx="406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CA" u="sng">
                <a:hlinkClick r:id="rId4"/>
              </a:rPr>
              <a:t>Pensée design</a:t>
            </a:r>
            <a:endParaRPr/>
          </a:p>
          <a:p>
            <a:pPr indent="0" lvl="0" marL="0" rtl="0" algn="l">
              <a:spcBef>
                <a:spcPts val="1600"/>
              </a:spcBef>
              <a:spcAft>
                <a:spcPts val="0"/>
              </a:spcAft>
              <a:buNone/>
            </a:pPr>
            <a:r>
              <a:rPr lang="fr-CA" u="sng">
                <a:hlinkClick r:id="rId5"/>
              </a:rPr>
              <a:t>Approche STEAM</a:t>
            </a:r>
            <a:r>
              <a:rPr lang="fr-CA"/>
              <a:t> (MATIS OU STIAM)</a:t>
            </a:r>
            <a:endParaRPr/>
          </a:p>
          <a:p>
            <a:pPr indent="0" lvl="0" marL="0" rtl="0" algn="l">
              <a:spcBef>
                <a:spcPts val="1600"/>
              </a:spcBef>
              <a:spcAft>
                <a:spcPts val="0"/>
              </a:spcAft>
              <a:buNone/>
            </a:pPr>
            <a:r>
              <a:rPr lang="fr-CA"/>
              <a:t>Démarche de </a:t>
            </a:r>
            <a:r>
              <a:rPr lang="fr-CA" u="sng">
                <a:hlinkClick r:id="rId6"/>
              </a:rPr>
              <a:t>conception</a:t>
            </a:r>
            <a:r>
              <a:rPr lang="fr-CA"/>
              <a:t>, </a:t>
            </a:r>
            <a:r>
              <a:rPr lang="fr-CA" u="sng">
                <a:hlinkClick r:id="rId7"/>
              </a:rPr>
              <a:t>d’analyse</a:t>
            </a:r>
            <a:endParaRPr/>
          </a:p>
          <a:p>
            <a:pPr indent="0" lvl="0" marL="0" rtl="0" algn="l">
              <a:spcBef>
                <a:spcPts val="1600"/>
              </a:spcBef>
              <a:spcAft>
                <a:spcPts val="1600"/>
              </a:spcAft>
              <a:buClr>
                <a:schemeClr val="dk1"/>
              </a:buClr>
              <a:buSzPts val="1100"/>
              <a:buFont typeface="Arial"/>
              <a:buNone/>
            </a:pPr>
            <a:r>
              <a:rPr lang="fr-CA"/>
              <a:t>Résolution de problème</a:t>
            </a:r>
            <a:endParaRPr sz="1100">
              <a:highlight>
                <a:srgbClr val="00FF00"/>
              </a:highlight>
            </a:endParaRPr>
          </a:p>
        </p:txBody>
      </p:sp>
      <p:sp>
        <p:nvSpPr>
          <p:cNvPr id="158" name="Google Shape;158;p31"/>
          <p:cNvSpPr txBox="1"/>
          <p:nvPr>
            <p:ph idx="1" type="body"/>
          </p:nvPr>
        </p:nvSpPr>
        <p:spPr>
          <a:xfrm>
            <a:off x="4572000" y="445025"/>
            <a:ext cx="3911100" cy="3776400"/>
          </a:xfrm>
          <a:prstGeom prst="rect">
            <a:avLst/>
          </a:prstGeom>
          <a:ln cap="flat" cmpd="sng" w="9525">
            <a:solidFill>
              <a:srgbClr val="B7B7B7"/>
            </a:solidFill>
            <a:prstDash val="solid"/>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fr-CA" sz="1200"/>
              <a:t>Artistique</a:t>
            </a:r>
            <a:endParaRPr sz="1200"/>
          </a:p>
          <a:p>
            <a:pPr indent="-304800" lvl="0" marL="457200" rtl="0" algn="l">
              <a:spcBef>
                <a:spcPts val="0"/>
              </a:spcBef>
              <a:spcAft>
                <a:spcPts val="0"/>
              </a:spcAft>
              <a:buSzPts val="1200"/>
              <a:buChar char="❏"/>
            </a:pPr>
            <a:r>
              <a:rPr lang="fr-CA" sz="1200"/>
              <a:t>Utilitaire </a:t>
            </a:r>
            <a:endParaRPr sz="1200"/>
          </a:p>
          <a:p>
            <a:pPr indent="-304800" lvl="0" marL="457200" rtl="0" algn="l">
              <a:spcBef>
                <a:spcPts val="0"/>
              </a:spcBef>
              <a:spcAft>
                <a:spcPts val="0"/>
              </a:spcAft>
              <a:buSzPts val="1200"/>
              <a:buChar char="❏"/>
            </a:pPr>
            <a:r>
              <a:rPr lang="fr-CA" sz="1200"/>
              <a:t>Approche orientante</a:t>
            </a:r>
            <a:endParaRPr sz="1200"/>
          </a:p>
          <a:p>
            <a:pPr indent="-304800" lvl="0" marL="457200" rtl="0" algn="l">
              <a:spcBef>
                <a:spcPts val="0"/>
              </a:spcBef>
              <a:spcAft>
                <a:spcPts val="0"/>
              </a:spcAft>
              <a:buSzPts val="1200"/>
              <a:buChar char="❏"/>
            </a:pPr>
            <a:r>
              <a:rPr lang="fr-CA" sz="1200"/>
              <a:t>Exploration</a:t>
            </a:r>
            <a:endParaRPr sz="1200"/>
          </a:p>
          <a:p>
            <a:pPr indent="-304800" lvl="0" marL="457200" rtl="0" algn="l">
              <a:spcBef>
                <a:spcPts val="0"/>
              </a:spcBef>
              <a:spcAft>
                <a:spcPts val="0"/>
              </a:spcAft>
              <a:buSzPts val="1200"/>
              <a:buChar char="❏"/>
            </a:pPr>
            <a:r>
              <a:rPr lang="fr-CA" sz="1200"/>
              <a:t>Développement personnel</a:t>
            </a:r>
            <a:endParaRPr sz="1200"/>
          </a:p>
          <a:p>
            <a:pPr indent="-304800" lvl="0" marL="457200" rtl="0" algn="l">
              <a:spcBef>
                <a:spcPts val="0"/>
              </a:spcBef>
              <a:spcAft>
                <a:spcPts val="0"/>
              </a:spcAft>
              <a:buSzPts val="1200"/>
              <a:buChar char="❏"/>
            </a:pPr>
            <a:r>
              <a:rPr lang="fr-CA" sz="1200"/>
              <a:t>Expérimentation</a:t>
            </a:r>
            <a:endParaRPr sz="1200"/>
          </a:p>
          <a:p>
            <a:pPr indent="-304800" lvl="0" marL="457200" rtl="0" algn="l">
              <a:spcBef>
                <a:spcPts val="0"/>
              </a:spcBef>
              <a:spcAft>
                <a:spcPts val="0"/>
              </a:spcAft>
              <a:buSzPts val="1200"/>
              <a:buChar char="❏"/>
            </a:pPr>
            <a:r>
              <a:rPr lang="fr-CA" sz="1200"/>
              <a:t>Loisir, jeu</a:t>
            </a:r>
            <a:endParaRPr sz="1200"/>
          </a:p>
          <a:p>
            <a:pPr indent="-304800" lvl="0" marL="457200" rtl="0" algn="l">
              <a:spcBef>
                <a:spcPts val="0"/>
              </a:spcBef>
              <a:spcAft>
                <a:spcPts val="0"/>
              </a:spcAft>
              <a:buSzPts val="1200"/>
              <a:buChar char="❏"/>
            </a:pPr>
            <a:r>
              <a:rPr lang="fr-CA" sz="1200"/>
              <a:t>Créativité</a:t>
            </a:r>
            <a:endParaRPr sz="1200"/>
          </a:p>
          <a:p>
            <a:pPr indent="-304800" lvl="0" marL="457200" rtl="0" algn="l">
              <a:spcBef>
                <a:spcPts val="0"/>
              </a:spcBef>
              <a:spcAft>
                <a:spcPts val="0"/>
              </a:spcAft>
              <a:buSzPts val="1200"/>
              <a:buChar char="❏"/>
            </a:pPr>
            <a:r>
              <a:rPr lang="fr-CA" sz="1200"/>
              <a:t>Pensée critique,</a:t>
            </a:r>
            <a:endParaRPr sz="1200"/>
          </a:p>
          <a:p>
            <a:pPr indent="-304800" lvl="0" marL="457200" rtl="0" algn="l">
              <a:spcBef>
                <a:spcPts val="0"/>
              </a:spcBef>
              <a:spcAft>
                <a:spcPts val="0"/>
              </a:spcAft>
              <a:buSzPts val="1200"/>
              <a:buChar char="❏"/>
            </a:pPr>
            <a:r>
              <a:rPr lang="fr-CA" sz="1200"/>
              <a:t>Résolution de problèmes,</a:t>
            </a:r>
            <a:endParaRPr sz="1200"/>
          </a:p>
          <a:p>
            <a:pPr indent="-304800" lvl="0" marL="457200" rtl="0" algn="l">
              <a:spcBef>
                <a:spcPts val="0"/>
              </a:spcBef>
              <a:spcAft>
                <a:spcPts val="0"/>
              </a:spcAft>
              <a:buSzPts val="1200"/>
              <a:buChar char="❏"/>
            </a:pPr>
            <a:r>
              <a:rPr lang="fr-CA" sz="1200"/>
              <a:t>Capacité de développer des produits de qualité et productivité.</a:t>
            </a:r>
            <a:endParaRPr sz="1200"/>
          </a:p>
          <a:p>
            <a:pPr indent="-304800" lvl="0" marL="457200" rtl="0" algn="l">
              <a:spcBef>
                <a:spcPts val="0"/>
              </a:spcBef>
              <a:spcAft>
                <a:spcPts val="0"/>
              </a:spcAft>
              <a:buSzPts val="1200"/>
              <a:buChar char="❏"/>
            </a:pPr>
            <a:r>
              <a:rPr lang="fr-CA" sz="1200"/>
              <a:t>Collaboration,</a:t>
            </a:r>
            <a:endParaRPr sz="1200"/>
          </a:p>
          <a:p>
            <a:pPr indent="-304800" lvl="0" marL="457200" rtl="0" algn="l">
              <a:spcBef>
                <a:spcPts val="0"/>
              </a:spcBef>
              <a:spcAft>
                <a:spcPts val="0"/>
              </a:spcAft>
              <a:buSzPts val="1200"/>
              <a:buChar char="❏"/>
            </a:pPr>
            <a:r>
              <a:rPr lang="fr-CA" sz="1200"/>
              <a:t>Communication,</a:t>
            </a:r>
            <a:endParaRPr sz="1200"/>
          </a:p>
          <a:p>
            <a:pPr indent="-304800" lvl="0" marL="457200" rtl="0" algn="l">
              <a:spcBef>
                <a:spcPts val="0"/>
              </a:spcBef>
              <a:spcAft>
                <a:spcPts val="0"/>
              </a:spcAft>
              <a:buSzPts val="1200"/>
              <a:buChar char="❏"/>
            </a:pPr>
            <a:r>
              <a:rPr lang="fr-CA" sz="1200"/>
              <a:t>Compétences liées aux technologies de l’information et des communications (TIC),</a:t>
            </a:r>
            <a:endParaRPr sz="1200"/>
          </a:p>
          <a:p>
            <a:pPr indent="-304800" lvl="0" marL="457200" rtl="0" algn="l">
              <a:spcBef>
                <a:spcPts val="0"/>
              </a:spcBef>
              <a:spcAft>
                <a:spcPts val="0"/>
              </a:spcAft>
              <a:buSzPts val="1200"/>
              <a:buChar char="❏"/>
            </a:pPr>
            <a:r>
              <a:rPr lang="fr-CA" sz="1200"/>
              <a:t>Habiletés sociales et culturelles, citoyenneté.</a:t>
            </a:r>
            <a:endParaRPr sz="1200"/>
          </a:p>
        </p:txBody>
      </p:sp>
      <p:sp>
        <p:nvSpPr>
          <p:cNvPr id="159" name="Google Shape;159;p31"/>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2"/>
          <p:cNvPicPr preferRelativeResize="0"/>
          <p:nvPr/>
        </p:nvPicPr>
        <p:blipFill rotWithShape="1">
          <a:blip r:embed="rId3">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65" name="Google Shape;165;p32"/>
          <p:cNvSpPr txBox="1"/>
          <p:nvPr>
            <p:ph type="title"/>
          </p:nvPr>
        </p:nvSpPr>
        <p:spPr>
          <a:xfrm>
            <a:off x="294000" y="2752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rPr>
              <a:t>Diversité</a:t>
            </a:r>
            <a:endParaRPr>
              <a:solidFill>
                <a:schemeClr val="dk2"/>
              </a:solidFill>
            </a:endParaRPr>
          </a:p>
        </p:txBody>
      </p:sp>
      <p:sp>
        <p:nvSpPr>
          <p:cNvPr id="166" name="Google Shape;166;p32"/>
          <p:cNvSpPr txBox="1"/>
          <p:nvPr>
            <p:ph idx="1" type="body"/>
          </p:nvPr>
        </p:nvSpPr>
        <p:spPr>
          <a:xfrm>
            <a:off x="1073100" y="1162475"/>
            <a:ext cx="6962400" cy="3776400"/>
          </a:xfrm>
          <a:prstGeom prst="rect">
            <a:avLst/>
          </a:prstGeom>
          <a:ln>
            <a:noFill/>
          </a:ln>
        </p:spPr>
        <p:txBody>
          <a:bodyPr anchorCtr="0" anchor="t" bIns="91425" lIns="91425" spcFirstLastPara="1" rIns="91425" wrap="square" tIns="91425">
            <a:noAutofit/>
          </a:bodyPr>
          <a:lstStyle/>
          <a:p>
            <a:pPr indent="-381000" lvl="0" marL="457200" rtl="0" algn="l">
              <a:lnSpc>
                <a:spcPct val="100000"/>
              </a:lnSpc>
              <a:spcBef>
                <a:spcPts val="600"/>
              </a:spcBef>
              <a:spcAft>
                <a:spcPts val="0"/>
              </a:spcAft>
              <a:buSzPts val="2400"/>
              <a:buChar char="❏"/>
            </a:pPr>
            <a:r>
              <a:rPr lang="fr-CA" sz="2400"/>
              <a:t>Local et pas de local</a:t>
            </a:r>
            <a:endParaRPr sz="2400"/>
          </a:p>
          <a:p>
            <a:pPr indent="-381000" lvl="0" marL="457200" rtl="0" algn="l">
              <a:lnSpc>
                <a:spcPct val="100000"/>
              </a:lnSpc>
              <a:spcBef>
                <a:spcPts val="0"/>
              </a:spcBef>
              <a:spcAft>
                <a:spcPts val="0"/>
              </a:spcAft>
              <a:buSzPts val="2400"/>
              <a:buChar char="❏"/>
            </a:pPr>
            <a:r>
              <a:rPr lang="fr-CA" sz="2400"/>
              <a:t>Trousses mobiles</a:t>
            </a:r>
            <a:endParaRPr sz="2400"/>
          </a:p>
          <a:p>
            <a:pPr indent="-381000" lvl="0" marL="457200" rtl="0" algn="l">
              <a:lnSpc>
                <a:spcPct val="100000"/>
              </a:lnSpc>
              <a:spcBef>
                <a:spcPts val="0"/>
              </a:spcBef>
              <a:spcAft>
                <a:spcPts val="0"/>
              </a:spcAft>
              <a:buSzPts val="2400"/>
              <a:buChar char="❏"/>
            </a:pPr>
            <a:r>
              <a:rPr lang="fr-CA" sz="2400"/>
              <a:t>Lab mobile entre écoles</a:t>
            </a:r>
            <a:endParaRPr sz="2400"/>
          </a:p>
          <a:p>
            <a:pPr indent="-381000" lvl="0" marL="457200" rtl="0" algn="l">
              <a:lnSpc>
                <a:spcPct val="100000"/>
              </a:lnSpc>
              <a:spcBef>
                <a:spcPts val="0"/>
              </a:spcBef>
              <a:spcAft>
                <a:spcPts val="0"/>
              </a:spcAft>
              <a:buSzPts val="2400"/>
              <a:buChar char="❏"/>
            </a:pPr>
            <a:r>
              <a:rPr lang="fr-CA" sz="2400"/>
              <a:t>Local test CSS</a:t>
            </a:r>
            <a:endParaRPr sz="2400"/>
          </a:p>
          <a:p>
            <a:pPr indent="-381000" lvl="0" marL="457200" rtl="0" algn="l">
              <a:lnSpc>
                <a:spcPct val="100000"/>
              </a:lnSpc>
              <a:spcBef>
                <a:spcPts val="0"/>
              </a:spcBef>
              <a:spcAft>
                <a:spcPts val="0"/>
              </a:spcAft>
              <a:buSzPts val="2400"/>
              <a:buChar char="❏"/>
            </a:pPr>
            <a:r>
              <a:rPr lang="fr-CA" sz="2400"/>
              <a:t>Communautaire</a:t>
            </a:r>
            <a:endParaRPr sz="2400"/>
          </a:p>
          <a:p>
            <a:pPr indent="-381000" lvl="0" marL="457200" rtl="0" algn="l">
              <a:lnSpc>
                <a:spcPct val="100000"/>
              </a:lnSpc>
              <a:spcBef>
                <a:spcPts val="0"/>
              </a:spcBef>
              <a:spcAft>
                <a:spcPts val="0"/>
              </a:spcAft>
              <a:buSzPts val="2400"/>
              <a:buChar char="❏"/>
            </a:pPr>
            <a:r>
              <a:rPr lang="fr-CA" sz="2400"/>
              <a:t>Bibliothèque</a:t>
            </a:r>
            <a:endParaRPr sz="2400"/>
          </a:p>
          <a:p>
            <a:pPr indent="-381000" lvl="0" marL="457200" rtl="0" algn="l">
              <a:lnSpc>
                <a:spcPct val="100000"/>
              </a:lnSpc>
              <a:spcBef>
                <a:spcPts val="0"/>
              </a:spcBef>
              <a:spcAft>
                <a:spcPts val="0"/>
              </a:spcAft>
              <a:buSzPts val="2400"/>
              <a:buChar char="❏"/>
            </a:pPr>
            <a:r>
              <a:rPr lang="fr-CA" sz="2400"/>
              <a:t>… à chacun son LAB</a:t>
            </a:r>
            <a:endParaRPr sz="2400"/>
          </a:p>
          <a:p>
            <a:pPr indent="0" lvl="0" marL="0" rtl="0" algn="l">
              <a:spcBef>
                <a:spcPts val="0"/>
              </a:spcBef>
              <a:spcAft>
                <a:spcPts val="1600"/>
              </a:spcAft>
              <a:buNone/>
            </a:pPr>
            <a:r>
              <a:t/>
            </a:r>
            <a:endParaRPr sz="1200"/>
          </a:p>
        </p:txBody>
      </p:sp>
      <p:sp>
        <p:nvSpPr>
          <p:cNvPr id="167" name="Google Shape;167;p32"/>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32"/>
          <p:cNvPicPr preferRelativeResize="0"/>
          <p:nvPr/>
        </p:nvPicPr>
        <p:blipFill>
          <a:blip r:embed="rId4">
            <a:alphaModFix/>
          </a:blip>
          <a:stretch>
            <a:fillRect/>
          </a:stretch>
        </p:blipFill>
        <p:spPr>
          <a:xfrm>
            <a:off x="6196750" y="1644175"/>
            <a:ext cx="1719126" cy="17191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33">
            <a:hlinkClick r:id="rId3"/>
          </p:cNvPr>
          <p:cNvPicPr preferRelativeResize="0"/>
          <p:nvPr/>
        </p:nvPicPr>
        <p:blipFill>
          <a:blip r:embed="rId4">
            <a:alphaModFix/>
          </a:blip>
          <a:stretch>
            <a:fillRect/>
          </a:stretch>
        </p:blipFill>
        <p:spPr>
          <a:xfrm>
            <a:off x="1154850" y="173800"/>
            <a:ext cx="6834306" cy="4816499"/>
          </a:xfrm>
          <a:prstGeom prst="rect">
            <a:avLst/>
          </a:prstGeom>
          <a:noFill/>
          <a:ln>
            <a:noFill/>
          </a:ln>
        </p:spPr>
      </p:pic>
      <p:pic>
        <p:nvPicPr>
          <p:cNvPr id="174" name="Google Shape;174;p33"/>
          <p:cNvPicPr preferRelativeResize="0"/>
          <p:nvPr/>
        </p:nvPicPr>
        <p:blipFill rotWithShape="1">
          <a:blip r:embed="rId5">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75" name="Google Shape;175;p3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3"/>
          <p:cNvSpPr txBox="1"/>
          <p:nvPr>
            <p:ph type="title"/>
          </p:nvPr>
        </p:nvSpPr>
        <p:spPr>
          <a:xfrm>
            <a:off x="231950" y="225750"/>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Approche MATIS</a:t>
            </a:r>
            <a:endParaRPr>
              <a:solidFill>
                <a:schemeClr val="dk2"/>
              </a:solidFill>
              <a:latin typeface="Viga"/>
              <a:ea typeface="Viga"/>
              <a:cs typeface="Viga"/>
              <a:sym typeface="Viga"/>
            </a:endParaRPr>
          </a:p>
        </p:txBody>
      </p:sp>
      <p:pic>
        <p:nvPicPr>
          <p:cNvPr descr="logo_recit_nouveau.png" id="177" name="Google Shape;177;p33"/>
          <p:cNvPicPr preferRelativeResize="0"/>
          <p:nvPr/>
        </p:nvPicPr>
        <p:blipFill>
          <a:blip r:embed="rId6">
            <a:alphaModFix/>
          </a:blip>
          <a:stretch>
            <a:fillRect/>
          </a:stretch>
        </p:blipFill>
        <p:spPr>
          <a:xfrm>
            <a:off x="7910492" y="3724075"/>
            <a:ext cx="1233500" cy="1190025"/>
          </a:xfrm>
          <a:prstGeom prst="rect">
            <a:avLst/>
          </a:prstGeom>
          <a:noFill/>
          <a:ln>
            <a:noFill/>
          </a:ln>
        </p:spPr>
      </p:pic>
      <p:sp>
        <p:nvSpPr>
          <p:cNvPr id="178" name="Google Shape;178;p33"/>
          <p:cNvSpPr txBox="1"/>
          <p:nvPr/>
        </p:nvSpPr>
        <p:spPr>
          <a:xfrm>
            <a:off x="1343700" y="4747300"/>
            <a:ext cx="6456600" cy="319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fr-CA" sz="800">
                <a:solidFill>
                  <a:schemeClr val="dk1"/>
                </a:solidFill>
                <a:highlight>
                  <a:srgbClr val="F6F6F6"/>
                </a:highlight>
              </a:rPr>
              <a:t>https://view.genial.ly/5bd9ce0b429dc211d9d33679/approche-matis-steam</a:t>
            </a:r>
            <a:endParaRPr sz="800"/>
          </a:p>
        </p:txBody>
      </p:sp>
      <p:sp>
        <p:nvSpPr>
          <p:cNvPr id="179" name="Google Shape;179;p33"/>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34"/>
          <p:cNvPicPr preferRelativeResize="0"/>
          <p:nvPr/>
        </p:nvPicPr>
        <p:blipFill rotWithShape="1">
          <a:blip r:embed="rId3">
            <a:alphaModFix/>
          </a:blip>
          <a:srcRect b="0" l="0" r="0" t="10785"/>
          <a:stretch/>
        </p:blipFill>
        <p:spPr>
          <a:xfrm>
            <a:off x="971125" y="960625"/>
            <a:ext cx="6719573" cy="4493972"/>
          </a:xfrm>
          <a:prstGeom prst="rect">
            <a:avLst/>
          </a:prstGeom>
          <a:noFill/>
          <a:ln>
            <a:noFill/>
          </a:ln>
        </p:spPr>
      </p:pic>
      <p:pic>
        <p:nvPicPr>
          <p:cNvPr id="185" name="Google Shape;185;p34"/>
          <p:cNvPicPr preferRelativeResize="0"/>
          <p:nvPr/>
        </p:nvPicPr>
        <p:blipFill rotWithShape="1">
          <a:blip r:embed="rId4">
            <a:alphaModFix/>
          </a:blip>
          <a:srcRect b="29795" l="36069" r="0" t="0"/>
          <a:stretch/>
        </p:blipFill>
        <p:spPr>
          <a:xfrm>
            <a:off x="0" y="3724075"/>
            <a:ext cx="1406350" cy="1299550"/>
          </a:xfrm>
          <a:prstGeom prst="rect">
            <a:avLst/>
          </a:prstGeom>
          <a:noFill/>
          <a:ln>
            <a:noFill/>
          </a:ln>
          <a:effectLst>
            <a:outerShdw blurRad="57150" rotWithShape="0" algn="bl" dir="5400000" dist="19050">
              <a:srgbClr val="000000">
                <a:alpha val="50000"/>
              </a:srgbClr>
            </a:outerShdw>
          </a:effectLst>
        </p:spPr>
      </p:pic>
      <p:sp>
        <p:nvSpPr>
          <p:cNvPr id="186" name="Google Shape;186;p34"/>
          <p:cNvSpPr txBox="1"/>
          <p:nvPr>
            <p:ph type="title"/>
          </p:nvPr>
        </p:nvSpPr>
        <p:spPr>
          <a:xfrm>
            <a:off x="251900" y="255625"/>
            <a:ext cx="8520600" cy="572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fr-CA">
                <a:solidFill>
                  <a:schemeClr val="dk2"/>
                </a:solidFill>
                <a:latin typeface="Viga"/>
                <a:ea typeface="Viga"/>
                <a:cs typeface="Viga"/>
                <a:sym typeface="Viga"/>
              </a:rPr>
              <a:t>Pensée design</a:t>
            </a:r>
            <a:endParaRPr>
              <a:solidFill>
                <a:schemeClr val="dk2"/>
              </a:solidFill>
              <a:latin typeface="Viga"/>
              <a:ea typeface="Viga"/>
              <a:cs typeface="Viga"/>
              <a:sym typeface="Viga"/>
            </a:endParaRPr>
          </a:p>
        </p:txBody>
      </p:sp>
      <p:sp>
        <p:nvSpPr>
          <p:cNvPr id="187" name="Google Shape;187;p34"/>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_recit_nouveau.png" id="188" name="Google Shape;188;p34"/>
          <p:cNvPicPr preferRelativeResize="0"/>
          <p:nvPr/>
        </p:nvPicPr>
        <p:blipFill>
          <a:blip r:embed="rId5">
            <a:alphaModFix/>
          </a:blip>
          <a:stretch>
            <a:fillRect/>
          </a:stretch>
        </p:blipFill>
        <p:spPr>
          <a:xfrm>
            <a:off x="7910492" y="3724075"/>
            <a:ext cx="1233500" cy="1190025"/>
          </a:xfrm>
          <a:prstGeom prst="rect">
            <a:avLst/>
          </a:prstGeom>
          <a:noFill/>
          <a:ln>
            <a:noFill/>
          </a:ln>
        </p:spPr>
      </p:pic>
      <p:sp>
        <p:nvSpPr>
          <p:cNvPr id="189" name="Google Shape;189;p34"/>
          <p:cNvSpPr/>
          <p:nvPr/>
        </p:nvSpPr>
        <p:spPr>
          <a:xfrm>
            <a:off x="0" y="4968900"/>
            <a:ext cx="9144000" cy="174600"/>
          </a:xfrm>
          <a:prstGeom prst="rect">
            <a:avLst/>
          </a:prstGeom>
          <a:solidFill>
            <a:srgbClr val="FF9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