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Ubuntu"/>
      <p:regular r:id="rId16"/>
      <p:bold r:id="rId17"/>
      <p:italic r:id="rId18"/>
      <p:boldItalic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Viga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24" Type="http://schemas.openxmlformats.org/officeDocument/2006/relationships/font" Target="fonts/Viga-regular.fntdata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Ubuntu-boldItalic.fntdata"/><Relationship Id="rId6" Type="http://schemas.openxmlformats.org/officeDocument/2006/relationships/slide" Target="slides/slide1.xml"/><Relationship Id="rId18" Type="http://schemas.openxmlformats.org/officeDocument/2006/relationships/font" Target="fonts/Ubuntu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26aa35d5c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26aa35d5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d4903a0c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d4903a0c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/>
              <a:t>SR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d4903a0c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d4903a0c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/>
              <a:t>SR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ee0c12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dee0c12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www.wooclap.com/</a:t>
            </a:r>
            <a:r>
              <a:rPr b="1"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XNRSJP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26aa35d5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26aa35d5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www.wooclap.com/</a:t>
            </a:r>
            <a:r>
              <a:rPr b="1"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SAGOIP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c9e2ab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6c9e2ab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www.wooclap.com/</a:t>
            </a:r>
            <a:r>
              <a:rPr b="1"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SAGOIP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6c9e2abc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6c9e2abc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www.wooclap.com/</a:t>
            </a:r>
            <a:r>
              <a:rPr b="1" lang="bs-Latn-BA" sz="185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SAGOIP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d4903a0c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d4903a0c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/>
              <a:t>SR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55d9c5b0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55d9c5b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533379" y="1234904"/>
            <a:ext cx="742774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533379" y="3714579"/>
            <a:ext cx="74277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111348" y="365125"/>
            <a:ext cx="83280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2288291"/>
            <a:ext cx="10515600" cy="388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Font typeface="Viga"/>
              <a:buNone/>
              <a:defRPr sz="69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Ubuntu"/>
              <a:buNone/>
              <a:defRPr sz="37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111348" y="365125"/>
            <a:ext cx="83280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111348" y="365125"/>
            <a:ext cx="83280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hyperlink" Target="http://www.prezentr.com/?utm_source=templates&amp;utm_medium=presentation&amp;utm_campaign=free_downloads_2020" TargetMode="External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11348" y="365125"/>
            <a:ext cx="83280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2288291"/>
            <a:ext cx="10515600" cy="388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328074" y="6356350"/>
            <a:ext cx="7315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610475" y="4914981"/>
            <a:ext cx="896556" cy="32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 rot="-5400000">
            <a:off x="-2113768" y="2546065"/>
            <a:ext cx="38886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s-Latn-BA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Find more PowerPoint templates on </a:t>
            </a:r>
            <a:r>
              <a:rPr b="1" i="0" lang="bs-Latn-BA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prezentr.com</a:t>
            </a:r>
            <a:r>
              <a:rPr b="0" i="0" lang="bs-Latn-BA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sz="12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rezentr.com/?utm_source=templates&amp;utm_medium=presentation&amp;utm_campaign=free_downloads_2020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ducation.minecraft.net/fr-fr/get-started/download" TargetMode="External"/><Relationship Id="rId4" Type="http://schemas.openxmlformats.org/officeDocument/2006/relationships/hyperlink" Target="https://youtu.be/LGi3OaaJLY4" TargetMode="External"/><Relationship Id="rId5" Type="http://schemas.openxmlformats.org/officeDocument/2006/relationships/hyperlink" Target="https://youtu.be/SUzWJ0SOsLg" TargetMode="External"/><Relationship Id="rId6" Type="http://schemas.openxmlformats.org/officeDocument/2006/relationships/hyperlink" Target="https://youtu.be/MQ_BD-O5oCU" TargetMode="External"/><Relationship Id="rId7" Type="http://schemas.openxmlformats.org/officeDocument/2006/relationships/hyperlink" Target="https://youtu.be/6J_eesk5zt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uc?export=download&amp;id=1KqbF8srAE5NyjvLXDqWwaCW5Etu0vWMC" TargetMode="External"/><Relationship Id="rId4" Type="http://schemas.openxmlformats.org/officeDocument/2006/relationships/hyperlink" Target="https://youtu.be/hpPWZ5rH0AM" TargetMode="External"/><Relationship Id="rId5" Type="http://schemas.openxmlformats.org/officeDocument/2006/relationships/hyperlink" Target="https://youtu.be/xTfKygkKRLc" TargetMode="External"/><Relationship Id="rId6" Type="http://schemas.openxmlformats.org/officeDocument/2006/relationships/hyperlink" Target="https://youtu.be/4Qontndrz8M" TargetMode="External"/><Relationship Id="rId7" Type="http://schemas.openxmlformats.org/officeDocument/2006/relationships/hyperlink" Target="https://youtu.be/9a5_2Z9LZKY" TargetMode="External"/><Relationship Id="rId8" Type="http://schemas.openxmlformats.org/officeDocument/2006/relationships/hyperlink" Target="https://youtu.be/hQ3p3Nf-Sx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1v7bjMI-aJ4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s://campus.recit.qc.ca/admin/tool/policy/view.php?versionid=1&amp;returnurl=https%3A%2F%2Fcampus.recit.qc.ca%2Fadmin%2Ftool%2Fpolicy%2Findex.php" TargetMode="External"/><Relationship Id="rId6" Type="http://schemas.openxmlformats.org/officeDocument/2006/relationships/hyperlink" Target="https://campus.recit.qc.ca/course/view.php?id=329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ducation.minecraft.net/fr-fr/get-started/download" TargetMode="External"/><Relationship Id="rId4" Type="http://schemas.openxmlformats.org/officeDocument/2006/relationships/hyperlink" Target="https://campus.recit.qc.ca/enrol/index.php?id=329" TargetMode="External"/><Relationship Id="rId5" Type="http://schemas.openxmlformats.org/officeDocument/2006/relationships/hyperlink" Target="https://youtu.be/LGi3OaaJLY4" TargetMode="External"/><Relationship Id="rId6" Type="http://schemas.openxmlformats.org/officeDocument/2006/relationships/hyperlink" Target="https://youtu.be/SUzWJ0SOsLg" TargetMode="External"/><Relationship Id="rId7" Type="http://schemas.openxmlformats.org/officeDocument/2006/relationships/hyperlink" Target="https://youtu.be/MQ_BD-O5oCU" TargetMode="External"/><Relationship Id="rId8" Type="http://schemas.openxmlformats.org/officeDocument/2006/relationships/hyperlink" Target="https://youtu.be/6J_eesk5zt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>
            <a:hlinkClick r:id="rId3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24"/>
          <p:cNvSpPr txBox="1"/>
          <p:nvPr>
            <p:ph type="ctrTitle"/>
          </p:nvPr>
        </p:nvSpPr>
        <p:spPr>
          <a:xfrm>
            <a:off x="2151450" y="1110350"/>
            <a:ext cx="78891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bs-Latn-BA" sz="4000"/>
              <a:t>Les maths avec</a:t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bs-Latn-BA" sz="4000"/>
              <a:t> </a:t>
            </a:r>
            <a:r>
              <a:rPr lang="bs-Latn-BA"/>
              <a:t>Minecraft Education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bs-Latn-BA" sz="4000"/>
              <a:t>CSS des Hautes-Laurentides</a:t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bs-Latn-BA" sz="4000"/>
              <a:t>8 octobre 2021</a:t>
            </a:r>
            <a:endParaRPr sz="4000"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0" y="152400"/>
            <a:ext cx="6340224" cy="9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4294967295" type="title"/>
          </p:nvPr>
        </p:nvSpPr>
        <p:spPr>
          <a:xfrm>
            <a:off x="645900" y="294325"/>
            <a:ext cx="11208600" cy="8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bs-Latn-BA"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Merci et bonne poursuite avec Minecraft Education!</a:t>
            </a:r>
            <a:endParaRPr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100" y="1512475"/>
            <a:ext cx="9143800" cy="4737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4294967295" type="body"/>
          </p:nvPr>
        </p:nvSpPr>
        <p:spPr>
          <a:xfrm>
            <a:off x="1709725" y="1861725"/>
            <a:ext cx="8354700" cy="34005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bs-Latn-BA" sz="32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sz="32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C9DAF8"/>
              </a:buClr>
              <a:buSzPts val="2000"/>
              <a:buFont typeface="Ubuntu"/>
              <a:buChar char="●"/>
            </a:pPr>
            <a:r>
              <a:rPr lang="bs-Latn-BA" sz="20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Membre du service national du RÉCIT MST</a:t>
            </a:r>
            <a:endParaRPr sz="20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2000"/>
              <a:buFont typeface="Ubuntu"/>
              <a:buChar char="●"/>
            </a:pPr>
            <a:r>
              <a:rPr lang="bs-Latn-BA" sz="20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Enseignante de mathématique, CSS de la Capitale</a:t>
            </a:r>
            <a:endParaRPr sz="20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2000"/>
              <a:buFont typeface="Ubuntu"/>
              <a:buChar char="●"/>
            </a:pPr>
            <a:r>
              <a:rPr lang="bs-Latn-BA" sz="20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Leader pédagonumérique</a:t>
            </a:r>
            <a:endParaRPr sz="20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2000"/>
              <a:buFont typeface="Ubuntu"/>
              <a:buChar char="●"/>
            </a:pPr>
            <a:r>
              <a:rPr lang="bs-Latn-BA" sz="20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Mentor Minecraft Education</a:t>
            </a:r>
            <a:endParaRPr sz="20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bs-Latn-BA" sz="20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0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7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120825" y="6296983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0" y="152400"/>
            <a:ext cx="6340224" cy="9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2875" y="2764549"/>
            <a:ext cx="1635675" cy="20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4294967295" type="title"/>
          </p:nvPr>
        </p:nvSpPr>
        <p:spPr>
          <a:xfrm>
            <a:off x="1808200" y="201527"/>
            <a:ext cx="8187300" cy="8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Plan de la rencontre</a:t>
            </a:r>
            <a:endParaRPr sz="4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26"/>
          <p:cNvSpPr txBox="1"/>
          <p:nvPr>
            <p:ph idx="4294967295" type="body"/>
          </p:nvPr>
        </p:nvSpPr>
        <p:spPr>
          <a:xfrm>
            <a:off x="1808200" y="1595775"/>
            <a:ext cx="9456300" cy="41415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501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Vous et Minecraft Education ?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1650" lvl="0" marL="609600" rtl="0" algn="l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Activité brise-glace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1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Quelques bases avec Minecraft Education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1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Les maths avec Minecraft Education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1650" lvl="0" marL="609600" rtl="0" algn="l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Autoformation du Campus RÉCIT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1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100"/>
              <a:buFont typeface="Ubuntu"/>
              <a:buChar char="■"/>
            </a:pPr>
            <a:r>
              <a:rPr lang="bs-Latn-BA" sz="3100">
                <a:solidFill>
                  <a:srgbClr val="C9DAF8"/>
                </a:solidFill>
                <a:latin typeface="Ubuntu"/>
                <a:ea typeface="Ubuntu"/>
                <a:cs typeface="Ubuntu"/>
                <a:sym typeface="Ubuntu"/>
              </a:rPr>
              <a:t>Exploration</a:t>
            </a:r>
            <a:endParaRPr sz="3100">
              <a:solidFill>
                <a:srgbClr val="C9DAF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120825" y="6296983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s-Latn-B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4294967295" type="title"/>
          </p:nvPr>
        </p:nvSpPr>
        <p:spPr>
          <a:xfrm>
            <a:off x="1367850" y="294325"/>
            <a:ext cx="9456300" cy="8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bs-Latn-BA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Vous et Minecraft Education ?</a:t>
            </a:r>
            <a:r>
              <a:rPr lang="bs-Latn-BA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🧱⛏ </a:t>
            </a:r>
            <a:r>
              <a:rPr lang="bs-Latn-BA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💎</a:t>
            </a:r>
            <a:endParaRPr sz="49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575" y="1233125"/>
            <a:ext cx="5066850" cy="2855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500" y="4336375"/>
            <a:ext cx="8935008" cy="25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idx="4294967295" type="title"/>
          </p:nvPr>
        </p:nvSpPr>
        <p:spPr>
          <a:xfrm>
            <a:off x="676500" y="240425"/>
            <a:ext cx="10839000" cy="74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L’activité brise-glace </a:t>
            </a: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🧱⛏ 💎</a:t>
            </a: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41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2486" l="0" r="2922" t="0"/>
          <a:stretch/>
        </p:blipFill>
        <p:spPr>
          <a:xfrm>
            <a:off x="2355825" y="1140125"/>
            <a:ext cx="3240001" cy="32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801" y="1140125"/>
            <a:ext cx="3240000" cy="32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625" y="4548401"/>
            <a:ext cx="8394749" cy="23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4294967295" type="title"/>
          </p:nvPr>
        </p:nvSpPr>
        <p:spPr>
          <a:xfrm>
            <a:off x="676500" y="240425"/>
            <a:ext cx="11215800" cy="74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Quelques bases avec Minecraft Education</a:t>
            </a: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🧱⛏ 💎 </a:t>
            </a:r>
            <a:endParaRPr sz="41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502050" y="1443800"/>
            <a:ext cx="11187900" cy="463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Char char="■"/>
            </a:pP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Installer le logiciel sur votre appareil (</a:t>
            </a:r>
            <a:r>
              <a:rPr lang="bs-Latn-BA" sz="28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téléchargement</a:t>
            </a: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 et vous connecter avec votre compte Microsoft.</a:t>
            </a:r>
            <a:endParaRPr sz="2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Char char="✓"/>
            </a:pP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Créer un monde simple (</a:t>
            </a:r>
            <a:r>
              <a:rPr lang="bs-Latn-BA" sz="28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Char char="✓"/>
            </a:pP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Se familiariser avec les mouvements (</a:t>
            </a:r>
            <a:r>
              <a:rPr lang="bs-Latn-BA" sz="28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Char char="✓"/>
            </a:pP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Choisir son inventaire (</a:t>
            </a:r>
            <a:r>
              <a:rPr lang="bs-Latn-BA" sz="28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Char char="✓"/>
            </a:pP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Placer ou miner des blocs (</a:t>
            </a:r>
            <a:r>
              <a:rPr lang="bs-Latn-BA" sz="28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).</a:t>
            </a:r>
            <a:endParaRPr sz="45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4294967295" type="title"/>
          </p:nvPr>
        </p:nvSpPr>
        <p:spPr>
          <a:xfrm>
            <a:off x="676500" y="240425"/>
            <a:ext cx="11215800" cy="74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Les maths</a:t>
            </a:r>
            <a:r>
              <a:rPr lang="bs-Latn-BA" sz="4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avec Minecraft Education 🧱⛏ 💎 </a:t>
            </a:r>
            <a:endParaRPr sz="41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502050" y="1443800"/>
            <a:ext cx="11187900" cy="511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■"/>
            </a:pPr>
            <a:r>
              <a:rPr lang="bs-Latn-BA" sz="2300">
                <a:solidFill>
                  <a:schemeClr val="lt1"/>
                </a:solidFill>
                <a:highlight>
                  <a:schemeClr val="dk1"/>
                </a:highlight>
                <a:latin typeface="Ubuntu"/>
                <a:ea typeface="Ubuntu"/>
                <a:cs typeface="Ubuntu"/>
                <a:sym typeface="Ubuntu"/>
              </a:rPr>
              <a:t>Soutenir l'enseignement et l'apprentissage de certains concepts et processus liés aux fractions avec Minecraft, c'est possible! Vous pouvez </a:t>
            </a:r>
            <a:r>
              <a:rPr lang="bs-Latn-BA" sz="2300" u="sng">
                <a:solidFill>
                  <a:srgbClr val="00FFFF"/>
                </a:solidFill>
                <a:highlight>
                  <a:schemeClr val="dk1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télécharger ce monde</a:t>
            </a:r>
            <a:r>
              <a:rPr lang="bs-Latn-BA" sz="2300">
                <a:solidFill>
                  <a:schemeClr val="lt1"/>
                </a:solidFill>
                <a:highlight>
                  <a:schemeClr val="dk1"/>
                </a:highlight>
                <a:latin typeface="Ubuntu"/>
                <a:ea typeface="Ubuntu"/>
                <a:cs typeface="Ubuntu"/>
                <a:sym typeface="Ubuntu"/>
              </a:rPr>
              <a:t> pour vivre l'expérience de façon immersive.</a:t>
            </a:r>
            <a:endParaRPr sz="2300">
              <a:solidFill>
                <a:schemeClr val="lt1"/>
              </a:solidFill>
              <a:highlight>
                <a:schemeClr val="dk1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✓"/>
            </a:pP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Représenter des fractions (</a:t>
            </a:r>
            <a:r>
              <a:rPr lang="bs-Latn-BA" sz="23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✓"/>
            </a:pP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Représenter des fractions équivalentes (</a:t>
            </a:r>
            <a:r>
              <a:rPr lang="bs-Latn-BA" sz="23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✓"/>
            </a:pP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Comparer des fractions (</a:t>
            </a:r>
            <a:r>
              <a:rPr lang="bs-Latn-BA" sz="23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✓"/>
            </a:pP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Effectuer des opérations sur des fractions (</a:t>
            </a:r>
            <a:r>
              <a:rPr lang="bs-Latn-BA" sz="23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Ubuntu"/>
              <a:buChar char="✓"/>
            </a:pP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Représenter des fractions sur une droite numérique (</a:t>
            </a:r>
            <a:r>
              <a:rPr lang="bs-Latn-BA" sz="2300" u="sng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).</a:t>
            </a:r>
            <a:endParaRPr sz="2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4294967295" type="title"/>
          </p:nvPr>
        </p:nvSpPr>
        <p:spPr>
          <a:xfrm>
            <a:off x="1367850" y="294325"/>
            <a:ext cx="9456300" cy="8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bs-Latn-BA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L’autoformation du Campus RÉCIT</a:t>
            </a:r>
            <a:endParaRPr sz="49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Cette vidéo de présentation est liée à l'autoformation « Minecraft Education en MST » du Campus &#10;RÉCIT disponible à l'adresse suivante: https://monurl.ca/minecraftmst" id="173" name="Google Shape;173;p31" title="Présentation de l'autoformation « Minecraft Education en MST »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00" y="1311600"/>
            <a:ext cx="6870850" cy="5153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4" name="Google Shape;174;p31"/>
          <p:cNvSpPr txBox="1"/>
          <p:nvPr/>
        </p:nvSpPr>
        <p:spPr>
          <a:xfrm>
            <a:off x="7833000" y="1648500"/>
            <a:ext cx="3503400" cy="447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AutoNum type="arabicPeriod"/>
            </a:pPr>
            <a:r>
              <a:rPr lang="bs-Latn-BA" sz="3100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 créer un compte sur le Campus RÉCIT</a:t>
            </a:r>
            <a:endParaRPr sz="3100">
              <a:solidFill>
                <a:srgbClr val="00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AutoNum type="arabicPeriod"/>
            </a:pPr>
            <a:r>
              <a:rPr lang="bs-Latn-BA" sz="3100" u="sng">
                <a:solidFill>
                  <a:srgbClr val="00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S’inscrire à l’autoformation Minecraft Education en MST</a:t>
            </a:r>
            <a:endParaRPr sz="310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4294967295" type="title"/>
          </p:nvPr>
        </p:nvSpPr>
        <p:spPr>
          <a:xfrm>
            <a:off x="1367850" y="294325"/>
            <a:ext cx="9456300" cy="8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bs-Latn-BA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D’ici la prochaine rencontre...</a:t>
            </a:r>
            <a:endParaRPr sz="49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608375" y="1175725"/>
            <a:ext cx="11187900" cy="515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■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Installer le logiciel sur votre appareil (</a:t>
            </a: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téléchargement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 et vous connecter avec votre compte Microsoft;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■"/>
            </a:pP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S’inscrire à l’autoformation Minecraft Education en MST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et s’approprier les bases;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✓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Créer un monde simple (</a:t>
            </a: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✓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Se familiariser avec les mouvements (</a:t>
            </a: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✓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Choisir son inventaire (</a:t>
            </a: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✓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Placer ou miner des blocs (</a:t>
            </a:r>
            <a:r>
              <a:rPr lang="bs-Latn-BA" sz="2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);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■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Explorer d’autres contenus de l’autoformation au besoin;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buntu"/>
              <a:buChar char="■"/>
            </a:pPr>
            <a:r>
              <a:rPr lang="bs-Latn-BA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Trouver une intention pédagogique  pour une activité en lien avec le PFEQ.</a:t>
            </a:r>
            <a:endParaRPr sz="37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