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Sniglet"/>
      <p:regular r:id="rId40"/>
    </p:embeddedFont>
    <p:embeddedFont>
      <p:font typeface="Dosis"/>
      <p:regular r:id="rId41"/>
      <p:bold r:id="rId42"/>
    </p:embeddedFont>
    <p:embeddedFont>
      <p:font typeface="Ubuntu"/>
      <p:regular r:id="rId43"/>
      <p:bold r:id="rId44"/>
      <p:italic r:id="rId45"/>
      <p:boldItalic r:id="rId46"/>
    </p:embeddedFont>
    <p:embeddedFont>
      <p:font typeface="Viga"/>
      <p:regular r:id="rId47"/>
    </p:embeddedFont>
    <p:embeddedFont>
      <p:font typeface="IBM Plex Sans Condense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63C950-DD4C-49D9-866B-463932FEEB3A}">
  <a:tblStyle styleId="{DD63C950-DD4C-49D9-866B-463932FEEB3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Sniglet-regular.fntdata"/><Relationship Id="rId42" Type="http://schemas.openxmlformats.org/officeDocument/2006/relationships/font" Target="fonts/Dosis-bold.fntdata"/><Relationship Id="rId41" Type="http://schemas.openxmlformats.org/officeDocument/2006/relationships/font" Target="fonts/Dosis-regular.fntdata"/><Relationship Id="rId44" Type="http://schemas.openxmlformats.org/officeDocument/2006/relationships/font" Target="fonts/Ubuntu-bold.fntdata"/><Relationship Id="rId43" Type="http://schemas.openxmlformats.org/officeDocument/2006/relationships/font" Target="fonts/Ubuntu-regular.fntdata"/><Relationship Id="rId46" Type="http://schemas.openxmlformats.org/officeDocument/2006/relationships/font" Target="fonts/Ubuntu-boldItalic.fntdata"/><Relationship Id="rId45" Type="http://schemas.openxmlformats.org/officeDocument/2006/relationships/font" Target="fonts/Ubuntu-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IBMPlexSansCondensed-regular.fntdata"/><Relationship Id="rId47" Type="http://schemas.openxmlformats.org/officeDocument/2006/relationships/font" Target="fonts/Viga-regular.fntdata"/><Relationship Id="rId49" Type="http://schemas.openxmlformats.org/officeDocument/2006/relationships/font" Target="fonts/IBMPlexSansCondense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IBMPlexSansCondensed-boldItalic.fntdata"/><Relationship Id="rId50" Type="http://schemas.openxmlformats.org/officeDocument/2006/relationships/font" Target="fonts/IBMPlexSansCondense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97926f51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97926f51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97e29742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97e29742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97c60994eb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97c60994eb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981a116dc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981a116dc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981a116dc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981a116dc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97c60994e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97c60994e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97c60994e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97c60994e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97c60994eb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97c60994e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97c60994e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97c60994e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97c60994e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97c60994e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97c60994e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97c60994e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97c60994e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97c60994e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97c60994e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97c60994e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97c60994e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97c60994e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97c60994e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97c60994e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97c60994eb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97c60994eb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97c60994e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97c60994e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97c60994e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97c60994e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97c60994e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97c60994e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97c60994e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97c60994e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97c60994e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97c60994e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97c60994eb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97c60994eb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97e29742f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97e29742f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97c60994e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97c60994e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97e29742f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97e29742f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97e29742f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97e29742f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97e29742f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97e29742f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97e29742f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97e29742f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97e29742f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97e29742f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97e29742f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97e29742f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97e29742f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97e29742f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3D4965"/>
              </a:buClr>
              <a:buSzPts val="1700"/>
              <a:buChar char="➔"/>
            </a:pPr>
            <a:r>
              <a:rPr lang="en" sz="1700">
                <a:solidFill>
                  <a:srgbClr val="3D4965"/>
                </a:solidFill>
              </a:rPr>
              <a:t>Donne du sens aux apprentissages;</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Permet de diversifier les approches;</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Permet la différenciation pédagogique;</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Contribue à la mise en place d’un climat favorable aux apprentissages;</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Permet de varier les modes d’expression, de représentation;</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Permet de développer l’autonomie;</a:t>
            </a:r>
            <a:endParaRPr sz="1700">
              <a:solidFill>
                <a:srgbClr val="3D4965"/>
              </a:solidFill>
            </a:endParaRPr>
          </a:p>
          <a:p>
            <a:pPr indent="-336550" lvl="0" marL="457200" rtl="0" algn="l">
              <a:lnSpc>
                <a:spcPct val="115000"/>
              </a:lnSpc>
              <a:spcBef>
                <a:spcPts val="0"/>
              </a:spcBef>
              <a:spcAft>
                <a:spcPts val="0"/>
              </a:spcAft>
              <a:buClr>
                <a:srgbClr val="3D4965"/>
              </a:buClr>
              <a:buSzPts val="1700"/>
              <a:buChar char="➔"/>
            </a:pPr>
            <a:r>
              <a:rPr lang="en" sz="1700">
                <a:solidFill>
                  <a:srgbClr val="3D4965"/>
                </a:solidFill>
              </a:rPr>
              <a:t>Permet de développer les compétences utiles au 21e siècle;</a:t>
            </a:r>
            <a:endParaRPr sz="1700">
              <a:solidFill>
                <a:srgbClr val="3D4965"/>
              </a:solidFill>
            </a:endParaRPr>
          </a:p>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97e29742f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97e29742f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97e29742f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97e29742f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21" name="Shape 521"/>
        <p:cNvGrpSpPr/>
        <p:nvPr/>
      </p:nvGrpSpPr>
      <p:grpSpPr>
        <a:xfrm>
          <a:off x="0" y="0"/>
          <a:ext cx="0" cy="0"/>
          <a:chOff x="0" y="0"/>
          <a:chExt cx="0" cy="0"/>
        </a:xfrm>
      </p:grpSpPr>
      <p:sp>
        <p:nvSpPr>
          <p:cNvPr id="522" name="Google Shape;522;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3" name="Google Shape;523;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4" name="Google Shape;524;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9" name="Shape 529"/>
        <p:cNvGrpSpPr/>
        <p:nvPr/>
      </p:nvGrpSpPr>
      <p:grpSpPr>
        <a:xfrm>
          <a:off x="0" y="0"/>
          <a:ext cx="0" cy="0"/>
          <a:chOff x="0" y="0"/>
          <a:chExt cx="0" cy="0"/>
        </a:xfrm>
      </p:grpSpPr>
      <p:sp>
        <p:nvSpPr>
          <p:cNvPr id="530" name="Google Shape;53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31" name="Google Shape;53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2" name="Google Shape;53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3" name="Shape 533"/>
        <p:cNvGrpSpPr/>
        <p:nvPr/>
      </p:nvGrpSpPr>
      <p:grpSpPr>
        <a:xfrm>
          <a:off x="0" y="0"/>
          <a:ext cx="0" cy="0"/>
          <a:chOff x="0" y="0"/>
          <a:chExt cx="0" cy="0"/>
        </a:xfrm>
      </p:grpSpPr>
      <p:sp>
        <p:nvSpPr>
          <p:cNvPr id="534" name="Google Shape;534;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5" name="Google Shape;53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6" name="Shape 536"/>
        <p:cNvGrpSpPr/>
        <p:nvPr/>
      </p:nvGrpSpPr>
      <p:grpSpPr>
        <a:xfrm>
          <a:off x="0" y="0"/>
          <a:ext cx="0" cy="0"/>
          <a:chOff x="0" y="0"/>
          <a:chExt cx="0" cy="0"/>
        </a:xfrm>
      </p:grpSpPr>
      <p:sp>
        <p:nvSpPr>
          <p:cNvPr id="537" name="Google Shape;53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8" name="Google Shape;53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9" name="Google Shape;53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0" name="Shape 540"/>
        <p:cNvGrpSpPr/>
        <p:nvPr/>
      </p:nvGrpSpPr>
      <p:grpSpPr>
        <a:xfrm>
          <a:off x="0" y="0"/>
          <a:ext cx="0" cy="0"/>
          <a:chOff x="0" y="0"/>
          <a:chExt cx="0" cy="0"/>
        </a:xfrm>
      </p:grpSpPr>
      <p:sp>
        <p:nvSpPr>
          <p:cNvPr id="541" name="Google Shape;54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2" name="Google Shape;542;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3" name="Google Shape;543;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4" name="Google Shape;54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5" name="Shape 545"/>
        <p:cNvGrpSpPr/>
        <p:nvPr/>
      </p:nvGrpSpPr>
      <p:grpSpPr>
        <a:xfrm>
          <a:off x="0" y="0"/>
          <a:ext cx="0" cy="0"/>
          <a:chOff x="0" y="0"/>
          <a:chExt cx="0" cy="0"/>
        </a:xfrm>
      </p:grpSpPr>
      <p:sp>
        <p:nvSpPr>
          <p:cNvPr id="546" name="Google Shape;54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7" name="Google Shape;54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8" name="Shape 548"/>
        <p:cNvGrpSpPr/>
        <p:nvPr/>
      </p:nvGrpSpPr>
      <p:grpSpPr>
        <a:xfrm>
          <a:off x="0" y="0"/>
          <a:ext cx="0" cy="0"/>
          <a:chOff x="0" y="0"/>
          <a:chExt cx="0" cy="0"/>
        </a:xfrm>
      </p:grpSpPr>
      <p:sp>
        <p:nvSpPr>
          <p:cNvPr id="549" name="Google Shape;54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0" name="Google Shape;55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1" name="Google Shape;55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2" name="Shape 552"/>
        <p:cNvGrpSpPr/>
        <p:nvPr/>
      </p:nvGrpSpPr>
      <p:grpSpPr>
        <a:xfrm>
          <a:off x="0" y="0"/>
          <a:ext cx="0" cy="0"/>
          <a:chOff x="0" y="0"/>
          <a:chExt cx="0" cy="0"/>
        </a:xfrm>
      </p:grpSpPr>
      <p:sp>
        <p:nvSpPr>
          <p:cNvPr id="553" name="Google Shape;553;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54" name="Google Shape;55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5" name="Shape 555"/>
        <p:cNvGrpSpPr/>
        <p:nvPr/>
      </p:nvGrpSpPr>
      <p:grpSpPr>
        <a:xfrm>
          <a:off x="0" y="0"/>
          <a:ext cx="0" cy="0"/>
          <a:chOff x="0" y="0"/>
          <a:chExt cx="0" cy="0"/>
        </a:xfrm>
      </p:grpSpPr>
      <p:sp>
        <p:nvSpPr>
          <p:cNvPr id="556" name="Google Shape;55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8" name="Google Shape;558;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9" name="Google Shape;559;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60" name="Google Shape;56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1" name="Shape 561"/>
        <p:cNvGrpSpPr/>
        <p:nvPr/>
      </p:nvGrpSpPr>
      <p:grpSpPr>
        <a:xfrm>
          <a:off x="0" y="0"/>
          <a:ext cx="0" cy="0"/>
          <a:chOff x="0" y="0"/>
          <a:chExt cx="0" cy="0"/>
        </a:xfrm>
      </p:grpSpPr>
      <p:sp>
        <p:nvSpPr>
          <p:cNvPr id="562" name="Google Shape;562;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63" name="Google Shape;56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4" name="Shape 564"/>
        <p:cNvGrpSpPr/>
        <p:nvPr/>
      </p:nvGrpSpPr>
      <p:grpSpPr>
        <a:xfrm>
          <a:off x="0" y="0"/>
          <a:ext cx="0" cy="0"/>
          <a:chOff x="0" y="0"/>
          <a:chExt cx="0" cy="0"/>
        </a:xfrm>
      </p:grpSpPr>
      <p:sp>
        <p:nvSpPr>
          <p:cNvPr id="565" name="Google Shape;565;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6" name="Google Shape;566;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67" name="Google Shape;56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8" name="Shape 568"/>
        <p:cNvGrpSpPr/>
        <p:nvPr/>
      </p:nvGrpSpPr>
      <p:grpSpPr>
        <a:xfrm>
          <a:off x="0" y="0"/>
          <a:ext cx="0" cy="0"/>
          <a:chOff x="0" y="0"/>
          <a:chExt cx="0" cy="0"/>
        </a:xfrm>
      </p:grpSpPr>
      <p:sp>
        <p:nvSpPr>
          <p:cNvPr id="569" name="Google Shape;56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25" name="Shape 525"/>
        <p:cNvGrpSpPr/>
        <p:nvPr/>
      </p:nvGrpSpPr>
      <p:grpSpPr>
        <a:xfrm>
          <a:off x="0" y="0"/>
          <a:ext cx="0" cy="0"/>
          <a:chOff x="0" y="0"/>
          <a:chExt cx="0" cy="0"/>
        </a:xfrm>
      </p:grpSpPr>
      <p:sp>
        <p:nvSpPr>
          <p:cNvPr id="526" name="Google Shape;5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7" name="Google Shape;52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28" name="Google Shape;52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1.jpg"/><Relationship Id="rId4" Type="http://schemas.openxmlformats.org/officeDocument/2006/relationships/image" Target="../media/image6.png"/><Relationship Id="rId5" Type="http://schemas.openxmlformats.org/officeDocument/2006/relationships/hyperlink" Target="https://campus.recit.qc.ca/" TargetMode="External"/><Relationship Id="rId6" Type="http://schemas.openxmlformats.org/officeDocument/2006/relationships/image" Target="../media/image34.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education.minecraft.net/get-started/download" TargetMode="External"/><Relationship Id="rId5" Type="http://schemas.openxmlformats.org/officeDocument/2006/relationships/hyperlink" Target="https://educommunity.minecraft.net/hc/en-us/articles/360047116432-Try-Minecraft-Education-Edition-for-free" TargetMode="External"/><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jp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recitmst.qc.ca/Projet-Minecraft-en-mathematique-2e-secondaire" TargetMode="External"/><Relationship Id="rId4" Type="http://schemas.openxmlformats.org/officeDocument/2006/relationships/image" Target="../media/image12.jpg"/><Relationship Id="rId5" Type="http://schemas.openxmlformats.org/officeDocument/2006/relationships/hyperlink" Target="https://drive.google.com/open?id=1C0FrB628AMwsY69bgHLi8-bjdnFBk7D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13.png"/><Relationship Id="rId5" Type="http://schemas.openxmlformats.org/officeDocument/2006/relationships/hyperlink" Target="http://bit.ly/minecraft21092020" TargetMode="External"/><Relationship Id="rId6" Type="http://schemas.openxmlformats.org/officeDocument/2006/relationships/hyperlink" Target="https://recitmst.qc.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hyperlink" Target="http://www.youtube.com/watch?v=jnNvgq1MqzI" TargetMode="External"/><Relationship Id="rId5" Type="http://schemas.openxmlformats.org/officeDocument/2006/relationships/image" Target="../media/image30.jpg"/><Relationship Id="rId6" Type="http://schemas.openxmlformats.org/officeDocument/2006/relationships/image" Target="../media/image35.png"/><Relationship Id="rId7"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40.png"/><Relationship Id="rId5"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hyperlink" Target="https://campus.recit.qc.ca/pan-flotte-dappareils/jeux-us" TargetMode="External"/><Relationship Id="rId4" Type="http://schemas.openxmlformats.org/officeDocument/2006/relationships/hyperlink" Target="https://sites.google.com/ggl.csmb.qc.ca/minecraft-en-education/accueil?authuser=0" TargetMode="External"/><Relationship Id="rId5" Type="http://schemas.openxmlformats.org/officeDocument/2006/relationships/hyperlink" Target="https://education.minecraft.net/" TargetMode="External"/><Relationship Id="rId6"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hyperlink" Target="https://campus.recit.qc.ca/enrol/index.php?id=284" TargetMode="Externa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hyperlink" Target="https://campus.recit.qc.ca/mod/feedback/view.php?id=7952" TargetMode="External"/><Relationship Id="rId4" Type="http://schemas.openxmlformats.org/officeDocument/2006/relationships/hyperlink" Target="https://campus.recit.qc.ca/mod/feedback/view.php?id=795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hyperlink" Target="mailto:equipe@recitmst.qc.ca" TargetMode="External"/><Relationship Id="rId9" Type="http://schemas.openxmlformats.org/officeDocument/2006/relationships/image" Target="../media/image42.pn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hyperlink" Target="http://creativecommons.org/licenses/by-nc-sa/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recit.org/ul/qjn" TargetMode="External"/><Relationship Id="rId5" Type="http://schemas.openxmlformats.org/officeDocument/2006/relationships/hyperlink" Target="https://campus.recit.qc.ca/course/view.php?id=284" TargetMode="External"/><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4" Type="http://schemas.openxmlformats.org/officeDocument/2006/relationships/hyperlink" Target="https://view.genial.ly/5d812659369a7d0fc95ca03b/interactive-content-cadre-de-reference-de-la-competence-numerique" TargetMode="External"/><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education.gouv.qc.ca/references/tx-solrtyperecherchepublicationtx-solrpublicationnouveaute/resultats-de-la-recherche/detail/article/referentiel-dintervention-en-mathematique/?fbclid=IwAR1Fw_M-BAhU6gMIwKFGDnrQEYT7Rl5Rq9yHKacg61Sn_7QwER8WwHt1zW0"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25"/>
          <p:cNvPicPr preferRelativeResize="0"/>
          <p:nvPr/>
        </p:nvPicPr>
        <p:blipFill rotWithShape="1">
          <a:blip r:embed="rId3">
            <a:alphaModFix/>
          </a:blip>
          <a:srcRect b="0" l="0" r="0" t="18166"/>
          <a:stretch/>
        </p:blipFill>
        <p:spPr>
          <a:xfrm>
            <a:off x="0" y="0"/>
            <a:ext cx="8858251" cy="4785974"/>
          </a:xfrm>
          <a:prstGeom prst="rect">
            <a:avLst/>
          </a:prstGeom>
          <a:noFill/>
          <a:ln>
            <a:noFill/>
          </a:ln>
        </p:spPr>
      </p:pic>
      <p:pic>
        <p:nvPicPr>
          <p:cNvPr id="575" name="Google Shape;575;p25"/>
          <p:cNvPicPr preferRelativeResize="0"/>
          <p:nvPr/>
        </p:nvPicPr>
        <p:blipFill>
          <a:blip r:embed="rId4">
            <a:alphaModFix/>
          </a:blip>
          <a:stretch>
            <a:fillRect/>
          </a:stretch>
        </p:blipFill>
        <p:spPr>
          <a:xfrm>
            <a:off x="-12525" y="-18500"/>
            <a:ext cx="9169025" cy="5180499"/>
          </a:xfrm>
          <a:prstGeom prst="rect">
            <a:avLst/>
          </a:prstGeom>
          <a:noFill/>
          <a:ln>
            <a:noFill/>
          </a:ln>
        </p:spPr>
      </p:pic>
      <p:sp>
        <p:nvSpPr>
          <p:cNvPr id="576" name="Google Shape;576;p25">
            <a:hlinkClick r:id="rId5"/>
          </p:cNvPr>
          <p:cNvSpPr txBox="1"/>
          <p:nvPr/>
        </p:nvSpPr>
        <p:spPr>
          <a:xfrm>
            <a:off x="4501425" y="4719300"/>
            <a:ext cx="414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Ubuntu"/>
                <a:ea typeface="Ubuntu"/>
                <a:cs typeface="Ubuntu"/>
                <a:sym typeface="Ubuntu"/>
              </a:rPr>
              <a:t>Pour plus de détails : campus.recit.qc.ca</a:t>
            </a:r>
            <a:endParaRPr b="1" sz="1600">
              <a:latin typeface="Ubuntu"/>
              <a:ea typeface="Ubuntu"/>
              <a:cs typeface="Ubuntu"/>
              <a:sym typeface="Ubuntu"/>
            </a:endParaRPr>
          </a:p>
        </p:txBody>
      </p:sp>
      <p:sp>
        <p:nvSpPr>
          <p:cNvPr id="577" name="Google Shape;577;p25"/>
          <p:cNvSpPr txBox="1"/>
          <p:nvPr>
            <p:ph type="ctrTitle"/>
          </p:nvPr>
        </p:nvSpPr>
        <p:spPr>
          <a:xfrm>
            <a:off x="20225" y="2342675"/>
            <a:ext cx="8082300" cy="1143000"/>
          </a:xfrm>
          <a:prstGeom prst="rect">
            <a:avLst/>
          </a:prstGeom>
          <a:solidFill>
            <a:srgbClr val="202D36">
              <a:alpha val="48650"/>
            </a:srgbClr>
          </a:solidFill>
          <a:ln>
            <a:noFill/>
          </a:ln>
        </p:spPr>
        <p:txBody>
          <a:bodyPr anchorCtr="0" anchor="ctr" bIns="91425" lIns="91425" spcFirstLastPara="1" rIns="91425" wrap="square" tIns="91425">
            <a:noAutofit/>
          </a:bodyPr>
          <a:lstStyle/>
          <a:p>
            <a:pPr indent="0" lvl="0" marL="72000" rtl="0" algn="l">
              <a:lnSpc>
                <a:spcPct val="100000"/>
              </a:lnSpc>
              <a:spcBef>
                <a:spcPts val="0"/>
              </a:spcBef>
              <a:spcAft>
                <a:spcPts val="0"/>
              </a:spcAft>
              <a:buNone/>
            </a:pPr>
            <a:r>
              <a:rPr lang="en" sz="4300">
                <a:solidFill>
                  <a:srgbClr val="FFFFFF"/>
                </a:solidFill>
              </a:rPr>
              <a:t>Minecraft </a:t>
            </a:r>
            <a:r>
              <a:rPr lang="en" sz="4300">
                <a:solidFill>
                  <a:srgbClr val="FFFFFF"/>
                </a:solidFill>
              </a:rPr>
              <a:t>: un univers ludique pour les mathématiques</a:t>
            </a:r>
            <a:endParaRPr sz="4300">
              <a:solidFill>
                <a:srgbClr val="FFFFFF"/>
              </a:solidFill>
            </a:endParaRPr>
          </a:p>
        </p:txBody>
      </p:sp>
      <p:pic>
        <p:nvPicPr>
          <p:cNvPr id="578" name="Google Shape;578;p25"/>
          <p:cNvPicPr preferRelativeResize="0"/>
          <p:nvPr/>
        </p:nvPicPr>
        <p:blipFill>
          <a:blip r:embed="rId6">
            <a:alphaModFix/>
          </a:blip>
          <a:stretch>
            <a:fillRect/>
          </a:stretch>
        </p:blipFill>
        <p:spPr>
          <a:xfrm>
            <a:off x="7379377" y="425200"/>
            <a:ext cx="1644851" cy="1224700"/>
          </a:xfrm>
          <a:prstGeom prst="rect">
            <a:avLst/>
          </a:prstGeom>
          <a:noFill/>
          <a:ln>
            <a:noFill/>
          </a:ln>
        </p:spPr>
      </p:pic>
      <p:sp>
        <p:nvSpPr>
          <p:cNvPr id="579" name="Google Shape;579;p25"/>
          <p:cNvSpPr txBox="1"/>
          <p:nvPr/>
        </p:nvSpPr>
        <p:spPr>
          <a:xfrm>
            <a:off x="20225" y="3626400"/>
            <a:ext cx="3081000" cy="1051500"/>
          </a:xfrm>
          <a:prstGeom prst="rect">
            <a:avLst/>
          </a:prstGeom>
          <a:noFill/>
          <a:ln>
            <a:noFill/>
          </a:ln>
        </p:spPr>
        <p:txBody>
          <a:bodyPr anchorCtr="0" anchor="t" bIns="91425" lIns="91425" spcFirstLastPara="1" rIns="91425" wrap="square" tIns="91425">
            <a:noAutofit/>
          </a:bodyPr>
          <a:lstStyle/>
          <a:p>
            <a:pPr indent="0" lvl="0" marL="107999" rtl="0" algn="l">
              <a:spcBef>
                <a:spcPts val="0"/>
              </a:spcBef>
              <a:spcAft>
                <a:spcPts val="0"/>
              </a:spcAft>
              <a:buNone/>
            </a:pPr>
            <a:r>
              <a:rPr lang="en" sz="2000">
                <a:solidFill>
                  <a:srgbClr val="FFFFFF"/>
                </a:solidFill>
                <a:latin typeface="Ubuntu"/>
                <a:ea typeface="Ubuntu"/>
                <a:cs typeface="Ubuntu"/>
                <a:sym typeface="Ubuntu"/>
              </a:rPr>
              <a:t>21</a:t>
            </a:r>
            <a:r>
              <a:rPr lang="en" sz="2000">
                <a:solidFill>
                  <a:srgbClr val="FFFFFF"/>
                </a:solidFill>
                <a:latin typeface="Ubuntu"/>
                <a:ea typeface="Ubuntu"/>
                <a:cs typeface="Ubuntu"/>
                <a:sym typeface="Ubuntu"/>
              </a:rPr>
              <a:t> septembre 2020 </a:t>
            </a:r>
            <a:endParaRPr sz="2000">
              <a:solidFill>
                <a:srgbClr val="FFFFFF"/>
              </a:solidFill>
              <a:latin typeface="Ubuntu"/>
              <a:ea typeface="Ubuntu"/>
              <a:cs typeface="Ubuntu"/>
              <a:sym typeface="Ubuntu"/>
            </a:endParaRPr>
          </a:p>
          <a:p>
            <a:pPr indent="0" lvl="0" marL="107999" rtl="0" algn="l">
              <a:spcBef>
                <a:spcPts val="0"/>
              </a:spcBef>
              <a:spcAft>
                <a:spcPts val="0"/>
              </a:spcAft>
              <a:buNone/>
            </a:pPr>
            <a:r>
              <a:rPr lang="en" sz="2000">
                <a:solidFill>
                  <a:srgbClr val="FFFFFF"/>
                </a:solidFill>
                <a:latin typeface="Ubuntu"/>
                <a:ea typeface="Ubuntu"/>
                <a:cs typeface="Ubuntu"/>
                <a:sym typeface="Ubuntu"/>
              </a:rPr>
              <a:t>15h à 16h</a:t>
            </a:r>
            <a:endParaRPr sz="2000">
              <a:solidFill>
                <a:srgbClr val="FFFFFF"/>
              </a:solidFill>
              <a:latin typeface="Ubuntu"/>
              <a:ea typeface="Ubuntu"/>
              <a:cs typeface="Ubuntu"/>
              <a:sym typeface="Ubuntu"/>
            </a:endParaRPr>
          </a:p>
        </p:txBody>
      </p:sp>
      <p:sp>
        <p:nvSpPr>
          <p:cNvPr id="580" name="Google Shape;580;p25"/>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en"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en"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581" name="Google Shape;581;p25"/>
          <p:cNvPicPr preferRelativeResize="0"/>
          <p:nvPr/>
        </p:nvPicPr>
        <p:blipFill>
          <a:blip r:embed="rId7">
            <a:alphaModFix/>
          </a:blip>
          <a:stretch>
            <a:fillRect/>
          </a:stretch>
        </p:blipFill>
        <p:spPr>
          <a:xfrm>
            <a:off x="227350" y="90939"/>
            <a:ext cx="874765" cy="14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p34"/>
          <p:cNvPicPr preferRelativeResize="0"/>
          <p:nvPr/>
        </p:nvPicPr>
        <p:blipFill>
          <a:blip r:embed="rId3">
            <a:alphaModFix/>
          </a:blip>
          <a:stretch>
            <a:fillRect/>
          </a:stretch>
        </p:blipFill>
        <p:spPr>
          <a:xfrm>
            <a:off x="2151800" y="699875"/>
            <a:ext cx="4577300" cy="1485025"/>
          </a:xfrm>
          <a:prstGeom prst="rect">
            <a:avLst/>
          </a:prstGeom>
          <a:noFill/>
          <a:ln cap="flat" cmpd="sng" w="28575">
            <a:solidFill>
              <a:srgbClr val="000000"/>
            </a:solidFill>
            <a:prstDash val="solid"/>
            <a:round/>
            <a:headEnd len="sm" w="sm" type="none"/>
            <a:tailEnd len="sm" w="sm" type="none"/>
          </a:ln>
        </p:spPr>
      </p:pic>
      <p:sp>
        <p:nvSpPr>
          <p:cNvPr id="650" name="Google Shape;650;p34"/>
          <p:cNvSpPr txBox="1"/>
          <p:nvPr>
            <p:ph idx="4294967295" type="title"/>
          </p:nvPr>
        </p:nvSpPr>
        <p:spPr>
          <a:xfrm>
            <a:off x="442025" y="2971125"/>
            <a:ext cx="7253100" cy="1888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C9DAF8"/>
              </a:buClr>
              <a:buSzPts val="2200"/>
              <a:buFont typeface="Ubuntu"/>
              <a:buChar char="■"/>
            </a:pPr>
            <a:r>
              <a:rPr lang="en" sz="2200">
                <a:solidFill>
                  <a:srgbClr val="C9DAF8"/>
                </a:solidFill>
                <a:latin typeface="Ubuntu"/>
                <a:ea typeface="Ubuntu"/>
                <a:cs typeface="Ubuntu"/>
                <a:sym typeface="Ubuntu"/>
              </a:rPr>
              <a:t>Compte Office 365 - licence 5$ US par usager par an</a:t>
            </a:r>
            <a:endParaRPr sz="2200">
              <a:solidFill>
                <a:srgbClr val="C9DAF8"/>
              </a:solidFill>
              <a:latin typeface="Ubuntu"/>
              <a:ea typeface="Ubuntu"/>
              <a:cs typeface="Ubuntu"/>
              <a:sym typeface="Ubuntu"/>
            </a:endParaRPr>
          </a:p>
          <a:p>
            <a:pPr indent="-368300" lvl="0" marL="457200" rtl="0" algn="l">
              <a:spcBef>
                <a:spcPts val="0"/>
              </a:spcBef>
              <a:spcAft>
                <a:spcPts val="0"/>
              </a:spcAft>
              <a:buClr>
                <a:srgbClr val="C9DAF8"/>
              </a:buClr>
              <a:buSzPts val="2200"/>
              <a:buFont typeface="Ubuntu"/>
              <a:buChar char="■"/>
            </a:pPr>
            <a:r>
              <a:rPr lang="en" sz="2200">
                <a:solidFill>
                  <a:srgbClr val="C9DAF8"/>
                </a:solidFill>
                <a:latin typeface="Ubuntu"/>
                <a:ea typeface="Ubuntu"/>
                <a:cs typeface="Ubuntu"/>
                <a:sym typeface="Ubuntu"/>
              </a:rPr>
              <a:t>Ordinateur, IPad ou Chromebook - </a:t>
            </a:r>
            <a:r>
              <a:rPr lang="en" sz="2200" u="sng">
                <a:solidFill>
                  <a:srgbClr val="FF0000"/>
                </a:solidFill>
                <a:latin typeface="Ubuntu"/>
                <a:ea typeface="Ubuntu"/>
                <a:cs typeface="Ubuntu"/>
                <a:sym typeface="Ubuntu"/>
                <a:hlinkClick r:id="rId4">
                  <a:extLst>
                    <a:ext uri="{A12FA001-AC4F-418D-AE19-62706E023703}">
                      <ahyp:hlinkClr val="tx"/>
                    </a:ext>
                  </a:extLst>
                </a:hlinkClick>
              </a:rPr>
              <a:t>Téléchargements</a:t>
            </a:r>
            <a:endParaRPr sz="2200">
              <a:solidFill>
                <a:srgbClr val="FF0000"/>
              </a:solidFill>
              <a:latin typeface="Ubuntu"/>
              <a:ea typeface="Ubuntu"/>
              <a:cs typeface="Ubuntu"/>
              <a:sym typeface="Ubuntu"/>
            </a:endParaRPr>
          </a:p>
          <a:p>
            <a:pPr indent="-368300" lvl="0" marL="457200" rtl="0" algn="l">
              <a:spcBef>
                <a:spcPts val="0"/>
              </a:spcBef>
              <a:spcAft>
                <a:spcPts val="0"/>
              </a:spcAft>
              <a:buClr>
                <a:srgbClr val="C9DAF8"/>
              </a:buClr>
              <a:buSzPts val="2200"/>
              <a:buFont typeface="Ubuntu"/>
              <a:buChar char="■"/>
            </a:pPr>
            <a:r>
              <a:rPr lang="en" sz="2200" u="sng">
                <a:solidFill>
                  <a:srgbClr val="FF0000"/>
                </a:solidFill>
                <a:latin typeface="Ubuntu"/>
                <a:ea typeface="Ubuntu"/>
                <a:cs typeface="Ubuntu"/>
                <a:sym typeface="Ubuntu"/>
                <a:hlinkClick r:id="rId5">
                  <a:extLst>
                    <a:ext uri="{A12FA001-AC4F-418D-AE19-62706E023703}">
                      <ahyp:hlinkClr val="tx"/>
                    </a:ext>
                  </a:extLst>
                </a:hlinkClick>
              </a:rPr>
              <a:t>Essai gratuit</a:t>
            </a:r>
            <a:r>
              <a:rPr lang="en" sz="2200">
                <a:solidFill>
                  <a:srgbClr val="C9DAF8"/>
                </a:solidFill>
                <a:latin typeface="Ubuntu"/>
                <a:ea typeface="Ubuntu"/>
                <a:cs typeface="Ubuntu"/>
                <a:sym typeface="Ubuntu"/>
              </a:rPr>
              <a:t>: </a:t>
            </a:r>
            <a:endParaRPr sz="2200">
              <a:solidFill>
                <a:srgbClr val="C9DAF8"/>
              </a:solidFill>
              <a:latin typeface="Ubuntu"/>
              <a:ea typeface="Ubuntu"/>
              <a:cs typeface="Ubuntu"/>
              <a:sym typeface="Ubuntu"/>
            </a:endParaRPr>
          </a:p>
          <a:p>
            <a:pPr indent="-368300" lvl="1" marL="914400" rtl="0" algn="l">
              <a:spcBef>
                <a:spcPts val="0"/>
              </a:spcBef>
              <a:spcAft>
                <a:spcPts val="0"/>
              </a:spcAft>
              <a:buClr>
                <a:srgbClr val="C9DAF8"/>
              </a:buClr>
              <a:buSzPts val="2200"/>
              <a:buFont typeface="Ubuntu"/>
              <a:buChar char="→"/>
            </a:pPr>
            <a:r>
              <a:rPr lang="en" sz="2200">
                <a:solidFill>
                  <a:srgbClr val="C9DAF8"/>
                </a:solidFill>
                <a:latin typeface="Ubuntu"/>
                <a:ea typeface="Ubuntu"/>
                <a:cs typeface="Ubuntu"/>
                <a:sym typeface="Ubuntu"/>
              </a:rPr>
              <a:t>Prof : 25 connexions</a:t>
            </a:r>
            <a:endParaRPr sz="2200">
              <a:solidFill>
                <a:srgbClr val="C9DAF8"/>
              </a:solidFill>
              <a:latin typeface="Ubuntu"/>
              <a:ea typeface="Ubuntu"/>
              <a:cs typeface="Ubuntu"/>
              <a:sym typeface="Ubuntu"/>
            </a:endParaRPr>
          </a:p>
          <a:p>
            <a:pPr indent="-368300" lvl="1" marL="914400" rtl="0" algn="l">
              <a:spcBef>
                <a:spcPts val="0"/>
              </a:spcBef>
              <a:spcAft>
                <a:spcPts val="0"/>
              </a:spcAft>
              <a:buClr>
                <a:srgbClr val="C9DAF8"/>
              </a:buClr>
              <a:buSzPts val="2200"/>
              <a:buFont typeface="Ubuntu"/>
              <a:buChar char="→"/>
            </a:pPr>
            <a:r>
              <a:rPr lang="en" sz="2200">
                <a:solidFill>
                  <a:srgbClr val="C9DAF8"/>
                </a:solidFill>
                <a:latin typeface="Ubuntu"/>
                <a:ea typeface="Ubuntu"/>
                <a:cs typeface="Ubuntu"/>
                <a:sym typeface="Ubuntu"/>
              </a:rPr>
              <a:t>Élève : 10 connexions</a:t>
            </a:r>
            <a:endParaRPr b="1">
              <a:solidFill>
                <a:srgbClr val="C9DAF8"/>
              </a:solidFill>
              <a:latin typeface="Ubuntu"/>
              <a:ea typeface="Ubuntu"/>
              <a:cs typeface="Ubuntu"/>
              <a:sym typeface="Ubuntu"/>
            </a:endParaRPr>
          </a:p>
          <a:p>
            <a:pPr indent="0" lvl="0" marL="0" rtl="0" algn="l">
              <a:spcBef>
                <a:spcPts val="0"/>
              </a:spcBef>
              <a:spcAft>
                <a:spcPts val="0"/>
              </a:spcAft>
              <a:buNone/>
            </a:pPr>
            <a:r>
              <a:rPr b="1" lang="en">
                <a:latin typeface="Ubuntu"/>
                <a:ea typeface="Ubuntu"/>
                <a:cs typeface="Ubuntu"/>
                <a:sym typeface="Ubuntu"/>
              </a:rPr>
              <a:t> </a:t>
            </a:r>
            <a:endParaRPr b="1">
              <a:latin typeface="Ubuntu"/>
              <a:ea typeface="Ubuntu"/>
              <a:cs typeface="Ubuntu"/>
              <a:sym typeface="Ubuntu"/>
            </a:endParaRPr>
          </a:p>
          <a:p>
            <a:pPr indent="0" lvl="0" marL="0" rtl="0" algn="ctr">
              <a:spcBef>
                <a:spcPts val="0"/>
              </a:spcBef>
              <a:spcAft>
                <a:spcPts val="0"/>
              </a:spcAft>
              <a:buNone/>
            </a:pPr>
            <a:r>
              <a:t/>
            </a:r>
            <a:endParaRPr b="1">
              <a:latin typeface="Ubuntu"/>
              <a:ea typeface="Ubuntu"/>
              <a:cs typeface="Ubuntu"/>
              <a:sym typeface="Ubuntu"/>
            </a:endParaRPr>
          </a:p>
        </p:txBody>
      </p:sp>
      <p:pic>
        <p:nvPicPr>
          <p:cNvPr id="651" name="Google Shape;651;p34"/>
          <p:cNvPicPr preferRelativeResize="0"/>
          <p:nvPr/>
        </p:nvPicPr>
        <p:blipFill>
          <a:blip r:embed="rId6">
            <a:alphaModFix/>
          </a:blip>
          <a:stretch>
            <a:fillRect/>
          </a:stretch>
        </p:blipFill>
        <p:spPr>
          <a:xfrm>
            <a:off x="7397275" y="2030841"/>
            <a:ext cx="1609725" cy="260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7" name="Google Shape;657;p35"/>
          <p:cNvSpPr txBox="1"/>
          <p:nvPr/>
        </p:nvSpPr>
        <p:spPr>
          <a:xfrm>
            <a:off x="1678800" y="402475"/>
            <a:ext cx="5786400" cy="113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Viga"/>
                <a:ea typeface="Viga"/>
                <a:cs typeface="Viga"/>
                <a:sym typeface="Viga"/>
              </a:rPr>
              <a:t>Exemple de projet</a:t>
            </a:r>
            <a:endParaRPr sz="2100">
              <a:latin typeface="Viga"/>
              <a:ea typeface="Viga"/>
              <a:cs typeface="Viga"/>
              <a:sym typeface="Viga"/>
            </a:endParaRPr>
          </a:p>
          <a:p>
            <a:pPr indent="0" lvl="0" marL="0" rtl="0" algn="ctr">
              <a:spcBef>
                <a:spcPts val="0"/>
              </a:spcBef>
              <a:spcAft>
                <a:spcPts val="0"/>
              </a:spcAft>
              <a:buNone/>
            </a:pPr>
            <a:r>
              <a:rPr lang="en" sz="2000">
                <a:latin typeface="Ubuntu"/>
                <a:ea typeface="Ubuntu"/>
                <a:cs typeface="Ubuntu"/>
                <a:sym typeface="Ubuntu"/>
              </a:rPr>
              <a:t>Une pièce ou un bâtiment à l’échelle</a:t>
            </a:r>
            <a:endParaRPr sz="2000">
              <a:latin typeface="Ubuntu"/>
              <a:ea typeface="Ubuntu"/>
              <a:cs typeface="Ubuntu"/>
              <a:sym typeface="Ubuntu"/>
            </a:endParaRPr>
          </a:p>
        </p:txBody>
      </p:sp>
      <p:pic>
        <p:nvPicPr>
          <p:cNvPr id="658" name="Google Shape;658;p35"/>
          <p:cNvPicPr preferRelativeResize="0"/>
          <p:nvPr/>
        </p:nvPicPr>
        <p:blipFill>
          <a:blip r:embed="rId3">
            <a:alphaModFix/>
          </a:blip>
          <a:stretch>
            <a:fillRect/>
          </a:stretch>
        </p:blipFill>
        <p:spPr>
          <a:xfrm>
            <a:off x="1729225" y="1542175"/>
            <a:ext cx="5685546" cy="319562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3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36"/>
          <p:cNvSpPr txBox="1"/>
          <p:nvPr/>
        </p:nvSpPr>
        <p:spPr>
          <a:xfrm>
            <a:off x="192025" y="81025"/>
            <a:ext cx="2882100" cy="11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Viga"/>
                <a:ea typeface="Viga"/>
                <a:cs typeface="Viga"/>
                <a:sym typeface="Viga"/>
              </a:rPr>
              <a:t>Exemple de projet</a:t>
            </a:r>
            <a:endParaRPr sz="2100">
              <a:latin typeface="Viga"/>
              <a:ea typeface="Viga"/>
              <a:cs typeface="Viga"/>
              <a:sym typeface="Viga"/>
            </a:endParaRPr>
          </a:p>
          <a:p>
            <a:pPr indent="0" lvl="0" marL="0" rtl="0" algn="l">
              <a:spcBef>
                <a:spcPts val="0"/>
              </a:spcBef>
              <a:spcAft>
                <a:spcPts val="0"/>
              </a:spcAft>
              <a:buNone/>
            </a:pPr>
            <a:r>
              <a:rPr lang="en" sz="2000">
                <a:latin typeface="Ubuntu"/>
                <a:ea typeface="Ubuntu"/>
                <a:cs typeface="Ubuntu"/>
                <a:sym typeface="Ubuntu"/>
              </a:rPr>
              <a:t>Jardin à la française</a:t>
            </a:r>
            <a:endParaRPr sz="2000">
              <a:latin typeface="Ubuntu"/>
              <a:ea typeface="Ubuntu"/>
              <a:cs typeface="Ubuntu"/>
              <a:sym typeface="Ubuntu"/>
            </a:endParaRPr>
          </a:p>
        </p:txBody>
      </p:sp>
      <p:pic>
        <p:nvPicPr>
          <p:cNvPr id="665" name="Google Shape;665;p36"/>
          <p:cNvPicPr preferRelativeResize="0"/>
          <p:nvPr/>
        </p:nvPicPr>
        <p:blipFill>
          <a:blip r:embed="rId3">
            <a:alphaModFix/>
          </a:blip>
          <a:stretch>
            <a:fillRect/>
          </a:stretch>
        </p:blipFill>
        <p:spPr>
          <a:xfrm>
            <a:off x="3204723" y="984498"/>
            <a:ext cx="5385700" cy="358395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7"/>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1" name="Google Shape;671;p37"/>
          <p:cNvSpPr txBox="1"/>
          <p:nvPr/>
        </p:nvSpPr>
        <p:spPr>
          <a:xfrm>
            <a:off x="192025" y="81025"/>
            <a:ext cx="2882100" cy="11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Viga"/>
                <a:ea typeface="Viga"/>
                <a:cs typeface="Viga"/>
                <a:sym typeface="Viga"/>
              </a:rPr>
              <a:t>Exemple de projet</a:t>
            </a:r>
            <a:endParaRPr sz="2100">
              <a:latin typeface="Viga"/>
              <a:ea typeface="Viga"/>
              <a:cs typeface="Viga"/>
              <a:sym typeface="Viga"/>
            </a:endParaRPr>
          </a:p>
          <a:p>
            <a:pPr indent="0" lvl="0" marL="0" rtl="0" algn="l">
              <a:spcBef>
                <a:spcPts val="0"/>
              </a:spcBef>
              <a:spcAft>
                <a:spcPts val="0"/>
              </a:spcAft>
              <a:buNone/>
            </a:pPr>
            <a:r>
              <a:rPr lang="en" sz="2000">
                <a:latin typeface="Ubuntu"/>
                <a:ea typeface="Ubuntu"/>
                <a:cs typeface="Ubuntu"/>
                <a:sym typeface="Ubuntu"/>
              </a:rPr>
              <a:t>Jardin à la française</a:t>
            </a:r>
            <a:endParaRPr sz="2000">
              <a:latin typeface="Ubuntu"/>
              <a:ea typeface="Ubuntu"/>
              <a:cs typeface="Ubuntu"/>
              <a:sym typeface="Ubuntu"/>
            </a:endParaRPr>
          </a:p>
        </p:txBody>
      </p:sp>
      <p:pic>
        <p:nvPicPr>
          <p:cNvPr id="672" name="Google Shape;672;p37"/>
          <p:cNvPicPr preferRelativeResize="0"/>
          <p:nvPr/>
        </p:nvPicPr>
        <p:blipFill>
          <a:blip r:embed="rId3">
            <a:alphaModFix/>
          </a:blip>
          <a:stretch>
            <a:fillRect/>
          </a:stretch>
        </p:blipFill>
        <p:spPr>
          <a:xfrm>
            <a:off x="4731038" y="296293"/>
            <a:ext cx="4239376" cy="2056540"/>
          </a:xfrm>
          <a:prstGeom prst="rect">
            <a:avLst/>
          </a:prstGeom>
          <a:noFill/>
          <a:ln cap="flat" cmpd="sng" w="28575">
            <a:solidFill>
              <a:srgbClr val="000000"/>
            </a:solidFill>
            <a:prstDash val="solid"/>
            <a:round/>
            <a:headEnd len="sm" w="sm" type="none"/>
            <a:tailEnd len="sm" w="sm" type="none"/>
          </a:ln>
        </p:spPr>
      </p:pic>
      <p:pic>
        <p:nvPicPr>
          <p:cNvPr id="673" name="Google Shape;673;p37"/>
          <p:cNvPicPr preferRelativeResize="0"/>
          <p:nvPr/>
        </p:nvPicPr>
        <p:blipFill>
          <a:blip r:embed="rId4">
            <a:alphaModFix/>
          </a:blip>
          <a:stretch>
            <a:fillRect/>
          </a:stretch>
        </p:blipFill>
        <p:spPr>
          <a:xfrm>
            <a:off x="276850" y="1446600"/>
            <a:ext cx="4155575" cy="2770384"/>
          </a:xfrm>
          <a:prstGeom prst="rect">
            <a:avLst/>
          </a:prstGeom>
          <a:noFill/>
          <a:ln cap="flat" cmpd="sng" w="28575">
            <a:solidFill>
              <a:srgbClr val="000000"/>
            </a:solidFill>
            <a:prstDash val="solid"/>
            <a:round/>
            <a:headEnd len="sm" w="sm" type="none"/>
            <a:tailEnd len="sm" w="sm" type="none"/>
          </a:ln>
        </p:spPr>
      </p:pic>
      <p:pic>
        <p:nvPicPr>
          <p:cNvPr id="674" name="Google Shape;674;p37"/>
          <p:cNvPicPr preferRelativeResize="0"/>
          <p:nvPr/>
        </p:nvPicPr>
        <p:blipFill>
          <a:blip r:embed="rId5">
            <a:alphaModFix/>
          </a:blip>
          <a:stretch>
            <a:fillRect/>
          </a:stretch>
        </p:blipFill>
        <p:spPr>
          <a:xfrm>
            <a:off x="4731050" y="2575638"/>
            <a:ext cx="4239376" cy="2175987"/>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8"/>
          <p:cNvSpPr txBox="1"/>
          <p:nvPr>
            <p:ph type="title"/>
          </p:nvPr>
        </p:nvSpPr>
        <p:spPr>
          <a:xfrm>
            <a:off x="311700" y="528125"/>
            <a:ext cx="8520600" cy="17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Viga"/>
                <a:ea typeface="Viga"/>
                <a:cs typeface="Viga"/>
                <a:sym typeface="Viga"/>
              </a:rPr>
              <a:t>Exemple de projet</a:t>
            </a:r>
            <a:endParaRPr b="1">
              <a:latin typeface="Viga"/>
              <a:ea typeface="Viga"/>
              <a:cs typeface="Viga"/>
              <a:sym typeface="Viga"/>
            </a:endParaRPr>
          </a:p>
          <a:p>
            <a:pPr indent="0" lvl="0" marL="0" rtl="0" algn="l">
              <a:spcBef>
                <a:spcPts val="0"/>
              </a:spcBef>
              <a:spcAft>
                <a:spcPts val="0"/>
              </a:spcAft>
              <a:buNone/>
            </a:pPr>
            <a:r>
              <a:rPr b="1" lang="en">
                <a:latin typeface="Viga"/>
                <a:ea typeface="Viga"/>
                <a:cs typeface="Viga"/>
                <a:sym typeface="Viga"/>
              </a:rPr>
              <a:t>À la campagne!</a:t>
            </a:r>
            <a:endParaRPr b="1">
              <a:latin typeface="Viga"/>
              <a:ea typeface="Viga"/>
              <a:cs typeface="Viga"/>
              <a:sym typeface="Viga"/>
            </a:endParaRPr>
          </a:p>
          <a:p>
            <a:pPr indent="0" lvl="0" marL="0" rtl="0" algn="l">
              <a:spcBef>
                <a:spcPts val="0"/>
              </a:spcBef>
              <a:spcAft>
                <a:spcPts val="0"/>
              </a:spcAft>
              <a:buNone/>
            </a:pPr>
            <a:r>
              <a:rPr b="1" lang="en" sz="2000">
                <a:latin typeface="Viga"/>
                <a:ea typeface="Viga"/>
                <a:cs typeface="Viga"/>
                <a:sym typeface="Viga"/>
              </a:rPr>
              <a:t>Mathématique - 1er cycle du </a:t>
            </a:r>
            <a:endParaRPr b="1" sz="2000">
              <a:latin typeface="Viga"/>
              <a:ea typeface="Viga"/>
              <a:cs typeface="Viga"/>
              <a:sym typeface="Viga"/>
            </a:endParaRPr>
          </a:p>
          <a:p>
            <a:pPr indent="0" lvl="0" marL="0" rtl="0" algn="l">
              <a:spcBef>
                <a:spcPts val="0"/>
              </a:spcBef>
              <a:spcAft>
                <a:spcPts val="0"/>
              </a:spcAft>
              <a:buNone/>
            </a:pPr>
            <a:r>
              <a:rPr b="1" lang="en" sz="2000">
                <a:latin typeface="Viga"/>
                <a:ea typeface="Viga"/>
                <a:cs typeface="Viga"/>
                <a:sym typeface="Viga"/>
              </a:rPr>
              <a:t>secondaire</a:t>
            </a:r>
            <a:endParaRPr b="1" sz="2000">
              <a:latin typeface="Viga"/>
              <a:ea typeface="Viga"/>
              <a:cs typeface="Viga"/>
              <a:sym typeface="Viga"/>
            </a:endParaRPr>
          </a:p>
        </p:txBody>
      </p:sp>
      <p:sp>
        <p:nvSpPr>
          <p:cNvPr id="680" name="Google Shape;680;p38"/>
          <p:cNvSpPr txBox="1"/>
          <p:nvPr/>
        </p:nvSpPr>
        <p:spPr>
          <a:xfrm>
            <a:off x="311700" y="1980300"/>
            <a:ext cx="6672600" cy="3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latin typeface="Ubuntu"/>
              <a:ea typeface="Ubuntu"/>
              <a:cs typeface="Ubuntu"/>
              <a:sym typeface="Ubuntu"/>
            </a:endParaRPr>
          </a:p>
          <a:p>
            <a:pPr indent="0" lvl="0" marL="0" rtl="0" algn="l">
              <a:spcBef>
                <a:spcPts val="0"/>
              </a:spcBef>
              <a:spcAft>
                <a:spcPts val="0"/>
              </a:spcAft>
              <a:buNone/>
            </a:pPr>
            <a:r>
              <a:rPr b="1" lang="en" sz="2000">
                <a:latin typeface="Ubuntu"/>
                <a:ea typeface="Ubuntu"/>
                <a:cs typeface="Ubuntu"/>
                <a:sym typeface="Ubuntu"/>
              </a:rPr>
              <a:t>Tous les détails </a:t>
            </a:r>
            <a:r>
              <a:rPr b="1" lang="en" sz="2000" u="sng">
                <a:solidFill>
                  <a:srgbClr val="FF0000"/>
                </a:solidFill>
                <a:latin typeface="Ubuntu"/>
                <a:ea typeface="Ubuntu"/>
                <a:cs typeface="Ubuntu"/>
                <a:sym typeface="Ubuntu"/>
                <a:hlinkClick r:id="rId3">
                  <a:extLst>
                    <a:ext uri="{A12FA001-AC4F-418D-AE19-62706E023703}">
                      <ahyp:hlinkClr val="tx"/>
                    </a:ext>
                  </a:extLst>
                </a:hlinkClick>
              </a:rPr>
              <a:t>ici</a:t>
            </a:r>
            <a:endParaRPr b="1" sz="2000">
              <a:solidFill>
                <a:srgbClr val="FF0000"/>
              </a:solidFill>
              <a:latin typeface="Ubuntu"/>
              <a:ea typeface="Ubuntu"/>
              <a:cs typeface="Ubuntu"/>
              <a:sym typeface="Ubuntu"/>
            </a:endParaRPr>
          </a:p>
          <a:p>
            <a:pPr indent="0" lvl="0" marL="0" rtl="0" algn="l">
              <a:spcBef>
                <a:spcPts val="0"/>
              </a:spcBef>
              <a:spcAft>
                <a:spcPts val="0"/>
              </a:spcAft>
              <a:buNone/>
            </a:pPr>
            <a:r>
              <a:t/>
            </a:r>
            <a:endParaRPr b="1" sz="2000">
              <a:latin typeface="Ubuntu"/>
              <a:ea typeface="Ubuntu"/>
              <a:cs typeface="Ubuntu"/>
              <a:sym typeface="Ubuntu"/>
            </a:endParaRPr>
          </a:p>
          <a:p>
            <a:pPr indent="0" lvl="0" marL="0" rtl="0" algn="l">
              <a:spcBef>
                <a:spcPts val="0"/>
              </a:spcBef>
              <a:spcAft>
                <a:spcPts val="0"/>
              </a:spcAft>
              <a:buNone/>
            </a:pPr>
            <a:r>
              <a:rPr lang="en" sz="1800">
                <a:solidFill>
                  <a:srgbClr val="C9DAF8"/>
                </a:solidFill>
                <a:latin typeface="Ubuntu"/>
                <a:ea typeface="Ubuntu"/>
                <a:cs typeface="Ubuntu"/>
                <a:sym typeface="Ubuntu"/>
              </a:rPr>
              <a:t>Contenus travaillés:</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Algèbre et résolution d’équation</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Figures planes (périmètre, aire et mesures manquantes)</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Rapports, taux et proportions</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Fractions, pourcentages et calcul du 100%</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Figures semblables</a:t>
            </a:r>
            <a:endParaRPr sz="1800">
              <a:solidFill>
                <a:srgbClr val="C9DAF8"/>
              </a:solidFill>
              <a:latin typeface="Ubuntu"/>
              <a:ea typeface="Ubuntu"/>
              <a:cs typeface="Ubuntu"/>
              <a:sym typeface="Ubuntu"/>
            </a:endParaRPr>
          </a:p>
          <a:p>
            <a:pPr indent="-342900" lvl="0" marL="457200" rtl="0" algn="l">
              <a:spcBef>
                <a:spcPts val="0"/>
              </a:spcBef>
              <a:spcAft>
                <a:spcPts val="0"/>
              </a:spcAft>
              <a:buClr>
                <a:srgbClr val="C9DAF8"/>
              </a:buClr>
              <a:buSzPts val="1800"/>
              <a:buFont typeface="Ubuntu"/>
              <a:buChar char="■"/>
            </a:pPr>
            <a:r>
              <a:rPr lang="en" sz="1800">
                <a:solidFill>
                  <a:srgbClr val="C9DAF8"/>
                </a:solidFill>
                <a:latin typeface="Ubuntu"/>
                <a:ea typeface="Ubuntu"/>
                <a:cs typeface="Ubuntu"/>
                <a:sym typeface="Ubuntu"/>
              </a:rPr>
              <a:t>Aire latérale d’un prisme</a:t>
            </a:r>
            <a:endParaRPr sz="1800">
              <a:solidFill>
                <a:srgbClr val="C9DAF8"/>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pic>
        <p:nvPicPr>
          <p:cNvPr id="681" name="Google Shape;681;p38"/>
          <p:cNvPicPr preferRelativeResize="0"/>
          <p:nvPr/>
        </p:nvPicPr>
        <p:blipFill>
          <a:blip r:embed="rId4">
            <a:alphaModFix/>
          </a:blip>
          <a:stretch>
            <a:fillRect/>
          </a:stretch>
        </p:blipFill>
        <p:spPr>
          <a:xfrm>
            <a:off x="4219800" y="118150"/>
            <a:ext cx="4760525" cy="3172876"/>
          </a:xfrm>
          <a:prstGeom prst="rect">
            <a:avLst/>
          </a:prstGeom>
          <a:noFill/>
          <a:ln cap="flat" cmpd="sng" w="28575">
            <a:solidFill>
              <a:srgbClr val="000000"/>
            </a:solidFill>
            <a:prstDash val="solid"/>
            <a:round/>
            <a:headEnd len="sm" w="sm" type="none"/>
            <a:tailEnd len="sm" w="sm" type="none"/>
          </a:ln>
        </p:spPr>
      </p:pic>
      <p:sp>
        <p:nvSpPr>
          <p:cNvPr id="682" name="Google Shape;682;p38"/>
          <p:cNvSpPr txBox="1"/>
          <p:nvPr/>
        </p:nvSpPr>
        <p:spPr>
          <a:xfrm>
            <a:off x="6461225" y="4638750"/>
            <a:ext cx="2671500" cy="4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rgbClr val="FF0000"/>
                </a:solidFill>
                <a:latin typeface="Ubuntu"/>
                <a:ea typeface="Ubuntu"/>
                <a:cs typeface="Ubuntu"/>
                <a:sym typeface="Ubuntu"/>
                <a:hlinkClick r:id="rId5">
                  <a:extLst>
                    <a:ext uri="{A12FA001-AC4F-418D-AE19-62706E023703}">
                      <ahyp:hlinkClr val="tx"/>
                    </a:ext>
                  </a:extLst>
                </a:hlinkClick>
              </a:rPr>
              <a:t>Monde à télécharger</a:t>
            </a:r>
            <a:endParaRPr sz="1700">
              <a:solidFill>
                <a:srgbClr val="FF0000"/>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88" name="Google Shape;688;p39"/>
          <p:cNvSpPr txBox="1"/>
          <p:nvPr/>
        </p:nvSpPr>
        <p:spPr>
          <a:xfrm>
            <a:off x="1678800" y="431975"/>
            <a:ext cx="5786400" cy="4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Viga"/>
                <a:ea typeface="Viga"/>
                <a:cs typeface="Viga"/>
                <a:sym typeface="Viga"/>
              </a:rPr>
              <a:t>Liens avec le PFEQ en mathématique</a:t>
            </a:r>
            <a:endParaRPr sz="2500">
              <a:latin typeface="Viga"/>
              <a:ea typeface="Viga"/>
              <a:cs typeface="Viga"/>
              <a:sym typeface="Viga"/>
            </a:endParaRPr>
          </a:p>
        </p:txBody>
      </p:sp>
      <p:sp>
        <p:nvSpPr>
          <p:cNvPr id="689" name="Google Shape;689;p39"/>
          <p:cNvSpPr txBox="1"/>
          <p:nvPr/>
        </p:nvSpPr>
        <p:spPr>
          <a:xfrm>
            <a:off x="536875" y="1281700"/>
            <a:ext cx="8174100" cy="37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u="sng">
                <a:latin typeface="Ubuntu"/>
                <a:ea typeface="Ubuntu"/>
                <a:cs typeface="Ubuntu"/>
                <a:sym typeface="Ubuntu"/>
              </a:rPr>
              <a:t>Primaire </a:t>
            </a:r>
            <a:r>
              <a:rPr lang="en" sz="2000">
                <a:latin typeface="Ubuntu"/>
                <a:ea typeface="Ubuntu"/>
                <a:cs typeface="Ubuntu"/>
                <a:sym typeface="Ubuntu"/>
              </a:rPr>
              <a:t>: arithmétique (fractions, pourcentages, décimaux, etc.), mesure, unités, régularités, échelle, périmètre, aire, volume, transformations géométriques, etc.</a:t>
            </a:r>
            <a:endParaRPr sz="2000">
              <a:latin typeface="Ubuntu"/>
              <a:ea typeface="Ubuntu"/>
              <a:cs typeface="Ubuntu"/>
              <a:sym typeface="Ubuntu"/>
            </a:endParaRPr>
          </a:p>
          <a:p>
            <a:pPr indent="0" lvl="0" marL="0" rtl="0" algn="l">
              <a:spcBef>
                <a:spcPts val="0"/>
              </a:spcBef>
              <a:spcAft>
                <a:spcPts val="0"/>
              </a:spcAft>
              <a:buNone/>
            </a:pPr>
            <a:r>
              <a:t/>
            </a:r>
            <a:endParaRPr sz="2000">
              <a:latin typeface="Ubuntu"/>
              <a:ea typeface="Ubuntu"/>
              <a:cs typeface="Ubuntu"/>
              <a:sym typeface="Ubuntu"/>
            </a:endParaRPr>
          </a:p>
          <a:p>
            <a:pPr indent="0" lvl="0" marL="0" rtl="0" algn="l">
              <a:spcBef>
                <a:spcPts val="0"/>
              </a:spcBef>
              <a:spcAft>
                <a:spcPts val="0"/>
              </a:spcAft>
              <a:buNone/>
            </a:pPr>
            <a:r>
              <a:t/>
            </a:r>
            <a:endParaRPr sz="2000">
              <a:latin typeface="Ubuntu"/>
              <a:ea typeface="Ubuntu"/>
              <a:cs typeface="Ubuntu"/>
              <a:sym typeface="Ubuntu"/>
            </a:endParaRPr>
          </a:p>
          <a:p>
            <a:pPr indent="0" lvl="0" marL="0" rtl="0" algn="l">
              <a:spcBef>
                <a:spcPts val="0"/>
              </a:spcBef>
              <a:spcAft>
                <a:spcPts val="0"/>
              </a:spcAft>
              <a:buNone/>
            </a:pPr>
            <a:r>
              <a:rPr b="1" lang="en" sz="2000" u="sng">
                <a:solidFill>
                  <a:srgbClr val="CFE2F3"/>
                </a:solidFill>
                <a:latin typeface="Ubuntu"/>
                <a:ea typeface="Ubuntu"/>
                <a:cs typeface="Ubuntu"/>
                <a:sym typeface="Ubuntu"/>
              </a:rPr>
              <a:t>Secondaire </a:t>
            </a:r>
            <a:r>
              <a:rPr lang="en" sz="2000">
                <a:solidFill>
                  <a:srgbClr val="CFE2F3"/>
                </a:solidFill>
                <a:latin typeface="Ubuntu"/>
                <a:ea typeface="Ubuntu"/>
                <a:cs typeface="Ubuntu"/>
                <a:sym typeface="Ubuntu"/>
              </a:rPr>
              <a:t>: </a:t>
            </a:r>
            <a:r>
              <a:rPr lang="en" sz="2000">
                <a:solidFill>
                  <a:srgbClr val="C9DAF8"/>
                </a:solidFill>
                <a:latin typeface="Ubuntu"/>
                <a:ea typeface="Ubuntu"/>
                <a:cs typeface="Ubuntu"/>
                <a:sym typeface="Ubuntu"/>
              </a:rPr>
              <a:t>arithmétique (fractions, pourcentages, décimaux, etc.), régularités, rapports, taux, proportions, échelle, algèbre, mesures manquantes, périmètre, aire, volume, transformations géométriques, figures semblables, rapport de similitude, figures et solides décomposables, solides semblables, rapport des aires, rapport des volumes, solides équivalents, etc.</a:t>
            </a:r>
            <a:endParaRPr sz="2000">
              <a:solidFill>
                <a:srgbClr val="C9DAF8"/>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pic>
        <p:nvPicPr>
          <p:cNvPr id="694" name="Google Shape;694;p40"/>
          <p:cNvPicPr preferRelativeResize="0"/>
          <p:nvPr/>
        </p:nvPicPr>
        <p:blipFill>
          <a:blip r:embed="rId3">
            <a:alphaModFix/>
          </a:blip>
          <a:stretch>
            <a:fillRect/>
          </a:stretch>
        </p:blipFill>
        <p:spPr>
          <a:xfrm>
            <a:off x="152413" y="1998688"/>
            <a:ext cx="8839199" cy="1246634"/>
          </a:xfrm>
          <a:prstGeom prst="rect">
            <a:avLst/>
          </a:prstGeom>
          <a:noFill/>
          <a:ln>
            <a:noFill/>
          </a:ln>
        </p:spPr>
      </p:pic>
      <p:pic>
        <p:nvPicPr>
          <p:cNvPr id="695" name="Google Shape;695;p40"/>
          <p:cNvPicPr preferRelativeResize="0"/>
          <p:nvPr/>
        </p:nvPicPr>
        <p:blipFill>
          <a:blip r:embed="rId4">
            <a:alphaModFix/>
          </a:blip>
          <a:stretch>
            <a:fillRect/>
          </a:stretch>
        </p:blipFill>
        <p:spPr>
          <a:xfrm>
            <a:off x="2319338" y="3468022"/>
            <a:ext cx="4505325" cy="933450"/>
          </a:xfrm>
          <a:prstGeom prst="rect">
            <a:avLst/>
          </a:prstGeom>
          <a:noFill/>
          <a:ln>
            <a:noFill/>
          </a:ln>
        </p:spPr>
      </p:pic>
      <p:sp>
        <p:nvSpPr>
          <p:cNvPr id="696" name="Google Shape;696;p40"/>
          <p:cNvSpPr txBox="1"/>
          <p:nvPr>
            <p:ph type="title"/>
          </p:nvPr>
        </p:nvSpPr>
        <p:spPr>
          <a:xfrm>
            <a:off x="311700" y="532425"/>
            <a:ext cx="8520600" cy="68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Pour débuter...</a:t>
            </a:r>
            <a:endParaRPr b="1">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1"/>
          <p:cNvSpPr txBox="1"/>
          <p:nvPr>
            <p:ph type="title"/>
          </p:nvPr>
        </p:nvSpPr>
        <p:spPr>
          <a:xfrm>
            <a:off x="311700" y="113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Paramètres de base d’un monde </a:t>
            </a:r>
            <a:endParaRPr b="1">
              <a:latin typeface="Viga"/>
              <a:ea typeface="Viga"/>
              <a:cs typeface="Viga"/>
              <a:sym typeface="Viga"/>
            </a:endParaRPr>
          </a:p>
          <a:p>
            <a:pPr indent="0" lvl="0" marL="0" rtl="0" algn="ctr">
              <a:spcBef>
                <a:spcPts val="0"/>
              </a:spcBef>
              <a:spcAft>
                <a:spcPts val="0"/>
              </a:spcAft>
              <a:buNone/>
            </a:pPr>
            <a:r>
              <a:rPr b="1" lang="en">
                <a:latin typeface="Viga"/>
                <a:ea typeface="Viga"/>
                <a:cs typeface="Viga"/>
                <a:sym typeface="Viga"/>
              </a:rPr>
              <a:t>pour débuter simplement</a:t>
            </a:r>
            <a:endParaRPr b="1">
              <a:latin typeface="Viga"/>
              <a:ea typeface="Viga"/>
              <a:cs typeface="Viga"/>
              <a:sym typeface="Viga"/>
            </a:endParaRPr>
          </a:p>
        </p:txBody>
      </p:sp>
      <p:pic>
        <p:nvPicPr>
          <p:cNvPr id="702" name="Google Shape;702;p41"/>
          <p:cNvPicPr preferRelativeResize="0"/>
          <p:nvPr/>
        </p:nvPicPr>
        <p:blipFill>
          <a:blip r:embed="rId3">
            <a:alphaModFix/>
          </a:blip>
          <a:stretch>
            <a:fillRect/>
          </a:stretch>
        </p:blipFill>
        <p:spPr>
          <a:xfrm>
            <a:off x="1854851" y="1291475"/>
            <a:ext cx="5434301" cy="3648975"/>
          </a:xfrm>
          <a:prstGeom prst="rect">
            <a:avLst/>
          </a:prstGeom>
          <a:noFill/>
          <a:ln cap="flat" cmpd="sng" w="28575">
            <a:solidFill>
              <a:srgbClr val="000000"/>
            </a:solidFill>
            <a:prstDash val="solid"/>
            <a:round/>
            <a:headEnd len="sm" w="sm" type="none"/>
            <a:tailEnd len="sm" w="sm" type="none"/>
          </a:ln>
        </p:spPr>
      </p:pic>
      <p:sp>
        <p:nvSpPr>
          <p:cNvPr id="703" name="Google Shape;703;p41"/>
          <p:cNvSpPr/>
          <p:nvPr/>
        </p:nvSpPr>
        <p:spPr>
          <a:xfrm>
            <a:off x="1954787" y="2513046"/>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1"/>
          <p:cNvSpPr/>
          <p:nvPr/>
        </p:nvSpPr>
        <p:spPr>
          <a:xfrm>
            <a:off x="1968256" y="4458229"/>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1"/>
          <p:cNvSpPr/>
          <p:nvPr/>
        </p:nvSpPr>
        <p:spPr>
          <a:xfrm>
            <a:off x="1966545" y="3162829"/>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42"/>
          <p:cNvPicPr preferRelativeResize="0"/>
          <p:nvPr/>
        </p:nvPicPr>
        <p:blipFill>
          <a:blip r:embed="rId3">
            <a:alphaModFix/>
          </a:blip>
          <a:stretch>
            <a:fillRect/>
          </a:stretch>
        </p:blipFill>
        <p:spPr>
          <a:xfrm>
            <a:off x="2403363" y="1305250"/>
            <a:ext cx="4337275" cy="2168650"/>
          </a:xfrm>
          <a:prstGeom prst="rect">
            <a:avLst/>
          </a:prstGeom>
          <a:noFill/>
          <a:ln>
            <a:noFill/>
          </a:ln>
        </p:spPr>
      </p:pic>
      <p:sp>
        <p:nvSpPr>
          <p:cNvPr id="711" name="Google Shape;711;p42"/>
          <p:cNvSpPr txBox="1"/>
          <p:nvPr>
            <p:ph type="title"/>
          </p:nvPr>
        </p:nvSpPr>
        <p:spPr>
          <a:xfrm>
            <a:off x="311700" y="113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Paramètres de base d’un monde </a:t>
            </a:r>
            <a:endParaRPr b="1">
              <a:latin typeface="Viga"/>
              <a:ea typeface="Viga"/>
              <a:cs typeface="Viga"/>
              <a:sym typeface="Viga"/>
            </a:endParaRPr>
          </a:p>
          <a:p>
            <a:pPr indent="0" lvl="0" marL="0" rtl="0" algn="ctr">
              <a:spcBef>
                <a:spcPts val="0"/>
              </a:spcBef>
              <a:spcAft>
                <a:spcPts val="0"/>
              </a:spcAft>
              <a:buNone/>
            </a:pPr>
            <a:r>
              <a:rPr b="1" lang="en">
                <a:latin typeface="Viga"/>
                <a:ea typeface="Viga"/>
                <a:cs typeface="Viga"/>
                <a:sym typeface="Viga"/>
              </a:rPr>
              <a:t>pour débuter simplement</a:t>
            </a:r>
            <a:endParaRPr b="1">
              <a:latin typeface="Viga"/>
              <a:ea typeface="Viga"/>
              <a:cs typeface="Viga"/>
              <a:sym typeface="Viga"/>
            </a:endParaRPr>
          </a:p>
        </p:txBody>
      </p:sp>
      <p:sp>
        <p:nvSpPr>
          <p:cNvPr id="712" name="Google Shape;712;p42"/>
          <p:cNvSpPr/>
          <p:nvPr/>
        </p:nvSpPr>
        <p:spPr>
          <a:xfrm>
            <a:off x="2571012" y="2955071"/>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2"/>
          <p:cNvSpPr/>
          <p:nvPr/>
        </p:nvSpPr>
        <p:spPr>
          <a:xfrm>
            <a:off x="2571006" y="1859129"/>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4" name="Google Shape;714;p42"/>
          <p:cNvPicPr preferRelativeResize="0"/>
          <p:nvPr/>
        </p:nvPicPr>
        <p:blipFill>
          <a:blip r:embed="rId4">
            <a:alphaModFix/>
          </a:blip>
          <a:stretch>
            <a:fillRect/>
          </a:stretch>
        </p:blipFill>
        <p:spPr>
          <a:xfrm>
            <a:off x="733195" y="3712150"/>
            <a:ext cx="7677615" cy="1088300"/>
          </a:xfrm>
          <a:prstGeom prst="rect">
            <a:avLst/>
          </a:prstGeom>
          <a:noFill/>
          <a:ln>
            <a:noFill/>
          </a:ln>
        </p:spPr>
      </p:pic>
      <p:sp>
        <p:nvSpPr>
          <p:cNvPr id="715" name="Google Shape;715;p42"/>
          <p:cNvSpPr/>
          <p:nvPr/>
        </p:nvSpPr>
        <p:spPr>
          <a:xfrm>
            <a:off x="844120" y="3769729"/>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2"/>
          <p:cNvSpPr/>
          <p:nvPr/>
        </p:nvSpPr>
        <p:spPr>
          <a:xfrm>
            <a:off x="844120" y="4283804"/>
            <a:ext cx="873900" cy="396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43"/>
          <p:cNvSpPr txBox="1"/>
          <p:nvPr>
            <p:ph type="title"/>
          </p:nvPr>
        </p:nvSpPr>
        <p:spPr>
          <a:xfrm>
            <a:off x="301650" y="873300"/>
            <a:ext cx="3918000" cy="115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Viga"/>
                <a:ea typeface="Viga"/>
                <a:cs typeface="Viga"/>
                <a:sym typeface="Viga"/>
              </a:rPr>
              <a:t>Se familiariser </a:t>
            </a:r>
            <a:endParaRPr b="1">
              <a:latin typeface="Viga"/>
              <a:ea typeface="Viga"/>
              <a:cs typeface="Viga"/>
              <a:sym typeface="Viga"/>
            </a:endParaRPr>
          </a:p>
          <a:p>
            <a:pPr indent="0" lvl="0" marL="0" rtl="0" algn="l">
              <a:spcBef>
                <a:spcPts val="0"/>
              </a:spcBef>
              <a:spcAft>
                <a:spcPts val="0"/>
              </a:spcAft>
              <a:buNone/>
            </a:pPr>
            <a:r>
              <a:rPr b="1" lang="en">
                <a:latin typeface="Viga"/>
                <a:ea typeface="Viga"/>
                <a:cs typeface="Viga"/>
                <a:sym typeface="Viga"/>
              </a:rPr>
              <a:t>avec les mouvements</a:t>
            </a:r>
            <a:endParaRPr b="1">
              <a:latin typeface="Viga"/>
              <a:ea typeface="Viga"/>
              <a:cs typeface="Viga"/>
              <a:sym typeface="Viga"/>
            </a:endParaRPr>
          </a:p>
        </p:txBody>
      </p:sp>
      <p:pic>
        <p:nvPicPr>
          <p:cNvPr id="722" name="Google Shape;722;p43"/>
          <p:cNvPicPr preferRelativeResize="0"/>
          <p:nvPr/>
        </p:nvPicPr>
        <p:blipFill>
          <a:blip r:embed="rId3">
            <a:alphaModFix/>
          </a:blip>
          <a:stretch>
            <a:fillRect/>
          </a:stretch>
        </p:blipFill>
        <p:spPr>
          <a:xfrm>
            <a:off x="5227275" y="140850"/>
            <a:ext cx="3068325" cy="4813250"/>
          </a:xfrm>
          <a:prstGeom prst="rect">
            <a:avLst/>
          </a:prstGeom>
          <a:noFill/>
          <a:ln cap="flat" cmpd="sng" w="28575">
            <a:solidFill>
              <a:srgbClr val="000000"/>
            </a:solidFill>
            <a:prstDash val="solid"/>
            <a:round/>
            <a:headEnd len="sm" w="sm" type="none"/>
            <a:tailEnd len="sm" w="sm" type="none"/>
          </a:ln>
        </p:spPr>
      </p:pic>
      <p:sp>
        <p:nvSpPr>
          <p:cNvPr id="723" name="Google Shape;723;p43"/>
          <p:cNvSpPr/>
          <p:nvPr/>
        </p:nvSpPr>
        <p:spPr>
          <a:xfrm>
            <a:off x="5227271" y="804275"/>
            <a:ext cx="2863800" cy="25008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26"/>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87" name="Google Shape;587;p26"/>
          <p:cNvSpPr txBox="1"/>
          <p:nvPr>
            <p:ph idx="4294967295" type="body"/>
          </p:nvPr>
        </p:nvSpPr>
        <p:spPr>
          <a:xfrm>
            <a:off x="4073375" y="1986583"/>
            <a:ext cx="4641300" cy="14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Ubuntu"/>
                <a:ea typeface="Ubuntu"/>
                <a:cs typeface="Ubuntu"/>
                <a:sym typeface="Ubuntu"/>
              </a:rPr>
              <a:t>Stéphanie Rioux</a:t>
            </a:r>
            <a:endParaRPr b="1" sz="3600">
              <a:solidFill>
                <a:srgbClr val="000000"/>
              </a:solidFill>
              <a:latin typeface="Ubuntu"/>
              <a:ea typeface="Ubuntu"/>
              <a:cs typeface="Ubuntu"/>
              <a:sym typeface="Ubuntu"/>
            </a:endParaRPr>
          </a:p>
          <a:p>
            <a:pPr indent="0" lvl="0" marL="0" rtl="0" algn="l">
              <a:spcBef>
                <a:spcPts val="1600"/>
              </a:spcBef>
              <a:spcAft>
                <a:spcPts val="0"/>
              </a:spcAft>
              <a:buNone/>
            </a:pPr>
            <a:r>
              <a:rPr b="1" lang="en" sz="2000">
                <a:solidFill>
                  <a:srgbClr val="C9DAF8"/>
                </a:solidFill>
                <a:latin typeface="Ubuntu"/>
                <a:ea typeface="Ubuntu"/>
                <a:cs typeface="Ubuntu"/>
                <a:sym typeface="Ubuntu"/>
              </a:rPr>
              <a:t>stephanie.rioux@recitmst.qc.ca</a:t>
            </a:r>
            <a:endParaRPr b="1" sz="2000">
              <a:solidFill>
                <a:srgbClr val="C9DAF8"/>
              </a:solidFill>
              <a:latin typeface="Ubuntu"/>
              <a:ea typeface="Ubuntu"/>
              <a:cs typeface="Ubuntu"/>
              <a:sym typeface="Ubuntu"/>
            </a:endParaRPr>
          </a:p>
          <a:p>
            <a:pPr indent="0" lvl="0" marL="0" rtl="0" algn="l">
              <a:spcBef>
                <a:spcPts val="1600"/>
              </a:spcBef>
              <a:spcAft>
                <a:spcPts val="1600"/>
              </a:spcAft>
              <a:buNone/>
            </a:pPr>
            <a:r>
              <a:t/>
            </a:r>
            <a:endParaRPr sz="2000">
              <a:latin typeface="Ubuntu"/>
              <a:ea typeface="Ubuntu"/>
              <a:cs typeface="Ubuntu"/>
              <a:sym typeface="Ubuntu"/>
            </a:endParaRPr>
          </a:p>
        </p:txBody>
      </p:sp>
      <p:sp>
        <p:nvSpPr>
          <p:cNvPr id="588" name="Google Shape;588;p2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89" name="Google Shape;589;p26"/>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90" name="Google Shape;590;p26"/>
          <p:cNvSpPr txBox="1"/>
          <p:nvPr/>
        </p:nvSpPr>
        <p:spPr>
          <a:xfrm>
            <a:off x="2239000" y="3918548"/>
            <a:ext cx="5018400" cy="822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Ubuntu"/>
                <a:ea typeface="Ubuntu"/>
                <a:cs typeface="Ubuntu"/>
                <a:sym typeface="Ubuntu"/>
              </a:rPr>
              <a:t>Lien vers la présentation </a:t>
            </a:r>
            <a:r>
              <a:rPr b="1" lang="en">
                <a:solidFill>
                  <a:srgbClr val="C9DAF8"/>
                </a:solidFill>
                <a:latin typeface="Ubuntu"/>
                <a:ea typeface="Ubuntu"/>
                <a:cs typeface="Ubuntu"/>
                <a:sym typeface="Ubuntu"/>
              </a:rPr>
              <a:t>:</a:t>
            </a:r>
            <a:r>
              <a:rPr b="1" lang="en">
                <a:solidFill>
                  <a:srgbClr val="C9DAF8"/>
                </a:solidFill>
                <a:latin typeface="Ubuntu"/>
                <a:ea typeface="Ubuntu"/>
                <a:cs typeface="Ubuntu"/>
                <a:sym typeface="Ubuntu"/>
              </a:rPr>
              <a:t> </a:t>
            </a:r>
            <a:r>
              <a:rPr b="1" lang="en" u="sng">
                <a:solidFill>
                  <a:srgbClr val="FFFFFF"/>
                </a:solidFill>
                <a:latin typeface="Ubuntu"/>
                <a:ea typeface="Ubuntu"/>
                <a:cs typeface="Ubuntu"/>
                <a:sym typeface="Ubuntu"/>
                <a:hlinkClick r:id="rId5">
                  <a:extLst>
                    <a:ext uri="{A12FA001-AC4F-418D-AE19-62706E023703}">
                      <ahyp:hlinkClr val="tx"/>
                    </a:ext>
                  </a:extLst>
                </a:hlinkClick>
              </a:rPr>
              <a:t>bit.ly/minecraft21092020</a:t>
            </a:r>
            <a:endParaRPr b="1" u="sng">
              <a:solidFill>
                <a:srgbClr val="FFFFFF"/>
              </a:solidFill>
              <a:latin typeface="Ubuntu"/>
              <a:ea typeface="Ubuntu"/>
              <a:cs typeface="Ubuntu"/>
              <a:sym typeface="Ubuntu"/>
            </a:endParaRPr>
          </a:p>
          <a:p>
            <a:pPr indent="0" lvl="0" marL="0" rtl="0" algn="ctr">
              <a:spcBef>
                <a:spcPts val="0"/>
              </a:spcBef>
              <a:spcAft>
                <a:spcPts val="0"/>
              </a:spcAft>
              <a:buNone/>
            </a:pPr>
            <a:r>
              <a:t/>
            </a:r>
            <a:endParaRPr b="1" u="sng">
              <a:solidFill>
                <a:srgbClr val="FFFFFF"/>
              </a:solidFill>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300">
                <a:solidFill>
                  <a:srgbClr val="C9DAF8"/>
                </a:solidFill>
                <a:latin typeface="Ubuntu"/>
                <a:ea typeface="Ubuntu"/>
                <a:cs typeface="Ubuntu"/>
                <a:sym typeface="Ubuntu"/>
              </a:rPr>
              <a:t>Pour plus de détails : </a:t>
            </a:r>
            <a:r>
              <a:rPr b="1" lang="en" sz="1300" u="sng">
                <a:solidFill>
                  <a:srgbClr val="FFFFFF"/>
                </a:solidFill>
                <a:latin typeface="Ubuntu"/>
                <a:ea typeface="Ubuntu"/>
                <a:cs typeface="Ubuntu"/>
                <a:sym typeface="Ubuntu"/>
                <a:hlinkClick r:id="rId6">
                  <a:extLst>
                    <a:ext uri="{A12FA001-AC4F-418D-AE19-62706E023703}">
                      <ahyp:hlinkClr val="tx"/>
                    </a:ext>
                  </a:extLst>
                </a:hlinkClick>
              </a:rPr>
              <a:t>recitmst.qc.ca</a:t>
            </a:r>
            <a:endParaRPr b="1" u="sng">
              <a:solidFill>
                <a:srgbClr val="FFFFFF"/>
              </a:solidFill>
              <a:latin typeface="Ubuntu"/>
              <a:ea typeface="Ubuntu"/>
              <a:cs typeface="Ubuntu"/>
              <a:sym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44"/>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Choisir son inventaire avec la touche «e» </a:t>
            </a:r>
            <a:endParaRPr b="1">
              <a:latin typeface="Viga"/>
              <a:ea typeface="Viga"/>
              <a:cs typeface="Viga"/>
              <a:sym typeface="Viga"/>
            </a:endParaRPr>
          </a:p>
        </p:txBody>
      </p:sp>
      <p:pic>
        <p:nvPicPr>
          <p:cNvPr id="729" name="Google Shape;729;p44"/>
          <p:cNvPicPr preferRelativeResize="0"/>
          <p:nvPr/>
        </p:nvPicPr>
        <p:blipFill>
          <a:blip r:embed="rId3">
            <a:alphaModFix/>
          </a:blip>
          <a:stretch>
            <a:fillRect/>
          </a:stretch>
        </p:blipFill>
        <p:spPr>
          <a:xfrm>
            <a:off x="1151026" y="843950"/>
            <a:ext cx="6841950" cy="4052749"/>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45"/>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Placer ou Miner</a:t>
            </a:r>
            <a:endParaRPr b="1">
              <a:latin typeface="Viga"/>
              <a:ea typeface="Viga"/>
              <a:cs typeface="Viga"/>
              <a:sym typeface="Viga"/>
            </a:endParaRPr>
          </a:p>
        </p:txBody>
      </p:sp>
      <p:pic>
        <p:nvPicPr>
          <p:cNvPr id="735" name="Google Shape;735;p45"/>
          <p:cNvPicPr preferRelativeResize="0"/>
          <p:nvPr/>
        </p:nvPicPr>
        <p:blipFill>
          <a:blip r:embed="rId3">
            <a:alphaModFix/>
          </a:blip>
          <a:stretch>
            <a:fillRect/>
          </a:stretch>
        </p:blipFill>
        <p:spPr>
          <a:xfrm>
            <a:off x="1447800" y="1201425"/>
            <a:ext cx="6248400" cy="3390900"/>
          </a:xfrm>
          <a:prstGeom prst="rect">
            <a:avLst/>
          </a:prstGeom>
          <a:noFill/>
          <a:ln cap="flat" cmpd="sng" w="28575">
            <a:solidFill>
              <a:srgbClr val="000000"/>
            </a:solidFill>
            <a:prstDash val="solid"/>
            <a:round/>
            <a:headEnd len="sm" w="sm" type="none"/>
            <a:tailEnd len="sm" w="sm" type="none"/>
          </a:ln>
        </p:spPr>
      </p:pic>
      <p:sp>
        <p:nvSpPr>
          <p:cNvPr id="736" name="Google Shape;736;p45"/>
          <p:cNvSpPr/>
          <p:nvPr/>
        </p:nvSpPr>
        <p:spPr>
          <a:xfrm>
            <a:off x="6393561" y="3467821"/>
            <a:ext cx="1185300" cy="7902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5"/>
          <p:cNvSpPr/>
          <p:nvPr/>
        </p:nvSpPr>
        <p:spPr>
          <a:xfrm>
            <a:off x="1521611" y="4068377"/>
            <a:ext cx="625800" cy="5727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46"/>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Mode multijoueur</a:t>
            </a:r>
            <a:endParaRPr b="1">
              <a:latin typeface="Viga"/>
              <a:ea typeface="Viga"/>
              <a:cs typeface="Viga"/>
              <a:sym typeface="Viga"/>
            </a:endParaRPr>
          </a:p>
        </p:txBody>
      </p:sp>
      <p:pic>
        <p:nvPicPr>
          <p:cNvPr id="743" name="Google Shape;743;p46"/>
          <p:cNvPicPr preferRelativeResize="0"/>
          <p:nvPr/>
        </p:nvPicPr>
        <p:blipFill>
          <a:blip r:embed="rId3">
            <a:alphaModFix/>
          </a:blip>
          <a:stretch>
            <a:fillRect/>
          </a:stretch>
        </p:blipFill>
        <p:spPr>
          <a:xfrm>
            <a:off x="5183050" y="1675036"/>
            <a:ext cx="3578176" cy="2799650"/>
          </a:xfrm>
          <a:prstGeom prst="rect">
            <a:avLst/>
          </a:prstGeom>
          <a:noFill/>
          <a:ln cap="flat" cmpd="sng" w="28575">
            <a:solidFill>
              <a:srgbClr val="000000"/>
            </a:solidFill>
            <a:prstDash val="solid"/>
            <a:round/>
            <a:headEnd len="sm" w="sm" type="none"/>
            <a:tailEnd len="sm" w="sm" type="none"/>
          </a:ln>
        </p:spPr>
      </p:pic>
      <p:sp>
        <p:nvSpPr>
          <p:cNvPr id="744" name="Google Shape;744;p46"/>
          <p:cNvSpPr txBox="1"/>
          <p:nvPr/>
        </p:nvSpPr>
        <p:spPr>
          <a:xfrm>
            <a:off x="728450" y="1208175"/>
            <a:ext cx="3315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Ubuntu"/>
                <a:ea typeface="Ubuntu"/>
                <a:cs typeface="Ubuntu"/>
                <a:sym typeface="Ubuntu"/>
              </a:rPr>
              <a:t>Inviter des joueurs dans un monde</a:t>
            </a:r>
            <a:endParaRPr b="1" sz="1500">
              <a:latin typeface="Ubuntu"/>
              <a:ea typeface="Ubuntu"/>
              <a:cs typeface="Ubuntu"/>
              <a:sym typeface="Ubuntu"/>
            </a:endParaRPr>
          </a:p>
        </p:txBody>
      </p:sp>
      <p:sp>
        <p:nvSpPr>
          <p:cNvPr id="745" name="Google Shape;745;p46"/>
          <p:cNvSpPr txBox="1"/>
          <p:nvPr/>
        </p:nvSpPr>
        <p:spPr>
          <a:xfrm>
            <a:off x="5591388" y="1208175"/>
            <a:ext cx="2761500" cy="7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Ubuntu"/>
                <a:ea typeface="Ubuntu"/>
                <a:cs typeface="Ubuntu"/>
                <a:sym typeface="Ubuntu"/>
              </a:rPr>
              <a:t>Rejoindre un monde</a:t>
            </a:r>
            <a:endParaRPr b="1" sz="1600">
              <a:latin typeface="Ubuntu"/>
              <a:ea typeface="Ubuntu"/>
              <a:cs typeface="Ubuntu"/>
              <a:sym typeface="Ubuntu"/>
            </a:endParaRPr>
          </a:p>
        </p:txBody>
      </p:sp>
      <p:pic>
        <p:nvPicPr>
          <p:cNvPr id="746" name="Google Shape;746;p46"/>
          <p:cNvPicPr preferRelativeResize="0"/>
          <p:nvPr/>
        </p:nvPicPr>
        <p:blipFill>
          <a:blip r:embed="rId4">
            <a:alphaModFix/>
          </a:blip>
          <a:stretch>
            <a:fillRect/>
          </a:stretch>
        </p:blipFill>
        <p:spPr>
          <a:xfrm>
            <a:off x="304800" y="1675025"/>
            <a:ext cx="4315001" cy="25803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7"/>
          <p:cNvSpPr txBox="1"/>
          <p:nvPr>
            <p:ph type="title"/>
          </p:nvPr>
        </p:nvSpPr>
        <p:spPr>
          <a:xfrm>
            <a:off x="311700" y="3331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9DAF8"/>
                </a:solidFill>
                <a:latin typeface="Ubuntu"/>
                <a:ea typeface="Ubuntu"/>
                <a:cs typeface="Ubuntu"/>
                <a:sym typeface="Ubuntu"/>
              </a:rPr>
              <a:t>Les «plus» de la version Education</a:t>
            </a:r>
            <a:endParaRPr b="1">
              <a:solidFill>
                <a:srgbClr val="C9DAF8"/>
              </a:solidFill>
              <a:latin typeface="Ubuntu"/>
              <a:ea typeface="Ubuntu"/>
              <a:cs typeface="Ubuntu"/>
              <a:sym typeface="Ubuntu"/>
            </a:endParaRPr>
          </a:p>
        </p:txBody>
      </p:sp>
      <p:pic>
        <p:nvPicPr>
          <p:cNvPr id="752" name="Google Shape;752;p47"/>
          <p:cNvPicPr preferRelativeResize="0"/>
          <p:nvPr/>
        </p:nvPicPr>
        <p:blipFill>
          <a:blip r:embed="rId3">
            <a:alphaModFix/>
          </a:blip>
          <a:stretch>
            <a:fillRect/>
          </a:stretch>
        </p:blipFill>
        <p:spPr>
          <a:xfrm>
            <a:off x="2283350" y="900100"/>
            <a:ext cx="4577300" cy="148502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48"/>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Le constructeur de monde (/wb dans le «chat»)</a:t>
            </a:r>
            <a:endParaRPr b="1">
              <a:latin typeface="Viga"/>
              <a:ea typeface="Viga"/>
              <a:cs typeface="Viga"/>
              <a:sym typeface="Viga"/>
            </a:endParaRPr>
          </a:p>
          <a:p>
            <a:pPr indent="0" lvl="0" marL="0" rtl="0" algn="ctr">
              <a:spcBef>
                <a:spcPts val="0"/>
              </a:spcBef>
              <a:spcAft>
                <a:spcPts val="0"/>
              </a:spcAft>
              <a:buClr>
                <a:schemeClr val="dk1"/>
              </a:buClr>
              <a:buSzPts val="1100"/>
              <a:buFont typeface="Arial"/>
              <a:buNone/>
            </a:pPr>
            <a:r>
              <a:rPr b="1" lang="en">
                <a:latin typeface="Viga"/>
                <a:ea typeface="Viga"/>
                <a:cs typeface="Viga"/>
                <a:sym typeface="Viga"/>
              </a:rPr>
              <a:t>Ouvrir le «chat» avec la touche «t» ou «entrée»</a:t>
            </a:r>
            <a:endParaRPr b="1">
              <a:latin typeface="Viga"/>
              <a:ea typeface="Viga"/>
              <a:cs typeface="Viga"/>
              <a:sym typeface="Viga"/>
            </a:endParaRPr>
          </a:p>
          <a:p>
            <a:pPr indent="0" lvl="0" marL="0" rtl="0" algn="ctr">
              <a:spcBef>
                <a:spcPts val="0"/>
              </a:spcBef>
              <a:spcAft>
                <a:spcPts val="0"/>
              </a:spcAft>
              <a:buNone/>
            </a:pPr>
            <a:r>
              <a:t/>
            </a:r>
            <a:endParaRPr b="1">
              <a:latin typeface="Viga"/>
              <a:ea typeface="Viga"/>
              <a:cs typeface="Viga"/>
              <a:sym typeface="Viga"/>
            </a:endParaRPr>
          </a:p>
        </p:txBody>
      </p:sp>
      <p:pic>
        <p:nvPicPr>
          <p:cNvPr id="758" name="Google Shape;758;p48"/>
          <p:cNvPicPr preferRelativeResize="0"/>
          <p:nvPr/>
        </p:nvPicPr>
        <p:blipFill>
          <a:blip r:embed="rId3">
            <a:alphaModFix/>
          </a:blip>
          <a:stretch>
            <a:fillRect/>
          </a:stretch>
        </p:blipFill>
        <p:spPr>
          <a:xfrm>
            <a:off x="508300" y="1236499"/>
            <a:ext cx="8127376" cy="945050"/>
          </a:xfrm>
          <a:prstGeom prst="rect">
            <a:avLst/>
          </a:prstGeom>
          <a:noFill/>
          <a:ln>
            <a:noFill/>
          </a:ln>
        </p:spPr>
      </p:pic>
      <p:pic>
        <p:nvPicPr>
          <p:cNvPr id="759" name="Google Shape;759;p48"/>
          <p:cNvPicPr preferRelativeResize="0"/>
          <p:nvPr/>
        </p:nvPicPr>
        <p:blipFill>
          <a:blip r:embed="rId4">
            <a:alphaModFix/>
          </a:blip>
          <a:stretch>
            <a:fillRect/>
          </a:stretch>
        </p:blipFill>
        <p:spPr>
          <a:xfrm>
            <a:off x="654604" y="2377425"/>
            <a:ext cx="7834795" cy="264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49"/>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Les personnages non-joueurs (PNJ)</a:t>
            </a:r>
            <a:endParaRPr b="1">
              <a:latin typeface="Viga"/>
              <a:ea typeface="Viga"/>
              <a:cs typeface="Viga"/>
              <a:sym typeface="Viga"/>
            </a:endParaRPr>
          </a:p>
          <a:p>
            <a:pPr indent="0" lvl="0" marL="0" rtl="0" algn="ctr">
              <a:spcBef>
                <a:spcPts val="0"/>
              </a:spcBef>
              <a:spcAft>
                <a:spcPts val="0"/>
              </a:spcAft>
              <a:buNone/>
            </a:pPr>
            <a:r>
              <a:t/>
            </a:r>
            <a:endParaRPr b="1">
              <a:latin typeface="Viga"/>
              <a:ea typeface="Viga"/>
              <a:cs typeface="Viga"/>
              <a:sym typeface="Viga"/>
            </a:endParaRPr>
          </a:p>
        </p:txBody>
      </p:sp>
      <p:pic>
        <p:nvPicPr>
          <p:cNvPr id="765" name="Google Shape;765;p49"/>
          <p:cNvPicPr preferRelativeResize="0"/>
          <p:nvPr/>
        </p:nvPicPr>
        <p:blipFill>
          <a:blip r:embed="rId3">
            <a:alphaModFix/>
          </a:blip>
          <a:stretch>
            <a:fillRect/>
          </a:stretch>
        </p:blipFill>
        <p:spPr>
          <a:xfrm>
            <a:off x="729900" y="767738"/>
            <a:ext cx="7558626" cy="897700"/>
          </a:xfrm>
          <a:prstGeom prst="rect">
            <a:avLst/>
          </a:prstGeom>
          <a:noFill/>
          <a:ln>
            <a:noFill/>
          </a:ln>
        </p:spPr>
      </p:pic>
      <p:pic>
        <p:nvPicPr>
          <p:cNvPr id="766" name="Google Shape;766;p49" title="Personnage non-joueur (PNJ)">
            <a:hlinkClick r:id="rId4"/>
          </p:cNvPr>
          <p:cNvPicPr preferRelativeResize="0"/>
          <p:nvPr/>
        </p:nvPicPr>
        <p:blipFill>
          <a:blip r:embed="rId5">
            <a:alphaModFix/>
          </a:blip>
          <a:stretch>
            <a:fillRect/>
          </a:stretch>
        </p:blipFill>
        <p:spPr>
          <a:xfrm>
            <a:off x="4739375" y="1842551"/>
            <a:ext cx="4217575" cy="3163200"/>
          </a:xfrm>
          <a:prstGeom prst="rect">
            <a:avLst/>
          </a:prstGeom>
          <a:noFill/>
          <a:ln cap="flat" cmpd="sng" w="28575">
            <a:solidFill>
              <a:srgbClr val="000000"/>
            </a:solidFill>
            <a:prstDash val="solid"/>
            <a:round/>
            <a:headEnd len="sm" w="sm" type="none"/>
            <a:tailEnd len="sm" w="sm" type="none"/>
          </a:ln>
        </p:spPr>
      </p:pic>
      <p:pic>
        <p:nvPicPr>
          <p:cNvPr id="767" name="Google Shape;767;p49"/>
          <p:cNvPicPr preferRelativeResize="0"/>
          <p:nvPr/>
        </p:nvPicPr>
        <p:blipFill>
          <a:blip r:embed="rId6">
            <a:alphaModFix/>
          </a:blip>
          <a:stretch>
            <a:fillRect/>
          </a:stretch>
        </p:blipFill>
        <p:spPr>
          <a:xfrm>
            <a:off x="110675" y="1862131"/>
            <a:ext cx="4510624" cy="1894968"/>
          </a:xfrm>
          <a:prstGeom prst="rect">
            <a:avLst/>
          </a:prstGeom>
          <a:noFill/>
          <a:ln cap="flat" cmpd="sng" w="28575">
            <a:solidFill>
              <a:srgbClr val="000000"/>
            </a:solidFill>
            <a:prstDash val="solid"/>
            <a:round/>
            <a:headEnd len="sm" w="sm" type="none"/>
            <a:tailEnd len="sm" w="sm" type="none"/>
          </a:ln>
        </p:spPr>
      </p:pic>
      <p:pic>
        <p:nvPicPr>
          <p:cNvPr id="768" name="Google Shape;768;p49"/>
          <p:cNvPicPr preferRelativeResize="0"/>
          <p:nvPr/>
        </p:nvPicPr>
        <p:blipFill>
          <a:blip r:embed="rId7">
            <a:alphaModFix/>
          </a:blip>
          <a:stretch>
            <a:fillRect/>
          </a:stretch>
        </p:blipFill>
        <p:spPr>
          <a:xfrm>
            <a:off x="2759925" y="3250375"/>
            <a:ext cx="1736500" cy="1720826"/>
          </a:xfrm>
          <a:prstGeom prst="rect">
            <a:avLst/>
          </a:prstGeom>
          <a:noFill/>
          <a:ln cap="flat" cmpd="sng" w="28575">
            <a:solidFill>
              <a:srgbClr val="000000"/>
            </a:solidFill>
            <a:prstDash val="solid"/>
            <a:round/>
            <a:headEnd len="sm" w="sm" type="none"/>
            <a:tailEnd len="sm" w="sm" type="none"/>
          </a:ln>
        </p:spPr>
      </p:pic>
      <p:sp>
        <p:nvSpPr>
          <p:cNvPr id="769" name="Google Shape;769;p49"/>
          <p:cNvSpPr txBox="1"/>
          <p:nvPr/>
        </p:nvSpPr>
        <p:spPr>
          <a:xfrm>
            <a:off x="140200" y="3923475"/>
            <a:ext cx="2450100" cy="1006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C9DAF8"/>
              </a:buClr>
              <a:buSzPts val="1600"/>
              <a:buFont typeface="Ubuntu"/>
              <a:buChar char="■"/>
            </a:pPr>
            <a:r>
              <a:rPr b="1" lang="en" sz="1600">
                <a:solidFill>
                  <a:srgbClr val="C9DAF8"/>
                </a:solidFill>
                <a:latin typeface="Ubuntu"/>
                <a:ea typeface="Ubuntu"/>
                <a:cs typeface="Ubuntu"/>
                <a:sym typeface="Ubuntu"/>
              </a:rPr>
              <a:t>Constructeurs de monde seulement</a:t>
            </a:r>
            <a:endParaRPr b="1" sz="1600">
              <a:solidFill>
                <a:srgbClr val="C9DAF8"/>
              </a:solidFill>
              <a:latin typeface="Ubuntu"/>
              <a:ea typeface="Ubuntu"/>
              <a:cs typeface="Ubuntu"/>
              <a:sym typeface="Ubuntu"/>
            </a:endParaRPr>
          </a:p>
          <a:p>
            <a:pPr indent="0" lvl="0" marL="457200" rtl="0" algn="l">
              <a:spcBef>
                <a:spcPts val="0"/>
              </a:spcBef>
              <a:spcAft>
                <a:spcPts val="0"/>
              </a:spcAft>
              <a:buNone/>
            </a:pPr>
            <a:r>
              <a:t/>
            </a:r>
            <a:endParaRPr b="1" sz="1600">
              <a:solidFill>
                <a:srgbClr val="C9DAF8"/>
              </a:solidFill>
              <a:latin typeface="Ubuntu"/>
              <a:ea typeface="Ubuntu"/>
              <a:cs typeface="Ubuntu"/>
              <a:sym typeface="Ubuntu"/>
            </a:endParaRPr>
          </a:p>
          <a:p>
            <a:pPr indent="-330200" lvl="0" marL="457200" rtl="0" algn="l">
              <a:spcBef>
                <a:spcPts val="0"/>
              </a:spcBef>
              <a:spcAft>
                <a:spcPts val="0"/>
              </a:spcAft>
              <a:buClr>
                <a:srgbClr val="C9DAF8"/>
              </a:buClr>
              <a:buSzPts val="1600"/>
              <a:buFont typeface="Ubuntu"/>
              <a:buChar char="■"/>
            </a:pPr>
            <a:r>
              <a:rPr b="1" lang="en" sz="1600">
                <a:solidFill>
                  <a:srgbClr val="C9DAF8"/>
                </a:solidFill>
                <a:latin typeface="Ubuntu"/>
                <a:ea typeface="Ubuntu"/>
                <a:cs typeface="Ubuntu"/>
                <a:sym typeface="Ubuntu"/>
              </a:rPr>
              <a:t>Liens web</a:t>
            </a:r>
            <a:endParaRPr b="1" sz="1600">
              <a:solidFill>
                <a:srgbClr val="C9DAF8"/>
              </a:solidFill>
              <a:latin typeface="Ubuntu"/>
              <a:ea typeface="Ubuntu"/>
              <a:cs typeface="Ubuntu"/>
              <a:sym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50"/>
          <p:cNvSpPr txBox="1"/>
          <p:nvPr>
            <p:ph type="title"/>
          </p:nvPr>
        </p:nvSpPr>
        <p:spPr>
          <a:xfrm>
            <a:off x="311700" y="172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Viga"/>
                <a:ea typeface="Viga"/>
                <a:cs typeface="Viga"/>
                <a:sym typeface="Viga"/>
              </a:rPr>
              <a:t>Les tableaux noirs</a:t>
            </a:r>
            <a:endParaRPr b="1" sz="3000">
              <a:latin typeface="Viga"/>
              <a:ea typeface="Viga"/>
              <a:cs typeface="Viga"/>
              <a:sym typeface="Viga"/>
            </a:endParaRPr>
          </a:p>
          <a:p>
            <a:pPr indent="0" lvl="0" marL="0" rtl="0" algn="ctr">
              <a:spcBef>
                <a:spcPts val="0"/>
              </a:spcBef>
              <a:spcAft>
                <a:spcPts val="0"/>
              </a:spcAft>
              <a:buNone/>
            </a:pPr>
            <a:r>
              <a:rPr b="1" lang="en" sz="1900">
                <a:latin typeface="Ubuntu"/>
                <a:ea typeface="Ubuntu"/>
                <a:cs typeface="Ubuntu"/>
                <a:sym typeface="Ubuntu"/>
              </a:rPr>
              <a:t>3 tailles: adroise, affiche et tableau</a:t>
            </a:r>
            <a:endParaRPr b="1" sz="1900">
              <a:latin typeface="Ubuntu"/>
              <a:ea typeface="Ubuntu"/>
              <a:cs typeface="Ubuntu"/>
              <a:sym typeface="Ubuntu"/>
            </a:endParaRPr>
          </a:p>
          <a:p>
            <a:pPr indent="0" lvl="0" marL="0" rtl="0" algn="ctr">
              <a:spcBef>
                <a:spcPts val="0"/>
              </a:spcBef>
              <a:spcAft>
                <a:spcPts val="0"/>
              </a:spcAft>
              <a:buNone/>
            </a:pPr>
            <a:r>
              <a:rPr b="1" lang="en" sz="1900">
                <a:latin typeface="Ubuntu"/>
                <a:ea typeface="Ubuntu"/>
                <a:cs typeface="Ubuntu"/>
                <a:sym typeface="Ubuntu"/>
              </a:rPr>
              <a:t>Verrouillage possible</a:t>
            </a:r>
            <a:endParaRPr b="1" sz="1900">
              <a:latin typeface="Ubuntu"/>
              <a:ea typeface="Ubuntu"/>
              <a:cs typeface="Ubuntu"/>
              <a:sym typeface="Ubuntu"/>
            </a:endParaRPr>
          </a:p>
        </p:txBody>
      </p:sp>
      <p:pic>
        <p:nvPicPr>
          <p:cNvPr id="775" name="Google Shape;775;p50"/>
          <p:cNvPicPr preferRelativeResize="0"/>
          <p:nvPr/>
        </p:nvPicPr>
        <p:blipFill>
          <a:blip r:embed="rId3">
            <a:alphaModFix/>
          </a:blip>
          <a:stretch>
            <a:fillRect/>
          </a:stretch>
        </p:blipFill>
        <p:spPr>
          <a:xfrm>
            <a:off x="176625" y="1830125"/>
            <a:ext cx="6450450" cy="2870625"/>
          </a:xfrm>
          <a:prstGeom prst="rect">
            <a:avLst/>
          </a:prstGeom>
          <a:noFill/>
          <a:ln cap="flat" cmpd="sng" w="28575">
            <a:solidFill>
              <a:srgbClr val="000000"/>
            </a:solidFill>
            <a:prstDash val="solid"/>
            <a:round/>
            <a:headEnd len="sm" w="sm" type="none"/>
            <a:tailEnd len="sm" w="sm" type="none"/>
          </a:ln>
        </p:spPr>
      </p:pic>
      <p:pic>
        <p:nvPicPr>
          <p:cNvPr id="776" name="Google Shape;776;p50"/>
          <p:cNvPicPr preferRelativeResize="0"/>
          <p:nvPr/>
        </p:nvPicPr>
        <p:blipFill>
          <a:blip r:embed="rId4">
            <a:alphaModFix/>
          </a:blip>
          <a:stretch>
            <a:fillRect/>
          </a:stretch>
        </p:blipFill>
        <p:spPr>
          <a:xfrm>
            <a:off x="5601050" y="1453475"/>
            <a:ext cx="3172950" cy="1348100"/>
          </a:xfrm>
          <a:prstGeom prst="rect">
            <a:avLst/>
          </a:prstGeom>
          <a:noFill/>
          <a:ln cap="flat" cmpd="sng" w="28575">
            <a:solidFill>
              <a:srgbClr val="000000"/>
            </a:solidFill>
            <a:prstDash val="solid"/>
            <a:round/>
            <a:headEnd len="sm" w="sm" type="none"/>
            <a:tailEnd len="sm" w="sm" type="none"/>
          </a:ln>
        </p:spPr>
      </p:pic>
      <p:sp>
        <p:nvSpPr>
          <p:cNvPr id="777" name="Google Shape;777;p50"/>
          <p:cNvSpPr/>
          <p:nvPr/>
        </p:nvSpPr>
        <p:spPr>
          <a:xfrm>
            <a:off x="5869627" y="1737454"/>
            <a:ext cx="2484000" cy="705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51"/>
          <p:cNvSpPr txBox="1"/>
          <p:nvPr>
            <p:ph type="title"/>
          </p:nvPr>
        </p:nvSpPr>
        <p:spPr>
          <a:xfrm>
            <a:off x="311700" y="195050"/>
            <a:ext cx="8520600" cy="105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Viga"/>
                <a:ea typeface="Viga"/>
                <a:cs typeface="Viga"/>
                <a:sym typeface="Viga"/>
              </a:rPr>
              <a:t>L’appareil photo et le </a:t>
            </a:r>
            <a:r>
              <a:rPr b="1" lang="en" sz="3000">
                <a:latin typeface="Viga"/>
                <a:ea typeface="Viga"/>
                <a:cs typeface="Viga"/>
                <a:sym typeface="Viga"/>
              </a:rPr>
              <a:t>portefeuille</a:t>
            </a:r>
            <a:endParaRPr b="1" sz="3000">
              <a:latin typeface="Viga"/>
              <a:ea typeface="Viga"/>
              <a:cs typeface="Viga"/>
              <a:sym typeface="Viga"/>
            </a:endParaRPr>
          </a:p>
          <a:p>
            <a:pPr indent="0" lvl="0" marL="0" rtl="0" algn="ctr">
              <a:spcBef>
                <a:spcPts val="0"/>
              </a:spcBef>
              <a:spcAft>
                <a:spcPts val="0"/>
              </a:spcAft>
              <a:buNone/>
            </a:pPr>
            <a:r>
              <a:rPr b="1" lang="en" sz="2000">
                <a:latin typeface="Ubuntu"/>
                <a:ea typeface="Ubuntu"/>
                <a:cs typeface="Ubuntu"/>
                <a:sym typeface="Ubuntu"/>
              </a:rPr>
              <a:t>Pour garder des traces en image</a:t>
            </a:r>
            <a:endParaRPr b="1" sz="2000">
              <a:latin typeface="Ubuntu"/>
              <a:ea typeface="Ubuntu"/>
              <a:cs typeface="Ubuntu"/>
              <a:sym typeface="Ubuntu"/>
            </a:endParaRPr>
          </a:p>
        </p:txBody>
      </p:sp>
      <p:pic>
        <p:nvPicPr>
          <p:cNvPr id="783" name="Google Shape;783;p51"/>
          <p:cNvPicPr preferRelativeResize="0"/>
          <p:nvPr/>
        </p:nvPicPr>
        <p:blipFill>
          <a:blip r:embed="rId3">
            <a:alphaModFix/>
          </a:blip>
          <a:stretch>
            <a:fillRect/>
          </a:stretch>
        </p:blipFill>
        <p:spPr>
          <a:xfrm>
            <a:off x="689225" y="1333100"/>
            <a:ext cx="2508835" cy="3584050"/>
          </a:xfrm>
          <a:prstGeom prst="rect">
            <a:avLst/>
          </a:prstGeom>
          <a:noFill/>
          <a:ln cap="flat" cmpd="sng" w="28575">
            <a:solidFill>
              <a:srgbClr val="000000"/>
            </a:solidFill>
            <a:prstDash val="solid"/>
            <a:round/>
            <a:headEnd len="sm" w="sm" type="none"/>
            <a:tailEnd len="sm" w="sm" type="none"/>
          </a:ln>
        </p:spPr>
      </p:pic>
      <p:pic>
        <p:nvPicPr>
          <p:cNvPr id="784" name="Google Shape;784;p51"/>
          <p:cNvPicPr preferRelativeResize="0"/>
          <p:nvPr/>
        </p:nvPicPr>
        <p:blipFill>
          <a:blip r:embed="rId4">
            <a:alphaModFix/>
          </a:blip>
          <a:stretch>
            <a:fillRect/>
          </a:stretch>
        </p:blipFill>
        <p:spPr>
          <a:xfrm>
            <a:off x="4828260" y="1333100"/>
            <a:ext cx="3579113" cy="3584050"/>
          </a:xfrm>
          <a:prstGeom prst="rect">
            <a:avLst/>
          </a:prstGeom>
          <a:noFill/>
          <a:ln cap="flat" cmpd="sng" w="28575">
            <a:solidFill>
              <a:srgbClr val="000000"/>
            </a:solidFill>
            <a:prstDash val="solid"/>
            <a:round/>
            <a:headEnd len="sm" w="sm" type="none"/>
            <a:tailEnd len="sm" w="sm" type="none"/>
          </a:ln>
        </p:spPr>
      </p:pic>
      <p:pic>
        <p:nvPicPr>
          <p:cNvPr id="785" name="Google Shape;785;p51"/>
          <p:cNvPicPr preferRelativeResize="0"/>
          <p:nvPr/>
        </p:nvPicPr>
        <p:blipFill>
          <a:blip r:embed="rId5">
            <a:alphaModFix/>
          </a:blip>
          <a:stretch>
            <a:fillRect/>
          </a:stretch>
        </p:blipFill>
        <p:spPr>
          <a:xfrm>
            <a:off x="2881011" y="2308825"/>
            <a:ext cx="2255725" cy="1175400"/>
          </a:xfrm>
          <a:prstGeom prst="rect">
            <a:avLst/>
          </a:prstGeom>
          <a:noFill/>
          <a:ln cap="flat" cmpd="sng" w="28575">
            <a:solidFill>
              <a:srgbClr val="000000"/>
            </a:solidFill>
            <a:prstDash val="solid"/>
            <a:round/>
            <a:headEnd len="sm" w="sm" type="none"/>
            <a:tailEnd len="sm" w="sm" type="none"/>
          </a:ln>
        </p:spPr>
      </p:pic>
      <p:sp>
        <p:nvSpPr>
          <p:cNvPr id="786" name="Google Shape;786;p51"/>
          <p:cNvSpPr/>
          <p:nvPr/>
        </p:nvSpPr>
        <p:spPr>
          <a:xfrm>
            <a:off x="3324651" y="2544025"/>
            <a:ext cx="1377000" cy="7050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2"/>
          <p:cNvSpPr txBox="1"/>
          <p:nvPr>
            <p:ph type="title"/>
          </p:nvPr>
        </p:nvSpPr>
        <p:spPr>
          <a:xfrm>
            <a:off x="311700" y="195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Les blocs de permission</a:t>
            </a:r>
            <a:endParaRPr b="1">
              <a:latin typeface="Viga"/>
              <a:ea typeface="Viga"/>
              <a:cs typeface="Viga"/>
              <a:sym typeface="Viga"/>
            </a:endParaRPr>
          </a:p>
          <a:p>
            <a:pPr indent="0" lvl="0" marL="0" rtl="0" algn="ctr">
              <a:spcBef>
                <a:spcPts val="0"/>
              </a:spcBef>
              <a:spcAft>
                <a:spcPts val="0"/>
              </a:spcAft>
              <a:buNone/>
            </a:pPr>
            <a:r>
              <a:rPr b="1" lang="en" sz="2000">
                <a:latin typeface="Ubuntu"/>
                <a:ea typeface="Ubuntu"/>
                <a:cs typeface="Ubuntu"/>
                <a:sym typeface="Ubuntu"/>
              </a:rPr>
              <a:t>Autorisation - Refus - Bordure</a:t>
            </a:r>
            <a:endParaRPr b="1" sz="2000">
              <a:latin typeface="Ubuntu"/>
              <a:ea typeface="Ubuntu"/>
              <a:cs typeface="Ubuntu"/>
              <a:sym typeface="Ubuntu"/>
            </a:endParaRPr>
          </a:p>
        </p:txBody>
      </p:sp>
      <p:pic>
        <p:nvPicPr>
          <p:cNvPr id="792" name="Google Shape;792;p52"/>
          <p:cNvPicPr preferRelativeResize="0"/>
          <p:nvPr/>
        </p:nvPicPr>
        <p:blipFill>
          <a:blip r:embed="rId3">
            <a:alphaModFix/>
          </a:blip>
          <a:stretch>
            <a:fillRect/>
          </a:stretch>
        </p:blipFill>
        <p:spPr>
          <a:xfrm>
            <a:off x="152400" y="1219550"/>
            <a:ext cx="8839200" cy="710426"/>
          </a:xfrm>
          <a:prstGeom prst="rect">
            <a:avLst/>
          </a:prstGeom>
          <a:noFill/>
          <a:ln>
            <a:noFill/>
          </a:ln>
        </p:spPr>
      </p:pic>
      <p:pic>
        <p:nvPicPr>
          <p:cNvPr id="793" name="Google Shape;793;p52"/>
          <p:cNvPicPr preferRelativeResize="0"/>
          <p:nvPr/>
        </p:nvPicPr>
        <p:blipFill>
          <a:blip r:embed="rId4">
            <a:alphaModFix/>
          </a:blip>
          <a:stretch>
            <a:fillRect/>
          </a:stretch>
        </p:blipFill>
        <p:spPr>
          <a:xfrm>
            <a:off x="152400" y="2082375"/>
            <a:ext cx="8839200" cy="1608475"/>
          </a:xfrm>
          <a:prstGeom prst="rect">
            <a:avLst/>
          </a:prstGeom>
          <a:noFill/>
          <a:ln>
            <a:noFill/>
          </a:ln>
        </p:spPr>
      </p:pic>
      <p:pic>
        <p:nvPicPr>
          <p:cNvPr id="794" name="Google Shape;794;p52"/>
          <p:cNvPicPr preferRelativeResize="0"/>
          <p:nvPr/>
        </p:nvPicPr>
        <p:blipFill>
          <a:blip r:embed="rId5">
            <a:alphaModFix/>
          </a:blip>
          <a:stretch>
            <a:fillRect/>
          </a:stretch>
        </p:blipFill>
        <p:spPr>
          <a:xfrm>
            <a:off x="3708325" y="3398350"/>
            <a:ext cx="3657600" cy="1504950"/>
          </a:xfrm>
          <a:prstGeom prst="rect">
            <a:avLst/>
          </a:prstGeom>
          <a:noFill/>
          <a:ln cap="flat" cmpd="sng" w="28575">
            <a:solidFill>
              <a:srgbClr val="000000"/>
            </a:solidFill>
            <a:prstDash val="solid"/>
            <a:round/>
            <a:headEnd len="sm" w="sm" type="none"/>
            <a:tailEnd len="sm" w="sm" type="none"/>
          </a:ln>
        </p:spPr>
      </p:pic>
      <p:sp>
        <p:nvSpPr>
          <p:cNvPr id="795" name="Google Shape;795;p52"/>
          <p:cNvSpPr/>
          <p:nvPr/>
        </p:nvSpPr>
        <p:spPr>
          <a:xfrm>
            <a:off x="3862400" y="3958675"/>
            <a:ext cx="2749500" cy="779100"/>
          </a:xfrm>
          <a:prstGeom prst="roundRect">
            <a:avLst>
              <a:gd fmla="val 16667" name="adj"/>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3"/>
          <p:cNvSpPr txBox="1"/>
          <p:nvPr>
            <p:ph type="title"/>
          </p:nvPr>
        </p:nvSpPr>
        <p:spPr>
          <a:xfrm>
            <a:off x="311700" y="195050"/>
            <a:ext cx="8520600" cy="44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0" lvl="0" marL="0" rtl="0" algn="ctr">
              <a:spcBef>
                <a:spcPts val="0"/>
              </a:spcBef>
              <a:spcAft>
                <a:spcPts val="0"/>
              </a:spcAft>
              <a:buNone/>
            </a:pPr>
            <a:r>
              <a:rPr b="1" lang="en">
                <a:latin typeface="Viga"/>
                <a:ea typeface="Viga"/>
                <a:cs typeface="Viga"/>
                <a:sym typeface="Viga"/>
              </a:rPr>
              <a:t>Autres «plus» à explorer...</a:t>
            </a:r>
            <a:endParaRPr b="1">
              <a:latin typeface="Viga"/>
              <a:ea typeface="Viga"/>
              <a:cs typeface="Viga"/>
              <a:sym typeface="Viga"/>
            </a:endParaRPr>
          </a:p>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0" lvl="0" marL="0" rtl="0" algn="l">
              <a:spcBef>
                <a:spcPts val="0"/>
              </a:spcBef>
              <a:spcAft>
                <a:spcPts val="0"/>
              </a:spcAft>
              <a:buNone/>
            </a:pPr>
            <a:r>
              <a:t/>
            </a:r>
            <a:endParaRPr b="1">
              <a:latin typeface="IBM Plex Sans Condensed"/>
              <a:ea typeface="IBM Plex Sans Condensed"/>
              <a:cs typeface="IBM Plex Sans Condensed"/>
              <a:sym typeface="IBM Plex Sans Condensed"/>
            </a:endParaRPr>
          </a:p>
          <a:p>
            <a:pPr indent="-342900" lvl="0" marL="457200" rtl="0" algn="l">
              <a:lnSpc>
                <a:spcPct val="150000"/>
              </a:lnSpc>
              <a:spcBef>
                <a:spcPts val="0"/>
              </a:spcBef>
              <a:spcAft>
                <a:spcPts val="0"/>
              </a:spcAft>
              <a:buClr>
                <a:srgbClr val="C9DAF8"/>
              </a:buClr>
              <a:buSzPts val="1800"/>
              <a:buFont typeface="Dosis"/>
              <a:buAutoNum type="arabicPeriod"/>
            </a:pPr>
            <a:r>
              <a:rPr b="1" lang="en" sz="1800">
                <a:solidFill>
                  <a:srgbClr val="C9DAF8"/>
                </a:solidFill>
                <a:latin typeface="Ubuntu"/>
                <a:ea typeface="Ubuntu"/>
                <a:cs typeface="Ubuntu"/>
                <a:sym typeface="Ubuntu"/>
              </a:rPr>
              <a:t>Chimie</a:t>
            </a:r>
            <a:r>
              <a:rPr lang="en" sz="1800">
                <a:solidFill>
                  <a:srgbClr val="C9DAF8"/>
                </a:solidFill>
                <a:latin typeface="Ubuntu"/>
                <a:ea typeface="Ubuntu"/>
                <a:cs typeface="Ubuntu"/>
                <a:sym typeface="Ubuntu"/>
              </a:rPr>
              <a:t> (pour faire de la chimie comme dans le monde réel mais sans dégâts)</a:t>
            </a:r>
            <a:endParaRPr sz="1800">
              <a:solidFill>
                <a:srgbClr val="C9DAF8"/>
              </a:solidFill>
              <a:latin typeface="Ubuntu"/>
              <a:ea typeface="Ubuntu"/>
              <a:cs typeface="Ubuntu"/>
              <a:sym typeface="Ubuntu"/>
            </a:endParaRPr>
          </a:p>
          <a:p>
            <a:pPr indent="-342900" lvl="0" marL="457200" rtl="0" algn="l">
              <a:lnSpc>
                <a:spcPct val="150000"/>
              </a:lnSpc>
              <a:spcBef>
                <a:spcPts val="0"/>
              </a:spcBef>
              <a:spcAft>
                <a:spcPts val="0"/>
              </a:spcAft>
              <a:buClr>
                <a:srgbClr val="C9DAF8"/>
              </a:buClr>
              <a:buSzPts val="1800"/>
              <a:buFont typeface="Dosis"/>
              <a:buAutoNum type="arabicPeriod"/>
            </a:pPr>
            <a:r>
              <a:rPr b="1" lang="en" sz="1800">
                <a:solidFill>
                  <a:srgbClr val="C9DAF8"/>
                </a:solidFill>
                <a:latin typeface="Ubuntu"/>
                <a:ea typeface="Ubuntu"/>
                <a:cs typeface="Ubuntu"/>
                <a:sym typeface="Ubuntu"/>
              </a:rPr>
              <a:t>Mode Salle de classe</a:t>
            </a:r>
            <a:r>
              <a:rPr lang="en" sz="1800">
                <a:solidFill>
                  <a:srgbClr val="C9DAF8"/>
                </a:solidFill>
                <a:latin typeface="Ubuntu"/>
                <a:ea typeface="Ubuntu"/>
                <a:cs typeface="Ubuntu"/>
                <a:sym typeface="Ubuntu"/>
              </a:rPr>
              <a:t> (pour interagir avec les élèves)</a:t>
            </a:r>
            <a:endParaRPr sz="1800">
              <a:solidFill>
                <a:srgbClr val="C9DAF8"/>
              </a:solidFill>
              <a:latin typeface="Ubuntu"/>
              <a:ea typeface="Ubuntu"/>
              <a:cs typeface="Ubuntu"/>
              <a:sym typeface="Ubuntu"/>
            </a:endParaRPr>
          </a:p>
          <a:p>
            <a:pPr indent="-342900" lvl="0" marL="457200" rtl="0" algn="l">
              <a:lnSpc>
                <a:spcPct val="150000"/>
              </a:lnSpc>
              <a:spcBef>
                <a:spcPts val="0"/>
              </a:spcBef>
              <a:spcAft>
                <a:spcPts val="0"/>
              </a:spcAft>
              <a:buClr>
                <a:srgbClr val="C9DAF8"/>
              </a:buClr>
              <a:buSzPts val="1800"/>
              <a:buFont typeface="Dosis"/>
              <a:buAutoNum type="arabicPeriod"/>
            </a:pPr>
            <a:r>
              <a:rPr b="1" lang="en" sz="1800">
                <a:solidFill>
                  <a:srgbClr val="C9DAF8"/>
                </a:solidFill>
                <a:latin typeface="Ubuntu"/>
                <a:ea typeface="Ubuntu"/>
                <a:cs typeface="Ubuntu"/>
                <a:sym typeface="Ubuntu"/>
              </a:rPr>
              <a:t>Constructeur de code</a:t>
            </a:r>
            <a:r>
              <a:rPr lang="en" sz="1800">
                <a:solidFill>
                  <a:srgbClr val="C9DAF8"/>
                </a:solidFill>
                <a:latin typeface="Ubuntu"/>
                <a:ea typeface="Ubuntu"/>
                <a:cs typeface="Ubuntu"/>
                <a:sym typeface="Ubuntu"/>
              </a:rPr>
              <a:t> (pour apprendre à programmer dans Minecraft)</a:t>
            </a:r>
            <a:endParaRPr b="1" sz="1900">
              <a:solidFill>
                <a:srgbClr val="C9DAF8"/>
              </a:solidFill>
              <a:latin typeface="Ubuntu"/>
              <a:ea typeface="Ubuntu"/>
              <a:cs typeface="Ubuntu"/>
              <a:sym typeface="Ubuntu"/>
            </a:endParaRPr>
          </a:p>
        </p:txBody>
      </p:sp>
      <p:pic>
        <p:nvPicPr>
          <p:cNvPr id="801" name="Google Shape;801;p53"/>
          <p:cNvPicPr preferRelativeResize="0"/>
          <p:nvPr/>
        </p:nvPicPr>
        <p:blipFill>
          <a:blip r:embed="rId3">
            <a:alphaModFix/>
          </a:blip>
          <a:stretch>
            <a:fillRect/>
          </a:stretch>
        </p:blipFill>
        <p:spPr>
          <a:xfrm>
            <a:off x="2283350" y="237400"/>
            <a:ext cx="4577300" cy="148502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7"/>
          <p:cNvSpPr txBox="1"/>
          <p:nvPr>
            <p:ph idx="4294967295" type="title"/>
          </p:nvPr>
        </p:nvSpPr>
        <p:spPr>
          <a:xfrm>
            <a:off x="1356150" y="494050"/>
            <a:ext cx="61404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latin typeface="Viga"/>
                <a:ea typeface="Viga"/>
                <a:cs typeface="Viga"/>
                <a:sym typeface="Viga"/>
              </a:rPr>
              <a:t>Plan de la rencontre</a:t>
            </a:r>
            <a:endParaRPr sz="3200">
              <a:solidFill>
                <a:srgbClr val="000000"/>
              </a:solidFill>
              <a:latin typeface="Viga"/>
              <a:ea typeface="Viga"/>
              <a:cs typeface="Viga"/>
              <a:sym typeface="Viga"/>
            </a:endParaRPr>
          </a:p>
        </p:txBody>
      </p:sp>
      <p:sp>
        <p:nvSpPr>
          <p:cNvPr id="596" name="Google Shape;596;p27"/>
          <p:cNvSpPr txBox="1"/>
          <p:nvPr>
            <p:ph idx="4294967295" type="body"/>
          </p:nvPr>
        </p:nvSpPr>
        <p:spPr>
          <a:xfrm>
            <a:off x="1356150" y="1351450"/>
            <a:ext cx="6431700" cy="2906400"/>
          </a:xfrm>
          <a:prstGeom prst="rect">
            <a:avLst/>
          </a:prstGeom>
          <a:solidFill>
            <a:srgbClr val="000000"/>
          </a:solidFill>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Pour mieux vous connaître…  </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Pourquoi Minecraft?</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Exemples de projets</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Liens avec le PFEQ en mathématique</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Les bases de Minecraft</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Les «plus» de la version Education</a:t>
            </a:r>
            <a:endParaRPr sz="2300">
              <a:solidFill>
                <a:srgbClr val="C9DAF8"/>
              </a:solidFill>
              <a:latin typeface="Ubuntu"/>
              <a:ea typeface="Ubuntu"/>
              <a:cs typeface="Ubuntu"/>
              <a:sym typeface="Ubuntu"/>
            </a:endParaRPr>
          </a:p>
          <a:p>
            <a:pPr indent="-374650" lvl="0" marL="457200" rtl="0" algn="l">
              <a:lnSpc>
                <a:spcPct val="115000"/>
              </a:lnSpc>
              <a:spcBef>
                <a:spcPts val="0"/>
              </a:spcBef>
              <a:spcAft>
                <a:spcPts val="0"/>
              </a:spcAft>
              <a:buClr>
                <a:srgbClr val="C9DAF8"/>
              </a:buClr>
              <a:buSzPts val="2300"/>
              <a:buFont typeface="Ubuntu"/>
              <a:buChar char="■"/>
            </a:pPr>
            <a:r>
              <a:rPr lang="en" sz="2300">
                <a:solidFill>
                  <a:srgbClr val="C9DAF8"/>
                </a:solidFill>
                <a:latin typeface="Ubuntu"/>
                <a:ea typeface="Ubuntu"/>
                <a:cs typeface="Ubuntu"/>
                <a:sym typeface="Ubuntu"/>
              </a:rPr>
              <a:t>Ressources utiles</a:t>
            </a:r>
            <a:endParaRPr sz="2300">
              <a:solidFill>
                <a:srgbClr val="C9DAF8"/>
              </a:solidFill>
              <a:latin typeface="Ubuntu"/>
              <a:ea typeface="Ubuntu"/>
              <a:cs typeface="Ubuntu"/>
              <a:sym typeface="Ubuntu"/>
            </a:endParaRPr>
          </a:p>
        </p:txBody>
      </p:sp>
      <p:sp>
        <p:nvSpPr>
          <p:cNvPr id="597" name="Google Shape;597;p27"/>
          <p:cNvSpPr txBox="1"/>
          <p:nvPr>
            <p:ph idx="12" type="sldNum"/>
          </p:nvPr>
        </p:nvSpPr>
        <p:spPr>
          <a:xfrm>
            <a:off x="90619" y="472273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4"/>
          <p:cNvSpPr txBox="1"/>
          <p:nvPr>
            <p:ph type="title"/>
          </p:nvPr>
        </p:nvSpPr>
        <p:spPr>
          <a:xfrm>
            <a:off x="3117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Ressources utiles</a:t>
            </a:r>
            <a:endParaRPr b="1">
              <a:latin typeface="Viga"/>
              <a:ea typeface="Viga"/>
              <a:cs typeface="Viga"/>
              <a:sym typeface="Viga"/>
            </a:endParaRPr>
          </a:p>
        </p:txBody>
      </p:sp>
      <p:sp>
        <p:nvSpPr>
          <p:cNvPr id="807" name="Google Shape;807;p54"/>
          <p:cNvSpPr txBox="1"/>
          <p:nvPr>
            <p:ph idx="1" type="body"/>
          </p:nvPr>
        </p:nvSpPr>
        <p:spPr>
          <a:xfrm>
            <a:off x="2136150" y="3000775"/>
            <a:ext cx="4871700" cy="34164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C9DAF8"/>
              </a:buClr>
              <a:buSzPts val="2200"/>
              <a:buFont typeface="Ubuntu"/>
              <a:buChar char="■"/>
            </a:pPr>
            <a:r>
              <a:rPr lang="en" sz="2200" u="sng">
                <a:solidFill>
                  <a:srgbClr val="C9DAF8"/>
                </a:solidFill>
                <a:latin typeface="Ubuntu"/>
                <a:ea typeface="Ubuntu"/>
                <a:cs typeface="Ubuntu"/>
                <a:sym typeface="Ubuntu"/>
                <a:hlinkClick r:id="rId3">
                  <a:extLst>
                    <a:ext uri="{A12FA001-AC4F-418D-AE19-62706E023703}">
                      <ahyp:hlinkClr val="tx"/>
                    </a:ext>
                  </a:extLst>
                </a:hlinkClick>
              </a:rPr>
              <a:t>Autoformation du Campus RÉCIT</a:t>
            </a:r>
            <a:endParaRPr sz="2200">
              <a:solidFill>
                <a:srgbClr val="C9DAF8"/>
              </a:solidFill>
              <a:latin typeface="Ubuntu"/>
              <a:ea typeface="Ubuntu"/>
              <a:cs typeface="Ubuntu"/>
              <a:sym typeface="Ubuntu"/>
            </a:endParaRPr>
          </a:p>
          <a:p>
            <a:pPr indent="-368300" lvl="0" marL="457200" rtl="0" algn="l">
              <a:lnSpc>
                <a:spcPct val="150000"/>
              </a:lnSpc>
              <a:spcBef>
                <a:spcPts val="0"/>
              </a:spcBef>
              <a:spcAft>
                <a:spcPts val="0"/>
              </a:spcAft>
              <a:buClr>
                <a:srgbClr val="C9DAF8"/>
              </a:buClr>
              <a:buSzPts val="2200"/>
              <a:buFont typeface="Ubuntu"/>
              <a:buChar char="■"/>
            </a:pPr>
            <a:r>
              <a:rPr lang="en" sz="2200" u="sng">
                <a:solidFill>
                  <a:srgbClr val="C9DAF8"/>
                </a:solidFill>
                <a:latin typeface="Ubuntu"/>
                <a:ea typeface="Ubuntu"/>
                <a:cs typeface="Ubuntu"/>
                <a:sym typeface="Ubuntu"/>
                <a:hlinkClick r:id="rId4">
                  <a:extLst>
                    <a:ext uri="{A12FA001-AC4F-418D-AE19-62706E023703}">
                      <ahyp:hlinkClr val="tx"/>
                    </a:ext>
                  </a:extLst>
                </a:hlinkClick>
              </a:rPr>
              <a:t>Site de la CSMB</a:t>
            </a:r>
            <a:endParaRPr sz="2200">
              <a:solidFill>
                <a:srgbClr val="C9DAF8"/>
              </a:solidFill>
              <a:latin typeface="Ubuntu"/>
              <a:ea typeface="Ubuntu"/>
              <a:cs typeface="Ubuntu"/>
              <a:sym typeface="Ubuntu"/>
            </a:endParaRPr>
          </a:p>
          <a:p>
            <a:pPr indent="-368300" lvl="0" marL="457200" rtl="0" algn="l">
              <a:lnSpc>
                <a:spcPct val="150000"/>
              </a:lnSpc>
              <a:spcBef>
                <a:spcPts val="0"/>
              </a:spcBef>
              <a:spcAft>
                <a:spcPts val="0"/>
              </a:spcAft>
              <a:buClr>
                <a:srgbClr val="C9DAF8"/>
              </a:buClr>
              <a:buSzPts val="2200"/>
              <a:buFont typeface="Ubuntu"/>
              <a:buChar char="■"/>
            </a:pPr>
            <a:r>
              <a:rPr lang="en" sz="2200" u="sng">
                <a:solidFill>
                  <a:srgbClr val="C9DAF8"/>
                </a:solidFill>
                <a:latin typeface="Ubuntu"/>
                <a:ea typeface="Ubuntu"/>
                <a:cs typeface="Ubuntu"/>
                <a:sym typeface="Ubuntu"/>
                <a:hlinkClick r:id="rId5">
                  <a:extLst>
                    <a:ext uri="{A12FA001-AC4F-418D-AE19-62706E023703}">
                      <ahyp:hlinkClr val="tx"/>
                    </a:ext>
                  </a:extLst>
                </a:hlinkClick>
              </a:rPr>
              <a:t>Site Minecraft Education Edition</a:t>
            </a:r>
            <a:endParaRPr sz="2200">
              <a:solidFill>
                <a:srgbClr val="C9DAF8"/>
              </a:solidFill>
              <a:latin typeface="Ubuntu"/>
              <a:ea typeface="Ubuntu"/>
              <a:cs typeface="Ubuntu"/>
              <a:sym typeface="Ubuntu"/>
            </a:endParaRPr>
          </a:p>
        </p:txBody>
      </p:sp>
      <p:pic>
        <p:nvPicPr>
          <p:cNvPr id="808" name="Google Shape;808;p54"/>
          <p:cNvPicPr preferRelativeResize="0"/>
          <p:nvPr/>
        </p:nvPicPr>
        <p:blipFill>
          <a:blip r:embed="rId6">
            <a:alphaModFix/>
          </a:blip>
          <a:stretch>
            <a:fillRect/>
          </a:stretch>
        </p:blipFill>
        <p:spPr>
          <a:xfrm>
            <a:off x="2351025" y="237400"/>
            <a:ext cx="4577300" cy="148502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5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4" name="Google Shape;814;p55"/>
          <p:cNvSpPr txBox="1"/>
          <p:nvPr>
            <p:ph type="title"/>
          </p:nvPr>
        </p:nvSpPr>
        <p:spPr>
          <a:xfrm>
            <a:off x="1391950" y="319500"/>
            <a:ext cx="61404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Obtenez votre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badge de participation</a:t>
            </a:r>
            <a:endParaRPr sz="3000">
              <a:latin typeface="Viga"/>
              <a:ea typeface="Viga"/>
              <a:cs typeface="Viga"/>
              <a:sym typeface="Viga"/>
            </a:endParaRPr>
          </a:p>
        </p:txBody>
      </p:sp>
      <p:sp>
        <p:nvSpPr>
          <p:cNvPr id="815" name="Google Shape;815;p55"/>
          <p:cNvSpPr txBox="1"/>
          <p:nvPr/>
        </p:nvSpPr>
        <p:spPr>
          <a:xfrm>
            <a:off x="4613600" y="1707400"/>
            <a:ext cx="3324900" cy="2434200"/>
          </a:xfrm>
          <a:prstGeom prst="rect">
            <a:avLst/>
          </a:prstGeom>
          <a:noFill/>
          <a:ln>
            <a:noFill/>
          </a:ln>
        </p:spPr>
        <p:txBody>
          <a:bodyPr anchorCtr="0" anchor="t" bIns="91425" lIns="91425" spcFirstLastPara="1" rIns="91425" wrap="square" tIns="91425">
            <a:noAutofit/>
          </a:bodyPr>
          <a:lstStyle/>
          <a:p>
            <a:pPr indent="0" lvl="0" marL="285750" marR="282204" rtl="0" algn="ctr">
              <a:spcBef>
                <a:spcPts val="600"/>
              </a:spcBef>
              <a:spcAft>
                <a:spcPts val="0"/>
              </a:spcAft>
              <a:buNone/>
            </a:pPr>
            <a:r>
              <a:rPr lang="en" sz="2000">
                <a:solidFill>
                  <a:schemeClr val="dk1"/>
                </a:solidFill>
                <a:latin typeface="Ubuntu"/>
                <a:ea typeface="Ubuntu"/>
                <a:cs typeface="Ubuntu"/>
                <a:sym typeface="Ubuntu"/>
              </a:rPr>
              <a:t>Suivre les instructions dans la section</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lang="en"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b="1" lang="en" sz="2200" u="sng">
                <a:solidFill>
                  <a:srgbClr val="C9DAF8"/>
                </a:solidFill>
                <a:latin typeface="Ubuntu"/>
                <a:ea typeface="Ubuntu"/>
                <a:cs typeface="Ubuntu"/>
                <a:sym typeface="Ubuntu"/>
                <a:hlinkClick r:id="rId3">
                  <a:extLst>
                    <a:ext uri="{A12FA001-AC4F-418D-AE19-62706E023703}">
                      <ahyp:hlinkClr val="tx"/>
                    </a:ext>
                  </a:extLst>
                </a:hlinkClick>
              </a:rPr>
              <a:t>Badge de participation</a:t>
            </a:r>
            <a:endParaRPr b="1" sz="2600">
              <a:solidFill>
                <a:srgbClr val="C9DAF8"/>
              </a:solidFill>
              <a:latin typeface="Ubuntu"/>
              <a:ea typeface="Ubuntu"/>
              <a:cs typeface="Ubuntu"/>
              <a:sym typeface="Ubuntu"/>
            </a:endParaRPr>
          </a:p>
          <a:p>
            <a:pPr indent="0" lvl="0" marL="0" rtl="0" algn="l">
              <a:spcBef>
                <a:spcPts val="0"/>
              </a:spcBef>
              <a:spcAft>
                <a:spcPts val="0"/>
              </a:spcAft>
              <a:buNone/>
            </a:pPr>
            <a:r>
              <a:t/>
            </a:r>
            <a:endParaRPr sz="2200">
              <a:solidFill>
                <a:srgbClr val="FFFFFF"/>
              </a:solidFill>
              <a:latin typeface="Ubuntu"/>
              <a:ea typeface="Ubuntu"/>
              <a:cs typeface="Ubuntu"/>
              <a:sym typeface="Ubuntu"/>
            </a:endParaRPr>
          </a:p>
        </p:txBody>
      </p:sp>
      <p:pic>
        <p:nvPicPr>
          <p:cNvPr id="816" name="Google Shape;816;p55"/>
          <p:cNvPicPr preferRelativeResize="0"/>
          <p:nvPr/>
        </p:nvPicPr>
        <p:blipFill>
          <a:blip r:embed="rId4">
            <a:alphaModFix/>
          </a:blip>
          <a:stretch>
            <a:fillRect/>
          </a:stretch>
        </p:blipFill>
        <p:spPr>
          <a:xfrm>
            <a:off x="1443825" y="1561425"/>
            <a:ext cx="2637050" cy="2573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56"/>
          <p:cNvSpPr txBox="1"/>
          <p:nvPr/>
        </p:nvSpPr>
        <p:spPr>
          <a:xfrm>
            <a:off x="800275" y="419550"/>
            <a:ext cx="33642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822" name="Google Shape;822;p56"/>
          <p:cNvSpPr txBox="1"/>
          <p:nvPr>
            <p:ph type="title"/>
          </p:nvPr>
        </p:nvSpPr>
        <p:spPr>
          <a:xfrm>
            <a:off x="800275" y="302775"/>
            <a:ext cx="61404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Formulaire de rétroaction</a:t>
            </a:r>
            <a:endParaRPr sz="3000">
              <a:latin typeface="Viga"/>
              <a:ea typeface="Viga"/>
              <a:cs typeface="Viga"/>
              <a:sym typeface="Viga"/>
            </a:endParaRPr>
          </a:p>
        </p:txBody>
      </p:sp>
      <p:sp>
        <p:nvSpPr>
          <p:cNvPr id="823" name="Google Shape;823;p56">
            <a:hlinkClick r:id="rId3"/>
          </p:cNvPr>
          <p:cNvSpPr/>
          <p:nvPr/>
        </p:nvSpPr>
        <p:spPr>
          <a:xfrm rot="-1267551">
            <a:off x="1402506" y="1250443"/>
            <a:ext cx="1738501" cy="2716431"/>
          </a:xfrm>
          <a:custGeom>
            <a:rect b="b" l="l" r="r" t="t"/>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4" name="Google Shape;824;p56"/>
          <p:cNvSpPr/>
          <p:nvPr/>
        </p:nvSpPr>
        <p:spPr>
          <a:xfrm>
            <a:off x="3137832" y="1300683"/>
            <a:ext cx="847144" cy="847157"/>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825" name="Google Shape;825;p56"/>
          <p:cNvSpPr/>
          <p:nvPr/>
        </p:nvSpPr>
        <p:spPr>
          <a:xfrm>
            <a:off x="7313801" y="3170987"/>
            <a:ext cx="1396363" cy="1468514"/>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A22A"/>
              </a:solidFill>
            </a:endParaRPr>
          </a:p>
        </p:txBody>
      </p:sp>
      <p:sp>
        <p:nvSpPr>
          <p:cNvPr id="826" name="Google Shape;826;p56"/>
          <p:cNvSpPr txBox="1"/>
          <p:nvPr/>
        </p:nvSpPr>
        <p:spPr>
          <a:xfrm>
            <a:off x="4300588" y="3479700"/>
            <a:ext cx="3229200" cy="115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C9DAF8"/>
                </a:solidFill>
                <a:latin typeface="Sniglet"/>
                <a:ea typeface="Sniglet"/>
                <a:cs typeface="Sniglet"/>
                <a:sym typeface="Sniglet"/>
              </a:rPr>
              <a:t>MERCI!</a:t>
            </a:r>
            <a:endParaRPr sz="6000">
              <a:solidFill>
                <a:srgbClr val="C9DAF8"/>
              </a:solidFill>
              <a:latin typeface="Sniglet"/>
              <a:ea typeface="Sniglet"/>
              <a:cs typeface="Sniglet"/>
              <a:sym typeface="Sniglet"/>
            </a:endParaRPr>
          </a:p>
        </p:txBody>
      </p:sp>
      <p:sp>
        <p:nvSpPr>
          <p:cNvPr id="827" name="Google Shape;827;p56"/>
          <p:cNvSpPr txBox="1"/>
          <p:nvPr/>
        </p:nvSpPr>
        <p:spPr>
          <a:xfrm>
            <a:off x="971375" y="4064700"/>
            <a:ext cx="2887500" cy="5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1800" u="sng">
                <a:solidFill>
                  <a:srgbClr val="C9DAF8"/>
                </a:solidFill>
                <a:latin typeface="Ubuntu"/>
                <a:ea typeface="Ubuntu"/>
                <a:cs typeface="Ubuntu"/>
                <a:sym typeface="Ubuntu"/>
                <a:hlinkClick r:id="rId4">
                  <a:extLst>
                    <a:ext uri="{A12FA001-AC4F-418D-AE19-62706E023703}">
                      <ahyp:hlinkClr val="tx"/>
                    </a:ext>
                  </a:extLst>
                </a:hlinkClick>
              </a:rPr>
              <a:t>Formulaire à compléter</a:t>
            </a:r>
            <a:endParaRPr sz="1800">
              <a:solidFill>
                <a:srgbClr val="C9DAF8"/>
              </a:solidFill>
              <a:latin typeface="Ubuntu"/>
              <a:ea typeface="Ubuntu"/>
              <a:cs typeface="Ubuntu"/>
              <a:sym typeface="Ubuntu"/>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57"/>
          <p:cNvSpPr txBox="1"/>
          <p:nvPr>
            <p:ph idx="4294967295" type="ctrTitle"/>
          </p:nvPr>
        </p:nvSpPr>
        <p:spPr>
          <a:xfrm>
            <a:off x="1761750" y="1598975"/>
            <a:ext cx="5620500" cy="7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0000">
                <a:latin typeface="Viga"/>
                <a:ea typeface="Viga"/>
                <a:cs typeface="Viga"/>
                <a:sym typeface="Viga"/>
              </a:rPr>
              <a:t>MERCI !</a:t>
            </a:r>
            <a:endParaRPr b="1" sz="10000">
              <a:latin typeface="Viga"/>
              <a:ea typeface="Viga"/>
              <a:cs typeface="Viga"/>
              <a:sym typeface="Viga"/>
            </a:endParaRPr>
          </a:p>
        </p:txBody>
      </p:sp>
      <p:pic>
        <p:nvPicPr>
          <p:cNvPr id="833" name="Google Shape;833;p57"/>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834" name="Google Shape;834;p57"/>
          <p:cNvSpPr txBox="1"/>
          <p:nvPr/>
        </p:nvSpPr>
        <p:spPr>
          <a:xfrm>
            <a:off x="4142800" y="264350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a:solidFill>
                  <a:srgbClr val="C9DAF8"/>
                </a:solidFill>
                <a:latin typeface="Ubuntu"/>
                <a:ea typeface="Ubuntu"/>
                <a:cs typeface="Ubuntu"/>
                <a:sym typeface="Ubuntu"/>
              </a:rPr>
              <a:t>stephanie.rioux@recitmst.qc.ca</a:t>
            </a:r>
            <a:endParaRPr sz="2500">
              <a:solidFill>
                <a:srgbClr val="C9DAF8"/>
              </a:solidFill>
              <a:latin typeface="Ubuntu"/>
              <a:ea typeface="Ubuntu"/>
              <a:cs typeface="Ubuntu"/>
              <a:sym typeface="Ubuntu"/>
            </a:endParaRPr>
          </a:p>
          <a:p>
            <a:pPr indent="0" lvl="0" marL="0" rtl="0" algn="l">
              <a:spcBef>
                <a:spcPts val="600"/>
              </a:spcBef>
              <a:spcAft>
                <a:spcPts val="0"/>
              </a:spcAft>
              <a:buNone/>
            </a:pPr>
            <a:r>
              <a:rPr lang="en" sz="2500">
                <a:solidFill>
                  <a:srgbClr val="C9DAF8"/>
                </a:solidFill>
                <a:latin typeface="Ubuntu"/>
                <a:ea typeface="Ubuntu"/>
                <a:cs typeface="Ubuntu"/>
                <a:sym typeface="Ubuntu"/>
              </a:rPr>
              <a:t>equipe</a:t>
            </a:r>
            <a:r>
              <a:rPr lang="en" sz="2500">
                <a:solidFill>
                  <a:srgbClr val="C9DAF8"/>
                </a:solidFill>
                <a:uFill>
                  <a:noFill/>
                </a:uFill>
                <a:latin typeface="Ubuntu"/>
                <a:ea typeface="Ubuntu"/>
                <a:cs typeface="Ubuntu"/>
                <a:sym typeface="Ubuntu"/>
                <a:hlinkClick r:id="rId4">
                  <a:extLst>
                    <a:ext uri="{A12FA001-AC4F-418D-AE19-62706E023703}">
                      <ahyp:hlinkClr val="tx"/>
                    </a:ext>
                  </a:extLst>
                </a:hlinkClick>
              </a:rPr>
              <a:t>@recitmst.qc.ca</a:t>
            </a:r>
            <a:r>
              <a:rPr lang="en" sz="2500">
                <a:solidFill>
                  <a:srgbClr val="C9DAF8"/>
                </a:solidFill>
                <a:latin typeface="Ubuntu"/>
                <a:ea typeface="Ubuntu"/>
                <a:cs typeface="Ubuntu"/>
                <a:sym typeface="Ubuntu"/>
              </a:rPr>
              <a:t> </a:t>
            </a:r>
            <a:endParaRPr sz="2500">
              <a:solidFill>
                <a:srgbClr val="C9DAF8"/>
              </a:solidFill>
              <a:latin typeface="Ubuntu"/>
              <a:ea typeface="Ubuntu"/>
              <a:cs typeface="Ubuntu"/>
              <a:sym typeface="Ubuntu"/>
            </a:endParaRPr>
          </a:p>
          <a:p>
            <a:pPr indent="-330200" lvl="0" marL="457200" rtl="0" algn="l">
              <a:spcBef>
                <a:spcPts val="600"/>
              </a:spcBef>
              <a:spcAft>
                <a:spcPts val="0"/>
              </a:spcAft>
              <a:buClr>
                <a:srgbClr val="C9DAF8"/>
              </a:buClr>
              <a:buSzPts val="1600"/>
              <a:buFont typeface="Ubuntu"/>
              <a:buChar char="❏"/>
            </a:pPr>
            <a:r>
              <a:rPr lang="en" sz="1600" u="sng">
                <a:solidFill>
                  <a:srgbClr val="C9DAF8"/>
                </a:solidFill>
                <a:latin typeface="Ubuntu"/>
                <a:ea typeface="Ubuntu"/>
                <a:cs typeface="Ubuntu"/>
                <a:sym typeface="Ubuntu"/>
                <a:hlinkClick r:id="rId5">
                  <a:extLst>
                    <a:ext uri="{A12FA001-AC4F-418D-AE19-62706E023703}">
                      <ahyp:hlinkClr val="tx"/>
                    </a:ext>
                  </a:extLst>
                </a:hlinkClick>
              </a:rPr>
              <a:t>Page Facebook</a:t>
            </a:r>
            <a:endParaRPr sz="1600" u="sng">
              <a:solidFill>
                <a:srgbClr val="C9DAF8"/>
              </a:solidFill>
              <a:latin typeface="Ubuntu"/>
              <a:ea typeface="Ubuntu"/>
              <a:cs typeface="Ubuntu"/>
              <a:sym typeface="Ubuntu"/>
            </a:endParaRPr>
          </a:p>
          <a:p>
            <a:pPr indent="-330200" lvl="0" marL="457200" rtl="0" algn="l">
              <a:spcBef>
                <a:spcPts val="0"/>
              </a:spcBef>
              <a:spcAft>
                <a:spcPts val="0"/>
              </a:spcAft>
              <a:buClr>
                <a:srgbClr val="C9DAF8"/>
              </a:buClr>
              <a:buSzPts val="1600"/>
              <a:buFont typeface="Ubuntu"/>
              <a:buChar char="❏"/>
            </a:pPr>
            <a:r>
              <a:rPr lang="en" sz="1600" u="sng">
                <a:solidFill>
                  <a:srgbClr val="C9DAF8"/>
                </a:solidFill>
                <a:latin typeface="Ubuntu"/>
                <a:ea typeface="Ubuntu"/>
                <a:cs typeface="Ubuntu"/>
                <a:sym typeface="Ubuntu"/>
                <a:hlinkClick r:id="rId6">
                  <a:extLst>
                    <a:ext uri="{A12FA001-AC4F-418D-AE19-62706E023703}">
                      <ahyp:hlinkClr val="tx"/>
                    </a:ext>
                  </a:extLst>
                </a:hlinkClick>
              </a:rPr>
              <a:t>Twitter</a:t>
            </a:r>
            <a:endParaRPr sz="1600" u="sng">
              <a:solidFill>
                <a:srgbClr val="C9DAF8"/>
              </a:solidFill>
              <a:latin typeface="Ubuntu"/>
              <a:ea typeface="Ubuntu"/>
              <a:cs typeface="Ubuntu"/>
              <a:sym typeface="Ubuntu"/>
            </a:endParaRPr>
          </a:p>
          <a:p>
            <a:pPr indent="-330200" lvl="0" marL="457200" rtl="0" algn="l">
              <a:spcBef>
                <a:spcPts val="0"/>
              </a:spcBef>
              <a:spcAft>
                <a:spcPts val="0"/>
              </a:spcAft>
              <a:buClr>
                <a:srgbClr val="C9DAF8"/>
              </a:buClr>
              <a:buSzPts val="1600"/>
              <a:buFont typeface="Ubuntu"/>
              <a:buChar char="❏"/>
            </a:pPr>
            <a:r>
              <a:rPr lang="en" sz="1600" u="sng">
                <a:solidFill>
                  <a:srgbClr val="C9DAF8"/>
                </a:solidFill>
                <a:latin typeface="Ubuntu"/>
                <a:ea typeface="Ubuntu"/>
                <a:cs typeface="Ubuntu"/>
                <a:sym typeface="Ubuntu"/>
                <a:hlinkClick r:id="rId7">
                  <a:extLst>
                    <a:ext uri="{A12FA001-AC4F-418D-AE19-62706E023703}">
                      <ahyp:hlinkClr val="tx"/>
                    </a:ext>
                  </a:extLst>
                </a:hlinkClick>
              </a:rPr>
              <a:t>Chaîne Youtube</a:t>
            </a:r>
            <a:endParaRPr sz="900">
              <a:solidFill>
                <a:srgbClr val="C9DAF8"/>
              </a:solidFill>
            </a:endParaRPr>
          </a:p>
        </p:txBody>
      </p:sp>
      <p:sp>
        <p:nvSpPr>
          <p:cNvPr id="835" name="Google Shape;835;p57"/>
          <p:cNvSpPr txBox="1"/>
          <p:nvPr/>
        </p:nvSpPr>
        <p:spPr>
          <a:xfrm>
            <a:off x="1147300" y="262475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836" name="Google Shape;836;p57"/>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a:t>
            </a:r>
            <a:r>
              <a:rPr lang="en" sz="800">
                <a:solidFill>
                  <a:schemeClr val="accent1"/>
                </a:solidFill>
                <a:latin typeface="Ubuntu"/>
                <a:ea typeface="Ubuntu"/>
                <a:cs typeface="Ubuntu"/>
                <a:sym typeface="Ubuntu"/>
              </a:rPr>
              <a:t> </a:t>
            </a:r>
            <a:r>
              <a:rPr lang="en" sz="800" u="sng">
                <a:solidFill>
                  <a:schemeClr val="accent1"/>
                </a:solidFill>
                <a:hlinkClick r:id="rId8">
                  <a:extLst>
                    <a:ext uri="{A12FA001-AC4F-418D-AE19-62706E023703}">
                      <ahyp:hlinkClr val="tx"/>
                    </a:ext>
                  </a:extLst>
                </a:hlinkClick>
              </a:rPr>
              <a:t>Licence Creative Commons Attribution - Pas d’Utilisation Commerciale - Partage dans les Mêmes Conditions 4.0 International</a:t>
            </a:r>
            <a:r>
              <a:rPr lang="en" sz="800">
                <a:solidFill>
                  <a:schemeClr val="accent1"/>
                </a:solidFill>
              </a:rPr>
              <a:t>.</a:t>
            </a:r>
            <a:r>
              <a:rPr lang="en" sz="800">
                <a:solidFill>
                  <a:schemeClr val="accent1"/>
                </a:solidFill>
                <a:highlight>
                  <a:srgbClr val="FFFF00"/>
                </a:highlight>
                <a:latin typeface="Ubuntu"/>
                <a:ea typeface="Ubuntu"/>
                <a:cs typeface="Ubuntu"/>
                <a:sym typeface="Ubuntu"/>
              </a:rPr>
              <a:t>  </a:t>
            </a:r>
            <a:endParaRPr sz="800">
              <a:solidFill>
                <a:schemeClr val="accent1"/>
              </a:solidFill>
              <a:highlight>
                <a:srgbClr val="FFFF00"/>
              </a:highlight>
              <a:latin typeface="Ubuntu"/>
              <a:ea typeface="Ubuntu"/>
              <a:cs typeface="Ubuntu"/>
              <a:sym typeface="Ubuntu"/>
            </a:endParaRPr>
          </a:p>
        </p:txBody>
      </p:sp>
      <p:pic>
        <p:nvPicPr>
          <p:cNvPr id="837" name="Google Shape;837;p57"/>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3" name="Google Shape;603;p28"/>
          <p:cNvPicPr preferRelativeResize="0"/>
          <p:nvPr/>
        </p:nvPicPr>
        <p:blipFill>
          <a:blip r:embed="rId3">
            <a:alphaModFix/>
          </a:blip>
          <a:stretch>
            <a:fillRect/>
          </a:stretch>
        </p:blipFill>
        <p:spPr>
          <a:xfrm>
            <a:off x="5372900" y="796359"/>
            <a:ext cx="1831399" cy="2146900"/>
          </a:xfrm>
          <a:prstGeom prst="rect">
            <a:avLst/>
          </a:prstGeom>
          <a:noFill/>
          <a:ln>
            <a:noFill/>
          </a:ln>
        </p:spPr>
      </p:pic>
      <p:sp>
        <p:nvSpPr>
          <p:cNvPr id="604" name="Google Shape;604;p28"/>
          <p:cNvSpPr/>
          <p:nvPr/>
        </p:nvSpPr>
        <p:spPr>
          <a:xfrm>
            <a:off x="1240400" y="1245900"/>
            <a:ext cx="2651700" cy="2651700"/>
          </a:xfrm>
          <a:prstGeom prst="ellipse">
            <a:avLst/>
          </a:prstGeom>
          <a:solidFill>
            <a:srgbClr val="3C78D8"/>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txBox="1"/>
          <p:nvPr>
            <p:ph idx="4294967295" type="body"/>
          </p:nvPr>
        </p:nvSpPr>
        <p:spPr>
          <a:xfrm>
            <a:off x="1240400" y="1595847"/>
            <a:ext cx="2641500" cy="206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Viga"/>
                <a:ea typeface="Viga"/>
                <a:cs typeface="Viga"/>
                <a:sym typeface="Viga"/>
              </a:rPr>
              <a:t>Qui êtes-vous?</a:t>
            </a:r>
            <a:endParaRPr b="1">
              <a:solidFill>
                <a:srgbClr val="FFFFFF"/>
              </a:solidFill>
              <a:latin typeface="Viga"/>
              <a:ea typeface="Viga"/>
              <a:cs typeface="Viga"/>
              <a:sym typeface="Viga"/>
            </a:endParaRPr>
          </a:p>
          <a:p>
            <a:pPr indent="0" lvl="0" marL="0" rtl="0" algn="ctr">
              <a:spcBef>
                <a:spcPts val="1600"/>
              </a:spcBef>
              <a:spcAft>
                <a:spcPts val="0"/>
              </a:spcAft>
              <a:buNone/>
            </a:pPr>
            <a:r>
              <a:rPr b="1" lang="en" sz="2000">
                <a:solidFill>
                  <a:schemeClr val="lt1"/>
                </a:solidFill>
                <a:latin typeface="Viga"/>
                <a:ea typeface="Viga"/>
                <a:cs typeface="Viga"/>
                <a:sym typeface="Viga"/>
              </a:rPr>
              <a:t>Nom, rôle, CSS</a:t>
            </a:r>
            <a:endParaRPr b="1" sz="2000">
              <a:solidFill>
                <a:schemeClr val="lt1"/>
              </a:solidFill>
              <a:latin typeface="Viga"/>
              <a:ea typeface="Viga"/>
              <a:cs typeface="Viga"/>
              <a:sym typeface="Viga"/>
            </a:endParaRPr>
          </a:p>
          <a:p>
            <a:pPr indent="0" lvl="0" marL="0" rtl="0" algn="ctr">
              <a:spcBef>
                <a:spcPts val="1600"/>
              </a:spcBef>
              <a:spcAft>
                <a:spcPts val="1600"/>
              </a:spcAft>
              <a:buNone/>
            </a:pPr>
            <a:r>
              <a:rPr b="1" lang="en" sz="2000">
                <a:solidFill>
                  <a:schemeClr val="lt1"/>
                </a:solidFill>
                <a:latin typeface="Viga"/>
                <a:ea typeface="Viga"/>
                <a:cs typeface="Viga"/>
                <a:sym typeface="Viga"/>
              </a:rPr>
              <a:t>(clavardage)</a:t>
            </a:r>
            <a:endParaRPr b="1" i="0">
              <a:latin typeface="Viga"/>
              <a:ea typeface="Viga"/>
              <a:cs typeface="Viga"/>
              <a:sym typeface="Viga"/>
            </a:endParaRPr>
          </a:p>
        </p:txBody>
      </p:sp>
      <p:sp>
        <p:nvSpPr>
          <p:cNvPr id="606" name="Google Shape;606;p28"/>
          <p:cNvSpPr txBox="1"/>
          <p:nvPr/>
        </p:nvSpPr>
        <p:spPr>
          <a:xfrm>
            <a:off x="4846350" y="3721638"/>
            <a:ext cx="28845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u="sng">
                <a:solidFill>
                  <a:srgbClr val="C9DAF8"/>
                </a:solidFill>
                <a:latin typeface="Viga"/>
                <a:ea typeface="Viga"/>
                <a:cs typeface="Viga"/>
                <a:sym typeface="Viga"/>
                <a:hlinkClick r:id="rId4">
                  <a:extLst>
                    <a:ext uri="{A12FA001-AC4F-418D-AE19-62706E023703}">
                      <ahyp:hlinkClr val="tx"/>
                    </a:ext>
                  </a:extLst>
                </a:hlinkClick>
              </a:rPr>
              <a:t>http://recit.org/ul/qjn</a:t>
            </a:r>
            <a:endParaRPr sz="2100">
              <a:solidFill>
                <a:srgbClr val="C9DAF8"/>
              </a:solidFill>
              <a:latin typeface="Viga"/>
              <a:ea typeface="Viga"/>
              <a:cs typeface="Viga"/>
              <a:sym typeface="Viga"/>
            </a:endParaRPr>
          </a:p>
        </p:txBody>
      </p:sp>
      <p:pic>
        <p:nvPicPr>
          <p:cNvPr id="607" name="Google Shape;607;p28">
            <a:hlinkClick r:id="rId5"/>
          </p:cNvPr>
          <p:cNvPicPr preferRelativeResize="0"/>
          <p:nvPr/>
        </p:nvPicPr>
        <p:blipFill>
          <a:blip r:embed="rId6">
            <a:alphaModFix/>
          </a:blip>
          <a:stretch>
            <a:fillRect/>
          </a:stretch>
        </p:blipFill>
        <p:spPr>
          <a:xfrm>
            <a:off x="5278950" y="3159563"/>
            <a:ext cx="2019300"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9"/>
          <p:cNvSpPr txBox="1"/>
          <p:nvPr>
            <p:ph idx="4294967295" type="title"/>
          </p:nvPr>
        </p:nvSpPr>
        <p:spPr>
          <a:xfrm>
            <a:off x="432600" y="225025"/>
            <a:ext cx="63033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Viga"/>
                <a:ea typeface="Viga"/>
                <a:cs typeface="Viga"/>
                <a:sym typeface="Viga"/>
              </a:rPr>
              <a:t>Votre rapport au </a:t>
            </a:r>
            <a:r>
              <a:rPr lang="en" sz="3000">
                <a:solidFill>
                  <a:srgbClr val="000000"/>
                </a:solidFill>
                <a:latin typeface="Viga"/>
                <a:ea typeface="Viga"/>
                <a:cs typeface="Viga"/>
                <a:sym typeface="Viga"/>
              </a:rPr>
              <a:t>numérique </a:t>
            </a:r>
            <a:r>
              <a:rPr lang="en" sz="3000">
                <a:solidFill>
                  <a:srgbClr val="000000"/>
                </a:solidFill>
                <a:latin typeface="Viga"/>
                <a:ea typeface="Viga"/>
                <a:cs typeface="Viga"/>
                <a:sym typeface="Viga"/>
              </a:rPr>
              <a:t>?</a:t>
            </a:r>
            <a:endParaRPr sz="3000">
              <a:solidFill>
                <a:srgbClr val="000000"/>
              </a:solidFill>
              <a:latin typeface="Viga"/>
              <a:ea typeface="Viga"/>
              <a:cs typeface="Viga"/>
              <a:sym typeface="Viga"/>
            </a:endParaRPr>
          </a:p>
        </p:txBody>
      </p:sp>
      <p:sp>
        <p:nvSpPr>
          <p:cNvPr id="613" name="Google Shape;613;p29"/>
          <p:cNvSpPr txBox="1"/>
          <p:nvPr>
            <p:ph idx="12" type="sldNum"/>
          </p:nvPr>
        </p:nvSpPr>
        <p:spPr>
          <a:xfrm>
            <a:off x="90619" y="472273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14" name="Google Shape;614;p29"/>
          <p:cNvGraphicFramePr/>
          <p:nvPr/>
        </p:nvGraphicFramePr>
        <p:xfrm>
          <a:off x="480350" y="912150"/>
          <a:ext cx="3000000" cy="3000000"/>
        </p:xfrm>
        <a:graphic>
          <a:graphicData uri="http://schemas.openxmlformats.org/drawingml/2006/table">
            <a:tbl>
              <a:tblPr>
                <a:noFill/>
                <a:tableStyleId>{DD63C950-DD4C-49D9-866B-463932FEEB3A}</a:tableStyleId>
              </a:tblPr>
              <a:tblGrid>
                <a:gridCol w="2849125"/>
                <a:gridCol w="5319125"/>
              </a:tblGrid>
              <a:tr h="96845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C’est la panique!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J’en dors plus la nuit…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96845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J’apprivoise… lentement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mais sûrement!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96845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Je commence à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vraiment m’amuser!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r h="96845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Je suis comme un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poisson dans l’eau!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00"/>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30"/>
          <p:cNvSpPr txBox="1"/>
          <p:nvPr>
            <p:ph idx="4294967295" type="title"/>
          </p:nvPr>
        </p:nvSpPr>
        <p:spPr>
          <a:xfrm>
            <a:off x="371575" y="247175"/>
            <a:ext cx="61404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Viga"/>
                <a:ea typeface="Viga"/>
                <a:cs typeface="Viga"/>
                <a:sym typeface="Viga"/>
              </a:rPr>
              <a:t>Et qu’en est-il de Minecraft</a:t>
            </a:r>
            <a:r>
              <a:rPr lang="en" sz="3000">
                <a:solidFill>
                  <a:srgbClr val="000000"/>
                </a:solidFill>
                <a:latin typeface="Viga"/>
                <a:ea typeface="Viga"/>
                <a:cs typeface="Viga"/>
                <a:sym typeface="Viga"/>
              </a:rPr>
              <a:t> </a:t>
            </a:r>
            <a:r>
              <a:rPr lang="en" sz="3000">
                <a:solidFill>
                  <a:srgbClr val="000000"/>
                </a:solidFill>
                <a:latin typeface="Viga"/>
                <a:ea typeface="Viga"/>
                <a:cs typeface="Viga"/>
                <a:sym typeface="Viga"/>
              </a:rPr>
              <a:t>?</a:t>
            </a:r>
            <a:endParaRPr sz="3000">
              <a:solidFill>
                <a:srgbClr val="000000"/>
              </a:solidFill>
              <a:latin typeface="Viga"/>
              <a:ea typeface="Viga"/>
              <a:cs typeface="Viga"/>
              <a:sym typeface="Viga"/>
            </a:endParaRPr>
          </a:p>
        </p:txBody>
      </p:sp>
      <p:sp>
        <p:nvSpPr>
          <p:cNvPr id="620" name="Google Shape;620;p30"/>
          <p:cNvSpPr txBox="1"/>
          <p:nvPr>
            <p:ph idx="12" type="sldNum"/>
          </p:nvPr>
        </p:nvSpPr>
        <p:spPr>
          <a:xfrm>
            <a:off x="90619" y="472273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21" name="Google Shape;621;p30"/>
          <p:cNvGraphicFramePr/>
          <p:nvPr/>
        </p:nvGraphicFramePr>
        <p:xfrm>
          <a:off x="371575" y="966650"/>
          <a:ext cx="3000000" cy="3000000"/>
        </p:xfrm>
        <a:graphic>
          <a:graphicData uri="http://schemas.openxmlformats.org/drawingml/2006/table">
            <a:tbl>
              <a:tblPr>
                <a:noFill/>
                <a:tableStyleId>{DD63C950-DD4C-49D9-866B-463932FEEB3A}</a:tableStyleId>
              </a:tblPr>
              <a:tblGrid>
                <a:gridCol w="3167825"/>
                <a:gridCol w="5133450"/>
              </a:tblGrid>
              <a:tr h="79600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C’est quoi Minecraft?</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r>
              <a:tr h="79600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J’ai tellement vu mes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enfants jouer à Minecraft!</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r>
              <a:tr h="79600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Ça m’intrigue… mais j’ai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pas encore osé!</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r>
              <a:tr h="79600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Je l’utilise… mais pas à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son plein potentiel!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r>
              <a:tr h="796000">
                <a:tc>
                  <a:txBody>
                    <a:bodyPr/>
                    <a:lstStyle/>
                    <a:p>
                      <a:pPr indent="0" lvl="0" marL="0" rtl="0" algn="l">
                        <a:spcBef>
                          <a:spcPts val="0"/>
                        </a:spcBef>
                        <a:spcAft>
                          <a:spcPts val="0"/>
                        </a:spcAft>
                        <a:buNone/>
                      </a:pPr>
                      <a:r>
                        <a:rPr lang="en" sz="1600">
                          <a:solidFill>
                            <a:srgbClr val="FFFFFF"/>
                          </a:solidFill>
                          <a:latin typeface="Ubuntu"/>
                          <a:ea typeface="Ubuntu"/>
                          <a:cs typeface="Ubuntu"/>
                          <a:sym typeface="Ubuntu"/>
                        </a:rPr>
                        <a:t>Minecraft et moi… c’est </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l’amour fou!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1600">
                        <a:solidFill>
                          <a:srgbClr val="FFFFFF"/>
                        </a:solidFill>
                        <a:latin typeface="Ubuntu"/>
                        <a:ea typeface="Ubuntu"/>
                        <a:cs typeface="Ubuntu"/>
                        <a:sym typeface="Ubuntu"/>
                      </a:endParaRPr>
                    </a:p>
                  </a:txBody>
                  <a:tcPr marT="91425" marB="91425" marR="91425" marL="91425" anchor="ctr">
                    <a:lnL cap="flat" cmpd="sng" w="19050">
                      <a:solidFill>
                        <a:srgbClr val="9E9E9E">
                          <a:alpha val="0"/>
                        </a:srgbClr>
                      </a:solidFill>
                      <a:prstDash val="solid"/>
                      <a:round/>
                      <a:headEnd len="sm" w="sm" type="none"/>
                      <a:tailEnd len="sm" w="sm" type="none"/>
                    </a:lnL>
                    <a:lnR cap="flat" cmpd="sng" w="19050">
                      <a:solidFill>
                        <a:srgbClr val="9E9E9E">
                          <a:alpha val="0"/>
                        </a:srgbClr>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alpha val="0"/>
                        </a:srgbClr>
                      </a:solidFill>
                      <a:prstDash val="solid"/>
                      <a:round/>
                      <a:headEnd len="sm" w="sm" type="none"/>
                      <a:tailEnd len="sm" w="sm" type="none"/>
                    </a:lnB>
                    <a:solidFill>
                      <a:srgbClr val="000000"/>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1"/>
          <p:cNvSpPr txBox="1"/>
          <p:nvPr/>
        </p:nvSpPr>
        <p:spPr>
          <a:xfrm>
            <a:off x="0" y="185400"/>
            <a:ext cx="9144000" cy="7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latin typeface="Viga"/>
                <a:ea typeface="Viga"/>
                <a:cs typeface="Viga"/>
                <a:sym typeface="Viga"/>
              </a:rPr>
              <a:t>L’usage pédagogique des technologies… Pourquoi?</a:t>
            </a:r>
            <a:endParaRPr sz="4000">
              <a:latin typeface="Viga"/>
              <a:ea typeface="Viga"/>
              <a:cs typeface="Viga"/>
              <a:sym typeface="Viga"/>
            </a:endParaRPr>
          </a:p>
        </p:txBody>
      </p:sp>
      <p:pic>
        <p:nvPicPr>
          <p:cNvPr id="627" name="Google Shape;627;p31"/>
          <p:cNvPicPr preferRelativeResize="0"/>
          <p:nvPr/>
        </p:nvPicPr>
        <p:blipFill>
          <a:blip r:embed="rId3">
            <a:alphaModFix/>
          </a:blip>
          <a:stretch>
            <a:fillRect/>
          </a:stretch>
        </p:blipFill>
        <p:spPr>
          <a:xfrm>
            <a:off x="1959112" y="1062450"/>
            <a:ext cx="5437574" cy="3619375"/>
          </a:xfrm>
          <a:prstGeom prst="rect">
            <a:avLst/>
          </a:prstGeom>
          <a:noFill/>
          <a:ln cap="flat" cmpd="sng" w="28575">
            <a:solidFill>
              <a:srgbClr val="000000"/>
            </a:solidFill>
            <a:prstDash val="solid"/>
            <a:round/>
            <a:headEnd len="sm" w="sm" type="none"/>
            <a:tailEnd len="sm" w="sm" type="none"/>
          </a:ln>
        </p:spPr>
      </p:pic>
      <p:sp>
        <p:nvSpPr>
          <p:cNvPr id="628" name="Google Shape;628;p31"/>
          <p:cNvSpPr txBox="1"/>
          <p:nvPr>
            <p:ph idx="12" type="sldNum"/>
          </p:nvPr>
        </p:nvSpPr>
        <p:spPr>
          <a:xfrm>
            <a:off x="4297650" y="48533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2"/>
          <p:cNvSpPr txBox="1"/>
          <p:nvPr/>
        </p:nvSpPr>
        <p:spPr>
          <a:xfrm>
            <a:off x="0" y="228600"/>
            <a:ext cx="9144000" cy="7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500" u="sng">
                <a:latin typeface="Viga"/>
                <a:ea typeface="Viga"/>
                <a:cs typeface="Viga"/>
                <a:sym typeface="Viga"/>
                <a:hlinkClick r:id="rId3"/>
              </a:rPr>
              <a:t>Cadre de référence de la compétence numérique</a:t>
            </a:r>
            <a:endParaRPr sz="4000">
              <a:latin typeface="Ubuntu"/>
              <a:ea typeface="Ubuntu"/>
              <a:cs typeface="Ubuntu"/>
              <a:sym typeface="Ubuntu"/>
            </a:endParaRPr>
          </a:p>
        </p:txBody>
      </p:sp>
      <p:pic>
        <p:nvPicPr>
          <p:cNvPr id="634" name="Google Shape;634;p32">
            <a:hlinkClick r:id="rId4"/>
          </p:cNvPr>
          <p:cNvPicPr preferRelativeResize="0"/>
          <p:nvPr/>
        </p:nvPicPr>
        <p:blipFill>
          <a:blip r:embed="rId5">
            <a:alphaModFix/>
          </a:blip>
          <a:stretch>
            <a:fillRect/>
          </a:stretch>
        </p:blipFill>
        <p:spPr>
          <a:xfrm>
            <a:off x="2528950" y="1018200"/>
            <a:ext cx="4086125" cy="3828700"/>
          </a:xfrm>
          <a:prstGeom prst="rect">
            <a:avLst/>
          </a:prstGeom>
          <a:noFill/>
          <a:ln cap="flat" cmpd="sng" w="28575">
            <a:solidFill>
              <a:srgbClr val="000000"/>
            </a:solidFill>
            <a:prstDash val="solid"/>
            <a:round/>
            <a:headEnd len="sm" w="sm" type="none"/>
            <a:tailEnd len="sm" w="sm" type="none"/>
          </a:ln>
        </p:spPr>
      </p:pic>
      <p:sp>
        <p:nvSpPr>
          <p:cNvPr id="635" name="Google Shape;635;p32"/>
          <p:cNvSpPr txBox="1"/>
          <p:nvPr/>
        </p:nvSpPr>
        <p:spPr>
          <a:xfrm>
            <a:off x="6755475" y="4404100"/>
            <a:ext cx="16440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9DAF8"/>
                </a:solidFill>
                <a:latin typeface="Viga"/>
                <a:ea typeface="Viga"/>
                <a:cs typeface="Viga"/>
                <a:sym typeface="Viga"/>
              </a:rPr>
              <a:t>MEQ - Avril 2019</a:t>
            </a:r>
            <a:endParaRPr>
              <a:solidFill>
                <a:srgbClr val="C9DAF8"/>
              </a:solidFill>
              <a:latin typeface="Viga"/>
              <a:ea typeface="Viga"/>
              <a:cs typeface="Viga"/>
              <a:sym typeface="Viga"/>
            </a:endParaRPr>
          </a:p>
        </p:txBody>
      </p:sp>
      <p:sp>
        <p:nvSpPr>
          <p:cNvPr id="636" name="Google Shape;636;p3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3"/>
          <p:cNvSpPr txBox="1"/>
          <p:nvPr/>
        </p:nvSpPr>
        <p:spPr>
          <a:xfrm>
            <a:off x="0" y="0"/>
            <a:ext cx="9144000" cy="7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500" u="sng">
                <a:latin typeface="Viga"/>
                <a:ea typeface="Viga"/>
                <a:cs typeface="Viga"/>
                <a:sym typeface="Viga"/>
                <a:hlinkClick r:id="rId3"/>
              </a:rPr>
              <a:t>Référentiel d’intervention en mathématique</a:t>
            </a:r>
            <a:endParaRPr sz="4000">
              <a:latin typeface="Ubuntu"/>
              <a:ea typeface="Ubuntu"/>
              <a:cs typeface="Ubuntu"/>
              <a:sym typeface="Ubuntu"/>
            </a:endParaRPr>
          </a:p>
        </p:txBody>
      </p:sp>
      <p:sp>
        <p:nvSpPr>
          <p:cNvPr id="642" name="Google Shape;642;p33"/>
          <p:cNvSpPr txBox="1"/>
          <p:nvPr/>
        </p:nvSpPr>
        <p:spPr>
          <a:xfrm>
            <a:off x="4916650" y="4652125"/>
            <a:ext cx="22374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9DAF8"/>
                </a:solidFill>
                <a:latin typeface="Viga"/>
                <a:ea typeface="Viga"/>
                <a:cs typeface="Viga"/>
                <a:sym typeface="Viga"/>
              </a:rPr>
              <a:t>MEQ - Février 2020 - p.41</a:t>
            </a:r>
            <a:endParaRPr>
              <a:solidFill>
                <a:srgbClr val="C9DAF8"/>
              </a:solidFill>
              <a:latin typeface="Viga"/>
              <a:ea typeface="Viga"/>
              <a:cs typeface="Viga"/>
              <a:sym typeface="Viga"/>
            </a:endParaRPr>
          </a:p>
        </p:txBody>
      </p:sp>
      <p:sp>
        <p:nvSpPr>
          <p:cNvPr id="643" name="Google Shape;643;p3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44" name="Google Shape;644;p33"/>
          <p:cNvPicPr preferRelativeResize="0"/>
          <p:nvPr/>
        </p:nvPicPr>
        <p:blipFill>
          <a:blip r:embed="rId4">
            <a:alphaModFix/>
          </a:blip>
          <a:stretch>
            <a:fillRect/>
          </a:stretch>
        </p:blipFill>
        <p:spPr>
          <a:xfrm>
            <a:off x="2037650" y="634426"/>
            <a:ext cx="5068700" cy="4017699"/>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