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</p:sldIdLst>
  <p:sldSz cy="5143500" cx="9144000"/>
  <p:notesSz cx="6858000" cy="9144000"/>
  <p:embeddedFontLst>
    <p:embeddedFont>
      <p:font typeface="Sniglet"/>
      <p:regular r:id="rId51"/>
    </p:embeddedFont>
    <p:embeddedFont>
      <p:font typeface="Dosis"/>
      <p:regular r:id="rId52"/>
      <p:bold r:id="rId53"/>
    </p:embeddedFont>
    <p:embeddedFont>
      <p:font typeface="Ubuntu"/>
      <p:regular r:id="rId54"/>
      <p:bold r:id="rId55"/>
      <p:italic r:id="rId56"/>
      <p:boldItalic r:id="rId57"/>
    </p:embeddedFont>
    <p:embeddedFont>
      <p:font typeface="Roboto"/>
      <p:regular r:id="rId58"/>
      <p:bold r:id="rId59"/>
      <p:italic r:id="rId60"/>
      <p:boldItalic r:id="rId61"/>
    </p:embeddedFont>
    <p:embeddedFont>
      <p:font typeface="Viga"/>
      <p:regular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30191DE-23EC-4FB1-BEA4-C2321B74BA03}">
  <a:tblStyle styleId="{A30191DE-23EC-4FB1-BEA4-C2321B74BA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Viga-regular.fntdata"/><Relationship Id="rId61" Type="http://schemas.openxmlformats.org/officeDocument/2006/relationships/font" Target="fonts/Roboto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Roboto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Sniglet-regular.fntdata"/><Relationship Id="rId50" Type="http://schemas.openxmlformats.org/officeDocument/2006/relationships/slide" Target="slides/slide44.xml"/><Relationship Id="rId53" Type="http://schemas.openxmlformats.org/officeDocument/2006/relationships/font" Target="fonts/Dosis-bold.fntdata"/><Relationship Id="rId52" Type="http://schemas.openxmlformats.org/officeDocument/2006/relationships/font" Target="fonts/Dosis-regular.fntdata"/><Relationship Id="rId11" Type="http://schemas.openxmlformats.org/officeDocument/2006/relationships/slide" Target="slides/slide5.xml"/><Relationship Id="rId55" Type="http://schemas.openxmlformats.org/officeDocument/2006/relationships/font" Target="fonts/Ubuntu-bold.fntdata"/><Relationship Id="rId10" Type="http://schemas.openxmlformats.org/officeDocument/2006/relationships/slide" Target="slides/slide4.xml"/><Relationship Id="rId54" Type="http://schemas.openxmlformats.org/officeDocument/2006/relationships/font" Target="fonts/Ubuntu-regular.fntdata"/><Relationship Id="rId13" Type="http://schemas.openxmlformats.org/officeDocument/2006/relationships/slide" Target="slides/slide7.xml"/><Relationship Id="rId57" Type="http://schemas.openxmlformats.org/officeDocument/2006/relationships/font" Target="fonts/Ubuntu-boldItalic.fntdata"/><Relationship Id="rId12" Type="http://schemas.openxmlformats.org/officeDocument/2006/relationships/slide" Target="slides/slide6.xml"/><Relationship Id="rId56" Type="http://schemas.openxmlformats.org/officeDocument/2006/relationships/font" Target="fonts/Ubuntu-italic.fntdata"/><Relationship Id="rId15" Type="http://schemas.openxmlformats.org/officeDocument/2006/relationships/slide" Target="slides/slide9.xml"/><Relationship Id="rId59" Type="http://schemas.openxmlformats.org/officeDocument/2006/relationships/font" Target="fonts/Roboto-bold.fntdata"/><Relationship Id="rId14" Type="http://schemas.openxmlformats.org/officeDocument/2006/relationships/slide" Target="slides/slide8.xml"/><Relationship Id="rId58" Type="http://schemas.openxmlformats.org/officeDocument/2006/relationships/font" Target="fonts/Roboto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ive.google.com/open?id=1C0FrB628AMwsY69bgHLi8-bjdnFBk7DI" TargetMode="External"/><Relationship Id="rId3" Type="http://schemas.openxmlformats.org/officeDocument/2006/relationships/hyperlink" Target="https://recitmst.qc.ca/Projet-Minecraft-en-mathematique-2e-secondaire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amboard.google.com/d/1GuzDX8Z0Z1xQKke1ma8F42zB7WiPrRZ69Bb8sK9LXb4/viewer?f=1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ducation.minecraft.net/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amboard.google.com/d/1GuzDX8Z0Z1xQKke1ma8F42zB7WiPrRZ69Bb8sK9LXb4/viewer?f=2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akecode.com/_0De48q8D38oE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akecode.com/_iE1L6p7gchke" TargetMode="Externa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akecode.com/_AvwcCqRyLKkk" TargetMode="Externa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akecode.com/_TK1WYdJqtAiv" TargetMode="Externa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amboard.google.com/d/1GuzDX8Z0Z1xQKke1ma8F42zB7WiPrRZ69Bb8sK9LXb4/viewer?f=0" TargetMode="External"/><Relationship Id="rId3" Type="http://schemas.openxmlformats.org/officeDocument/2006/relationships/hyperlink" Target="https://jamboard.google.com/d/1GuzDX8Z0Z1xQKke1ma8F42zB7WiPrRZ69Bb8sK9LXb4/viewer?f=0" TargetMode="Externa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amboard.google.com/d/1GuzDX8Z0Z1xQKke1ma8F42zB7WiPrRZ69Bb8sK9LXb4/viewer?f=3" TargetMode="Externa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zoom.us/j/93849137106" TargetMode="Externa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d0b2222f5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d0b2222f5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97c60994eb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97c60994eb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97c60994eb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97c60994eb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97c60994eb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97c60994eb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97c60994eb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97c60994eb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d0b2222f53_0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d0b2222f53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d0b2222f53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d0b2222f53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c59802841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c59802841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d0b2222f53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d0b2222f53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97c60994eb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97c60994eb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Monde à télécharger: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https://drive.google.com/open?id=1C0FrB628AMwsY69bgHLi8-bjdnFBk7DI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Détails du projet: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https://recitmst.qc.ca/Projet-Minecraft-en-mathematique-2e-secondaire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97c60994eb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97c60994eb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97c60994eb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97c60994eb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97c60994eb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97c60994eb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97c60994eb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97c60994eb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97c60994eb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97c60994eb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97c60994eb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97c60994eb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97c60994eb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97c60994eb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ccdb7a22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ccdb7a22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ccdb7a22a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ccdb7a22a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ab6c1d95eb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ab6c1d95eb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Jamboard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acbcc6090b_0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acbcc6090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Site Minecraft Education: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https://education.minecraft.net/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c86dafce3b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c86dafce3b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Jamboard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97e29742f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97e29742f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ab6c1d95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ab6c1d95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c86dafce3b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c86dafce3b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ab6c1d95e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ab6c1d95e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SR: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https://makecode.com/_0De48q8D38oE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ab6c1d95e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ab6c1d95e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SR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ab6c1d95e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ab6c1d95e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SR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ccdb7a22a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ccdb7a22a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SR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ab6c1d95e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ab6c1d95e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MAM: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https://makecode.com/_iE1L6p7gchke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ab6c1d95e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ab6c1d95e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SR: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https://makecode.com/_AvwcCqRyLKkk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ab6c1d95e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ab6c1d95e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MAM: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https://makecode.com/_TK1WYdJqtAiv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ab6c1d95e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ab6c1d95e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97e29742f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97e29742f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J</a:t>
            </a:r>
            <a:r>
              <a:rPr lang="en" u="sng">
                <a:solidFill>
                  <a:schemeClr val="hlink"/>
                </a:solidFill>
                <a:hlinkClick r:id="rId3"/>
              </a:rPr>
              <a:t>amboard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97e29742f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97e29742f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jamboard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97c60994eb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97c60994eb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c8904332fd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c8904332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Salle de vidéoconférence : </a:t>
            </a:r>
            <a:r>
              <a:rPr lang="en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https://zoom.us/j/93849137106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c0b84ef28a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c0b84ef28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97e29742f5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97e29742f5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97e29742f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97e29742f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97c60994eb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97c60994eb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97c60994eb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97c60994eb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97c60994eb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97c60994eb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97c60994eb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97c60994eb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/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rect b="b" l="l" r="r" t="t"/>
            <a:pathLst>
              <a:path extrusionOk="0" h="4880" w="5504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rect b="b" l="l" r="r" t="t"/>
            <a:pathLst>
              <a:path extrusionOk="0" h="9281" w="10748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23" name="Google Shape;523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24" name="Google Shape;52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3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27" name="Google Shape;527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28" name="Google Shape;52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35" name="Google Shape;535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36" name="Google Shape;53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39" name="Google Shape;53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2" name="Google Shape;54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3" name="Google Shape;54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6" name="Google Shape;546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7" name="Google Shape;547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8" name="Google Shape;54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1" name="Google Shape;55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4" name="Google Shape;554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55" name="Google Shape;55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58" name="Google Shape;55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/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9pPr>
          </a:lstStyle>
          <a:p/>
        </p:txBody>
      </p:sp>
      <p:sp>
        <p:nvSpPr>
          <p:cNvPr id="194" name="Google Shape;194;p3"/>
          <p:cNvSpPr txBox="1"/>
          <p:nvPr>
            <p:ph idx="1" type="subTitle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62" name="Google Shape;562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63" name="Google Shape;563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4" name="Google Shape;56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67" name="Google Shape;56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0" name="Google Shape;570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1" name="Google Shape;57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76" name="Google Shape;576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7" name="Google Shape;57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/>
          <p:nvPr>
            <p:ph idx="1" type="body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7350" lvl="0" marL="457200" rtl="0" algn="ctr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b="1" sz="2500">
                <a:solidFill>
                  <a:srgbClr val="1C4587"/>
                </a:solidFill>
              </a:defRPr>
            </a:lvl1pPr>
            <a:lvl2pPr indent="-387350" lvl="1" marL="914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b="1" sz="2500">
                <a:solidFill>
                  <a:srgbClr val="1C4587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b="1" sz="2500">
                <a:solidFill>
                  <a:srgbClr val="1C4587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b="1" sz="2500">
                <a:solidFill>
                  <a:srgbClr val="1C4587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b="1" sz="2500">
                <a:solidFill>
                  <a:srgbClr val="1C4587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b="1" sz="2500">
                <a:solidFill>
                  <a:srgbClr val="1C4587"/>
                </a:solidFill>
              </a:defRPr>
            </a:lvl8pPr>
            <a:lvl9pPr indent="-387350" lvl="8" marL="411480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92" name="Google Shape;292;p5"/>
          <p:cNvSpPr txBox="1"/>
          <p:nvPr>
            <p:ph idx="1" type="body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7350" lvl="0" marL="45720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24" name="Google Shape;324;p5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27" name="Google Shape;327;p6"/>
          <p:cNvSpPr txBox="1"/>
          <p:nvPr>
            <p:ph idx="1" type="body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28" name="Google Shape;328;p6"/>
          <p:cNvSpPr txBox="1"/>
          <p:nvPr>
            <p:ph idx="2" type="body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60" name="Google Shape;360;p6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3" name="Google Shape;363;p7"/>
          <p:cNvSpPr txBox="1"/>
          <p:nvPr>
            <p:ph idx="1" type="body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4" name="Google Shape;364;p7"/>
          <p:cNvSpPr txBox="1"/>
          <p:nvPr>
            <p:ph idx="2" type="body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5" name="Google Shape;365;p7"/>
          <p:cNvSpPr txBox="1"/>
          <p:nvPr>
            <p:ph idx="3" type="body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97" name="Google Shape;397;p7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31" name="Google Shape;431;p8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rect b="b" l="l" r="r" t="t"/>
              <a:pathLst>
                <a:path extrusionOk="0" fill="none" h="158465" w="281716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rect b="b" l="l" r="r" t="t"/>
              <a:pathLst>
                <a:path extrusionOk="0" fill="none" h="0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8" name="Google Shape;158;p1"/>
          <p:cNvSpPr txBox="1"/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  <p:sp>
        <p:nvSpPr>
          <p:cNvPr id="159" name="Google Shape;159;p1"/>
          <p:cNvSpPr txBox="1"/>
          <p:nvPr>
            <p:ph idx="1" type="body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160" name="Google Shape;160;p1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1" name="Google Shape;53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2" name="Google Shape;53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hyperlink" Target="https://campus.recit.qc.ca/" TargetMode="External"/><Relationship Id="rId6" Type="http://schemas.openxmlformats.org/officeDocument/2006/relationships/hyperlink" Target="http://recitmst.qc.ca" TargetMode="External"/><Relationship Id="rId7" Type="http://schemas.openxmlformats.org/officeDocument/2006/relationships/hyperlink" Target="http://monurl.ca/minecraft16042021" TargetMode="External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8.jpg"/><Relationship Id="rId5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education.minecraft.net/world/16367989-c6d3-4e03-9bad-1bf5966fd6d6?fbclid=IwAR16kv8zrWUlBawKVOGs09la8p5GJRmijkCYUkCMAa0uu4BmHAkxCmgYouI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hyperlink" Target="https://drive.google.com/file/d/1GRQFwAewQZ6qv3nnDqWa-eYviRfIcTFv/view?usp=sharing" TargetMode="External"/><Relationship Id="rId10" Type="http://schemas.openxmlformats.org/officeDocument/2006/relationships/hyperlink" Target="https://drive.google.com/file/d/1GQpU-mPzdm9DtiCjDv15-j7vnnAB_ovR/view?usp=sharing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rive.google.com/file/d/1GMvFe9qhRh9dDqrYXUAmJOx61U9I3AeY/view?usp=sharing" TargetMode="External"/><Relationship Id="rId4" Type="http://schemas.openxmlformats.org/officeDocument/2006/relationships/image" Target="../media/image23.png"/><Relationship Id="rId9" Type="http://schemas.openxmlformats.org/officeDocument/2006/relationships/hyperlink" Target="https://drive.google.com/file/d/1GMvFe9qhRh9dDqrYXUAmJOx61U9I3AeY/view?usp=sharing" TargetMode="External"/><Relationship Id="rId5" Type="http://schemas.openxmlformats.org/officeDocument/2006/relationships/hyperlink" Target="https://drive.google.com/file/d/1GQpU-mPzdm9DtiCjDv15-j7vnnAB_ovR/view?usp=sharing" TargetMode="External"/><Relationship Id="rId6" Type="http://schemas.openxmlformats.org/officeDocument/2006/relationships/image" Target="../media/image19.png"/><Relationship Id="rId7" Type="http://schemas.openxmlformats.org/officeDocument/2006/relationships/hyperlink" Target="https://drive.google.com/file/d/1GRQFwAewQZ6qv3nnDqWa-eYviRfIcTFv/view?usp=sharing" TargetMode="External"/><Relationship Id="rId8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docs.google.com/document/d/1b4ZxdV2UMNX7fnElWTrM6vZPo7QgAhcTJ_359viP7Kw/edit?usp=sharing" TargetMode="External"/><Relationship Id="rId4" Type="http://schemas.openxmlformats.org/officeDocument/2006/relationships/image" Target="../media/image25.png"/><Relationship Id="rId5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drive.google.com/file/d/1G7aNzkzy5t6Ri4DG6kr_TGzFXoxOgJc8/view?usp=sharing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recitmst.qc.ca/Projet-Minecraft-en-mathematique-2e-secondaire" TargetMode="External"/><Relationship Id="rId4" Type="http://schemas.openxmlformats.org/officeDocument/2006/relationships/image" Target="../media/image37.jpg"/><Relationship Id="rId5" Type="http://schemas.openxmlformats.org/officeDocument/2006/relationships/hyperlink" Target="https://drive.google.com/open?id=1C0FrB628AMwsY69bgHLi8-bjdnFBk7DI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hyperlink" Target="http://monurl.ca/minecraft16042021" TargetMode="External"/><Relationship Id="rId5" Type="http://schemas.openxmlformats.org/officeDocument/2006/relationships/image" Target="../media/image6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hyperlink" Target="http://www.youtube.com/watch?v=jnNvgq1MqzI" TargetMode="External"/><Relationship Id="rId5" Type="http://schemas.openxmlformats.org/officeDocument/2006/relationships/image" Target="../media/image29.jpg"/><Relationship Id="rId6" Type="http://schemas.openxmlformats.org/officeDocument/2006/relationships/image" Target="../media/image30.png"/><Relationship Id="rId7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Relationship Id="rId4" Type="http://schemas.openxmlformats.org/officeDocument/2006/relationships/image" Target="../media/image35.png"/><Relationship Id="rId5" Type="http://schemas.openxmlformats.org/officeDocument/2006/relationships/image" Target="../media/image4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Relationship Id="rId4" Type="http://schemas.openxmlformats.org/officeDocument/2006/relationships/image" Target="../media/image40.png"/><Relationship Id="rId5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education.minecraft.net/" TargetMode="External"/><Relationship Id="rId4" Type="http://schemas.openxmlformats.org/officeDocument/2006/relationships/image" Target="../media/image4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png"/><Relationship Id="rId4" Type="http://schemas.openxmlformats.org/officeDocument/2006/relationships/image" Target="../media/image61.png"/><Relationship Id="rId5" Type="http://schemas.openxmlformats.org/officeDocument/2006/relationships/image" Target="../media/image6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7.png"/><Relationship Id="rId4" Type="http://schemas.openxmlformats.org/officeDocument/2006/relationships/image" Target="../media/image59.png"/><Relationship Id="rId5" Type="http://schemas.openxmlformats.org/officeDocument/2006/relationships/image" Target="../media/image5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2.png"/><Relationship Id="rId4" Type="http://schemas.openxmlformats.org/officeDocument/2006/relationships/image" Target="../media/image64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png"/></Relationships>
</file>

<file path=ppt/slides/_rels/slide39.xml.rels><?xml version="1.0" encoding="UTF-8" standalone="yes"?><Relationships xmlns="http://schemas.openxmlformats.org/package/2006/relationships"><Relationship Id="rId11" Type="http://schemas.openxmlformats.org/officeDocument/2006/relationships/hyperlink" Target="https://drive.google.com/drive/folders/1D4kyk-movIdCI30BCcz5t8yeOpZQDY0u?usp=sharing" TargetMode="External"/><Relationship Id="rId10" Type="http://schemas.openxmlformats.org/officeDocument/2006/relationships/hyperlink" Target="https://youtu.be/QZxtiwWNNYM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makecode.com/_0De48q8D38oE" TargetMode="External"/><Relationship Id="rId4" Type="http://schemas.openxmlformats.org/officeDocument/2006/relationships/hyperlink" Target="https://youtu.be/piGEDG9MBxE" TargetMode="External"/><Relationship Id="rId9" Type="http://schemas.openxmlformats.org/officeDocument/2006/relationships/hyperlink" Target="https://youtu.be/Z4ec5_EjK3I" TargetMode="External"/><Relationship Id="rId5" Type="http://schemas.openxmlformats.org/officeDocument/2006/relationships/hyperlink" Target="https://makecode.com/_iE1L6p7gchke" TargetMode="External"/><Relationship Id="rId6" Type="http://schemas.openxmlformats.org/officeDocument/2006/relationships/hyperlink" Target="https://makecode.com/_AvwcCqRyLKkk" TargetMode="External"/><Relationship Id="rId7" Type="http://schemas.openxmlformats.org/officeDocument/2006/relationships/hyperlink" Target="https://youtu.be/fplSfsqFZ0Q" TargetMode="External"/><Relationship Id="rId8" Type="http://schemas.openxmlformats.org/officeDocument/2006/relationships/hyperlink" Target="https://makecode.com/_TK1WYdJqtAiv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hyperlink" Target="https://view.genial.ly/5d812659369a7d0fc95ca03b/interactive-content-cadre-de-reference-de-la-competence-numerique" TargetMode="External"/><Relationship Id="rId5" Type="http://schemas.openxmlformats.org/officeDocument/2006/relationships/image" Target="../media/image6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campus.recit.qc.ca/course/view.php?id=60" TargetMode="External"/><Relationship Id="rId4" Type="http://schemas.openxmlformats.org/officeDocument/2006/relationships/hyperlink" Target="https://sites.google.com/ggl.csmb.qc.ca/minecraft-en-education/accueil?authuser=0" TargetMode="External"/><Relationship Id="rId5" Type="http://schemas.openxmlformats.org/officeDocument/2006/relationships/hyperlink" Target="https://drive.google.com/drive/u/0/folders/1omw_tAbgCbiHpCrguNMf7KcXt-p7SvgW?fbclid=IwAR0mrSCFVUMlvr0eSrsuh7AUcyxggzGGZvayfLtHztj-lHU42XdBHqkxNdg" TargetMode="External"/><Relationship Id="rId6" Type="http://schemas.openxmlformats.org/officeDocument/2006/relationships/hyperlink" Target="https://education.minecraft.net/wp-content/uploads/D%C3%A9fis-de-construction-Minecraft-Education-Edition-Build-Challenges-fr-FR.pdf" TargetMode="External"/><Relationship Id="rId7" Type="http://schemas.openxmlformats.org/officeDocument/2006/relationships/hyperlink" Target="https://education.minecraft.net/" TargetMode="External"/><Relationship Id="rId8" Type="http://schemas.openxmlformats.org/officeDocument/2006/relationships/image" Target="../media/image6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www.geogebra.org/" TargetMode="External"/><Relationship Id="rId4" Type="http://schemas.openxmlformats.org/officeDocument/2006/relationships/hyperlink" Target="https://zoom.us/j/93849137106" TargetMode="External"/><Relationship Id="rId5" Type="http://schemas.openxmlformats.org/officeDocument/2006/relationships/image" Target="../media/image6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9.png"/><Relationship Id="rId4" Type="http://schemas.openxmlformats.org/officeDocument/2006/relationships/hyperlink" Target="https://campus.recit.qc.ca/login/index.php" TargetMode="External"/><Relationship Id="rId5" Type="http://schemas.openxmlformats.org/officeDocument/2006/relationships/hyperlink" Target="https://campus.recit.qc.ca/enrol/index.php?id=284" TargetMode="External"/><Relationship Id="rId6" Type="http://schemas.openxmlformats.org/officeDocument/2006/relationships/hyperlink" Target="https://campus.recit.qc.ca/mod/assign/view.php?id=10314" TargetMode="External"/><Relationship Id="rId7" Type="http://schemas.openxmlformats.org/officeDocument/2006/relationships/image" Target="../media/image6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.png"/><Relationship Id="rId4" Type="http://schemas.openxmlformats.org/officeDocument/2006/relationships/hyperlink" Target="mailto:equipe@recitmst.qc.ca" TargetMode="External"/><Relationship Id="rId9" Type="http://schemas.openxmlformats.org/officeDocument/2006/relationships/image" Target="../media/image67.png"/><Relationship Id="rId5" Type="http://schemas.openxmlformats.org/officeDocument/2006/relationships/hyperlink" Target="https://www.facebook.com/RECITMST2020/" TargetMode="External"/><Relationship Id="rId6" Type="http://schemas.openxmlformats.org/officeDocument/2006/relationships/hyperlink" Target="https://twitter.com/recitmst" TargetMode="External"/><Relationship Id="rId7" Type="http://schemas.openxmlformats.org/officeDocument/2006/relationships/hyperlink" Target="https://www.youtube.com/channel/UC7IcadI_rZFwso9N81PYqFg" TargetMode="External"/><Relationship Id="rId8" Type="http://schemas.openxmlformats.org/officeDocument/2006/relationships/hyperlink" Target="http://creativecommons.org/licenses/by-nc-sa/4.0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9.png"/><Relationship Id="rId4" Type="http://schemas.openxmlformats.org/officeDocument/2006/relationships/hyperlink" Target="https://education.minecraft.net/get-started/download" TargetMode="External"/><Relationship Id="rId5" Type="http://schemas.openxmlformats.org/officeDocument/2006/relationships/hyperlink" Target="https://educommunity.minecraft.net/hc/en-us/articles/360047116432-Try-Minecraft-Education-Edition-for-free" TargetMode="External"/><Relationship Id="rId6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27"/>
          <p:cNvPicPr preferRelativeResize="0"/>
          <p:nvPr/>
        </p:nvPicPr>
        <p:blipFill rotWithShape="1">
          <a:blip r:embed="rId3">
            <a:alphaModFix/>
          </a:blip>
          <a:srcRect b="0" l="0" r="0" t="18166"/>
          <a:stretch/>
        </p:blipFill>
        <p:spPr>
          <a:xfrm>
            <a:off x="0" y="0"/>
            <a:ext cx="8858251" cy="478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525" y="-18500"/>
            <a:ext cx="9169025" cy="518049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27">
            <a:hlinkClick r:id="rId5"/>
          </p:cNvPr>
          <p:cNvSpPr txBox="1"/>
          <p:nvPr/>
        </p:nvSpPr>
        <p:spPr>
          <a:xfrm>
            <a:off x="4501425" y="4719300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b="1" lang="en" sz="16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</a:t>
            </a:r>
            <a:endParaRPr b="1" sz="16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5" name="Google Shape;585;p27"/>
          <p:cNvSpPr txBox="1"/>
          <p:nvPr>
            <p:ph type="ctrTitle"/>
          </p:nvPr>
        </p:nvSpPr>
        <p:spPr>
          <a:xfrm>
            <a:off x="20225" y="2342675"/>
            <a:ext cx="8082300" cy="1143000"/>
          </a:xfrm>
          <a:prstGeom prst="rect">
            <a:avLst/>
          </a:prstGeom>
          <a:solidFill>
            <a:srgbClr val="202D36">
              <a:alpha val="48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</a:rPr>
              <a:t>Minecraft Education pour ludiciser sa classe</a:t>
            </a:r>
            <a:endParaRPr sz="4300">
              <a:solidFill>
                <a:srgbClr val="FFFFFF"/>
              </a:solidFill>
            </a:endParaRPr>
          </a:p>
        </p:txBody>
      </p:sp>
      <p:sp>
        <p:nvSpPr>
          <p:cNvPr id="586" name="Google Shape;586;p27"/>
          <p:cNvSpPr txBox="1"/>
          <p:nvPr/>
        </p:nvSpPr>
        <p:spPr>
          <a:xfrm>
            <a:off x="20225" y="3626400"/>
            <a:ext cx="4209000" cy="13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16 avril 2021 - 9h à 12h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CréaCamp de L’École branchée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b="1" lang="en" sz="18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monurl.ca/minecraft16042021</a:t>
            </a:r>
            <a:endParaRPr sz="24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87" name="Google Shape;587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83000" y="70839"/>
            <a:ext cx="874765" cy="14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6"/>
          <p:cNvSpPr txBox="1"/>
          <p:nvPr>
            <p:ph type="title"/>
          </p:nvPr>
        </p:nvSpPr>
        <p:spPr>
          <a:xfrm>
            <a:off x="311700" y="195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Choisir son inventaire avec la touche «e» 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57" name="Google Shape;65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1026" y="843950"/>
            <a:ext cx="6841950" cy="4052749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37"/>
          <p:cNvSpPr txBox="1"/>
          <p:nvPr>
            <p:ph type="title"/>
          </p:nvPr>
        </p:nvSpPr>
        <p:spPr>
          <a:xfrm>
            <a:off x="311700" y="195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Placer ou Miner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63" name="Google Shape;66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0" y="1201425"/>
            <a:ext cx="6248400" cy="33909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4" name="Google Shape;664;p37"/>
          <p:cNvSpPr/>
          <p:nvPr/>
        </p:nvSpPr>
        <p:spPr>
          <a:xfrm>
            <a:off x="6393561" y="3467821"/>
            <a:ext cx="1185300" cy="790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37"/>
          <p:cNvSpPr/>
          <p:nvPr/>
        </p:nvSpPr>
        <p:spPr>
          <a:xfrm>
            <a:off x="1521611" y="4068377"/>
            <a:ext cx="625800" cy="572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8"/>
          <p:cNvSpPr txBox="1"/>
          <p:nvPr>
            <p:ph type="title"/>
          </p:nvPr>
        </p:nvSpPr>
        <p:spPr>
          <a:xfrm>
            <a:off x="311700" y="195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Mode multijoueur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71" name="Google Shape;67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3050" y="1675036"/>
            <a:ext cx="3578176" cy="27996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72" name="Google Shape;672;p38"/>
          <p:cNvSpPr txBox="1"/>
          <p:nvPr/>
        </p:nvSpPr>
        <p:spPr>
          <a:xfrm>
            <a:off x="728450" y="1208175"/>
            <a:ext cx="3315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Ubuntu"/>
                <a:ea typeface="Ubuntu"/>
                <a:cs typeface="Ubuntu"/>
                <a:sym typeface="Ubuntu"/>
              </a:rPr>
              <a:t>Inviter des joueurs dans un monde</a:t>
            </a:r>
            <a:endParaRPr b="1" sz="15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73" name="Google Shape;673;p38"/>
          <p:cNvSpPr txBox="1"/>
          <p:nvPr/>
        </p:nvSpPr>
        <p:spPr>
          <a:xfrm>
            <a:off x="5591388" y="1208175"/>
            <a:ext cx="27615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Rejoindre un monde</a:t>
            </a:r>
            <a:endParaRPr b="1" sz="16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74" name="Google Shape;67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1675025"/>
            <a:ext cx="4315001" cy="25803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0" name="Google Shape;680;p39"/>
          <p:cNvSpPr txBox="1"/>
          <p:nvPr/>
        </p:nvSpPr>
        <p:spPr>
          <a:xfrm>
            <a:off x="462100" y="173875"/>
            <a:ext cx="37572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Viga"/>
                <a:ea typeface="Viga"/>
                <a:cs typeface="Viga"/>
                <a:sym typeface="Viga"/>
              </a:rPr>
              <a:t>Exemples de projet</a:t>
            </a:r>
            <a:endParaRPr sz="21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81" name="Google Shape;68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100" y="1672775"/>
            <a:ext cx="4405474" cy="24761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2" name="Google Shape;68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6450" y="2748900"/>
            <a:ext cx="3471389" cy="23142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3" name="Google Shape;68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6950" y="306549"/>
            <a:ext cx="3813226" cy="1957251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84" name="Google Shape;684;p39"/>
          <p:cNvSpPr txBox="1"/>
          <p:nvPr/>
        </p:nvSpPr>
        <p:spPr>
          <a:xfrm>
            <a:off x="172088" y="1220625"/>
            <a:ext cx="44055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Une pièce ou un bâtiment à l’échelle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5" name="Google Shape;685;p39"/>
          <p:cNvSpPr txBox="1"/>
          <p:nvPr/>
        </p:nvSpPr>
        <p:spPr>
          <a:xfrm>
            <a:off x="5336147" y="2263800"/>
            <a:ext cx="33120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 jardin à la française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0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1" name="Google Shape;691;p40"/>
          <p:cNvSpPr txBox="1"/>
          <p:nvPr/>
        </p:nvSpPr>
        <p:spPr>
          <a:xfrm>
            <a:off x="462100" y="173875"/>
            <a:ext cx="37572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Viga"/>
                <a:ea typeface="Viga"/>
                <a:cs typeface="Viga"/>
                <a:sym typeface="Viga"/>
              </a:rPr>
              <a:t>Exemple de projet</a:t>
            </a:r>
            <a:endParaRPr sz="21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92" name="Google Shape;692;p40"/>
          <p:cNvSpPr txBox="1"/>
          <p:nvPr/>
        </p:nvSpPr>
        <p:spPr>
          <a:xfrm>
            <a:off x="462100" y="688225"/>
            <a:ext cx="3434400" cy="12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741B47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Construire avec les abeilles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: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Ubuntu"/>
              <a:buChar char="●"/>
            </a:pPr>
            <a:r>
              <a:rPr lang="en" sz="1500">
                <a:latin typeface="Ubuntu"/>
                <a:ea typeface="Ubuntu"/>
                <a:cs typeface="Ubuntu"/>
                <a:sym typeface="Ubuntu"/>
              </a:rPr>
              <a:t>Pollinisation</a:t>
            </a:r>
            <a:endParaRPr sz="1500"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Ubuntu"/>
              <a:buChar char="●"/>
            </a:pPr>
            <a:r>
              <a:rPr lang="en" sz="1500">
                <a:latin typeface="Ubuntu"/>
                <a:ea typeface="Ubuntu"/>
                <a:cs typeface="Ubuntu"/>
                <a:sym typeface="Ubuntu"/>
              </a:rPr>
              <a:t>Agriculture régénérative</a:t>
            </a:r>
            <a:endParaRPr sz="1500"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Ubuntu"/>
              <a:buChar char="●"/>
            </a:pPr>
            <a:r>
              <a:rPr lang="en" sz="1500">
                <a:latin typeface="Ubuntu"/>
                <a:ea typeface="Ubuntu"/>
                <a:cs typeface="Ubuntu"/>
                <a:sym typeface="Ubuntu"/>
              </a:rPr>
              <a:t>Pourquoi elles sont essentielles</a:t>
            </a:r>
            <a:endParaRPr sz="15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93" name="Google Shape;69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374" y="187711"/>
            <a:ext cx="4965424" cy="2291921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4" name="Google Shape;69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450" y="2029275"/>
            <a:ext cx="6724650" cy="30036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1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0" name="Google Shape;700;p41"/>
          <p:cNvSpPr txBox="1"/>
          <p:nvPr/>
        </p:nvSpPr>
        <p:spPr>
          <a:xfrm>
            <a:off x="192025" y="309625"/>
            <a:ext cx="84675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Viga"/>
                <a:ea typeface="Viga"/>
                <a:cs typeface="Viga"/>
                <a:sym typeface="Viga"/>
              </a:rPr>
              <a:t>Exemples de projet - Univers social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01" name="Google Shape;701;p4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975" y="1968400"/>
            <a:ext cx="2127875" cy="2756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4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8063" y="1964538"/>
            <a:ext cx="2127874" cy="276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4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91125" y="1956388"/>
            <a:ext cx="2127876" cy="2780515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41"/>
          <p:cNvSpPr txBox="1"/>
          <p:nvPr/>
        </p:nvSpPr>
        <p:spPr>
          <a:xfrm>
            <a:off x="440100" y="1309900"/>
            <a:ext cx="297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rgbClr val="741B47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Village Iroquoien</a:t>
            </a:r>
            <a:endParaRPr>
              <a:solidFill>
                <a:srgbClr val="741B47"/>
              </a:solidFill>
            </a:endParaRPr>
          </a:p>
        </p:txBody>
      </p:sp>
      <p:sp>
        <p:nvSpPr>
          <p:cNvPr id="705" name="Google Shape;705;p41"/>
          <p:cNvSpPr txBox="1"/>
          <p:nvPr/>
        </p:nvSpPr>
        <p:spPr>
          <a:xfrm>
            <a:off x="3085200" y="1309900"/>
            <a:ext cx="297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741B47"/>
                </a:solidFill>
                <a:latin typeface="Ubuntu"/>
                <a:ea typeface="Ubuntu"/>
                <a:cs typeface="Ubuntu"/>
                <a:sym typeface="Ubuntu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Fort Chambly</a:t>
            </a:r>
            <a:endParaRPr>
              <a:solidFill>
                <a:srgbClr val="741B47"/>
              </a:solidFill>
            </a:endParaRPr>
          </a:p>
        </p:txBody>
      </p:sp>
      <p:sp>
        <p:nvSpPr>
          <p:cNvPr id="706" name="Google Shape;706;p41"/>
          <p:cNvSpPr txBox="1"/>
          <p:nvPr/>
        </p:nvSpPr>
        <p:spPr>
          <a:xfrm>
            <a:off x="5779800" y="1156000"/>
            <a:ext cx="2973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741B47"/>
                </a:solidFill>
                <a:latin typeface="Ubuntu"/>
                <a:ea typeface="Ubuntu"/>
                <a:cs typeface="Ubuntu"/>
                <a:sym typeface="Ubuntu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Territoire régional - énergétique</a:t>
            </a:r>
            <a:endParaRPr>
              <a:solidFill>
                <a:srgbClr val="741B4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2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2" name="Google Shape;712;p42"/>
          <p:cNvSpPr txBox="1"/>
          <p:nvPr/>
        </p:nvSpPr>
        <p:spPr>
          <a:xfrm>
            <a:off x="192025" y="309625"/>
            <a:ext cx="28821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Viga"/>
                <a:ea typeface="Viga"/>
                <a:cs typeface="Viga"/>
                <a:sym typeface="Viga"/>
              </a:rPr>
              <a:t>Exemple de projet</a:t>
            </a:r>
            <a:endParaRPr sz="21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Mon château de glace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Ubuntu"/>
                <a:ea typeface="Ubuntu"/>
                <a:cs typeface="Ubuntu"/>
                <a:sym typeface="Ubuntu"/>
              </a:rPr>
              <a:t>Math- 3e cycle du primaire</a:t>
            </a:r>
            <a:endParaRPr sz="17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Document</a:t>
            </a:r>
            <a:endParaRPr sz="20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13" name="Google Shape;71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8275" y="297500"/>
            <a:ext cx="4843499" cy="4548498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4" name="Google Shape;71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450" y="2461250"/>
            <a:ext cx="2633750" cy="24394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3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0" name="Google Shape;720;p43"/>
          <p:cNvSpPr txBox="1"/>
          <p:nvPr/>
        </p:nvSpPr>
        <p:spPr>
          <a:xfrm>
            <a:off x="288000" y="199000"/>
            <a:ext cx="8568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Viga"/>
                <a:ea typeface="Viga"/>
                <a:cs typeface="Viga"/>
                <a:sym typeface="Viga"/>
              </a:rPr>
              <a:t>Exemple de projet</a:t>
            </a:r>
            <a:r>
              <a:rPr lang="en" sz="2100">
                <a:latin typeface="Viga"/>
                <a:ea typeface="Viga"/>
                <a:cs typeface="Viga"/>
                <a:sym typeface="Viga"/>
              </a:rPr>
              <a:t> - 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Fractions et décimaux</a:t>
            </a:r>
            <a:r>
              <a:rPr lang="en" sz="1700">
                <a:latin typeface="Ubuntu"/>
                <a:ea typeface="Ubuntu"/>
                <a:cs typeface="Ubuntu"/>
                <a:sym typeface="Ubuntu"/>
              </a:rPr>
              <a:t> - </a:t>
            </a:r>
            <a:r>
              <a:rPr lang="en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Monde à télécharger</a:t>
            </a:r>
            <a:endParaRPr sz="20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21" name="Google Shape;72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6200" y="874000"/>
            <a:ext cx="6291601" cy="41019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4"/>
          <p:cNvSpPr txBox="1"/>
          <p:nvPr>
            <p:ph type="title"/>
          </p:nvPr>
        </p:nvSpPr>
        <p:spPr>
          <a:xfrm>
            <a:off x="311700" y="299525"/>
            <a:ext cx="8520600" cy="17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Exemple de projet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À la campagne!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Viga"/>
                <a:ea typeface="Viga"/>
                <a:cs typeface="Viga"/>
                <a:sym typeface="Viga"/>
              </a:rPr>
              <a:t>Mathématique - 1er cycle du </a:t>
            </a:r>
            <a:endParaRPr b="1" sz="2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Viga"/>
                <a:ea typeface="Viga"/>
                <a:cs typeface="Viga"/>
                <a:sym typeface="Viga"/>
              </a:rPr>
              <a:t>secondaire</a:t>
            </a:r>
            <a:endParaRPr b="1" sz="2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27" name="Google Shape;727;p44"/>
          <p:cNvSpPr txBox="1"/>
          <p:nvPr/>
        </p:nvSpPr>
        <p:spPr>
          <a:xfrm>
            <a:off x="311700" y="1980300"/>
            <a:ext cx="6672600" cy="35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Tous les détails </a:t>
            </a:r>
            <a:r>
              <a:rPr b="1" lang="en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ici</a:t>
            </a:r>
            <a:endParaRPr b="1" sz="20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Contenus travaillés:</a:t>
            </a:r>
            <a:endParaRPr sz="18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800"/>
              <a:buFont typeface="Ubuntu"/>
              <a:buChar char="■"/>
            </a:pPr>
            <a:r>
              <a:rPr lang="en" sz="18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Algèbre et résolution d’équation</a:t>
            </a:r>
            <a:endParaRPr sz="18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800"/>
              <a:buFont typeface="Ubuntu"/>
              <a:buChar char="■"/>
            </a:pPr>
            <a:r>
              <a:rPr lang="en" sz="18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Figures planes (périmètre, aire et mesures manquantes)</a:t>
            </a:r>
            <a:endParaRPr sz="18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800"/>
              <a:buFont typeface="Ubuntu"/>
              <a:buChar char="■"/>
            </a:pPr>
            <a:r>
              <a:rPr lang="en" sz="18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Rapports, taux et proportions</a:t>
            </a:r>
            <a:endParaRPr sz="18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800"/>
              <a:buFont typeface="Ubuntu"/>
              <a:buChar char="■"/>
            </a:pPr>
            <a:r>
              <a:rPr lang="en" sz="18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Fractions, pourcentages et calcul du 100%</a:t>
            </a:r>
            <a:endParaRPr sz="18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800"/>
              <a:buFont typeface="Ubuntu"/>
              <a:buChar char="■"/>
            </a:pPr>
            <a:r>
              <a:rPr lang="en" sz="18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Figures semblables</a:t>
            </a:r>
            <a:endParaRPr sz="18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800"/>
              <a:buFont typeface="Ubuntu"/>
              <a:buChar char="■"/>
            </a:pPr>
            <a:r>
              <a:rPr lang="en" sz="18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Aire latérale d’un prisme</a:t>
            </a:r>
            <a:endParaRPr sz="18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28" name="Google Shape;72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9800" y="118150"/>
            <a:ext cx="4760525" cy="317287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29" name="Google Shape;729;p44"/>
          <p:cNvSpPr txBox="1"/>
          <p:nvPr/>
        </p:nvSpPr>
        <p:spPr>
          <a:xfrm>
            <a:off x="327205" y="1904100"/>
            <a:ext cx="31824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Monde à télécharger</a:t>
            </a:r>
            <a:endParaRPr sz="21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5"/>
          <p:cNvSpPr txBox="1"/>
          <p:nvPr>
            <p:ph type="title"/>
          </p:nvPr>
        </p:nvSpPr>
        <p:spPr>
          <a:xfrm>
            <a:off x="311700" y="3331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Les «plus» de la version Education</a:t>
            </a:r>
            <a:endParaRPr b="1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35" name="Google Shape;73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3350" y="900100"/>
            <a:ext cx="4577300" cy="14850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8"/>
          <p:cNvSpPr txBox="1"/>
          <p:nvPr>
            <p:ph idx="4294967295" type="body"/>
          </p:nvPr>
        </p:nvSpPr>
        <p:spPr>
          <a:xfrm>
            <a:off x="1672400" y="1568900"/>
            <a:ext cx="6454800" cy="8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Stéphanie Rioux - Luc Lagarde</a:t>
            </a:r>
            <a:endParaRPr b="1" sz="31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5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3" name="Google Shape;593;p28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4" name="Google Shape;5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1275" y="348675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28"/>
          <p:cNvSpPr txBox="1"/>
          <p:nvPr/>
        </p:nvSpPr>
        <p:spPr>
          <a:xfrm>
            <a:off x="2062800" y="4095525"/>
            <a:ext cx="5018400" cy="645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Lien vers les ressources :</a:t>
            </a:r>
            <a:r>
              <a:rPr b="1" lang="en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monurl.ca/minecraft10042021</a:t>
            </a:r>
            <a:endParaRPr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6" name="Google Shape;59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8363" y="2410988"/>
            <a:ext cx="3898475" cy="12648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6"/>
          <p:cNvSpPr txBox="1"/>
          <p:nvPr>
            <p:ph type="title"/>
          </p:nvPr>
        </p:nvSpPr>
        <p:spPr>
          <a:xfrm>
            <a:off x="311700" y="195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Le constructeur de monde (/wb dans le «chat»)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Ouvrir le «chat» avec la touche «t» ou «entrée»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41" name="Google Shape;74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300" y="1236499"/>
            <a:ext cx="8127376" cy="94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604" y="2377425"/>
            <a:ext cx="7834795" cy="264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7"/>
          <p:cNvSpPr txBox="1"/>
          <p:nvPr>
            <p:ph type="title"/>
          </p:nvPr>
        </p:nvSpPr>
        <p:spPr>
          <a:xfrm>
            <a:off x="311700" y="195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Les personnages non-joueurs (PNJ)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48" name="Google Shape;7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900" y="767738"/>
            <a:ext cx="7558626" cy="89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47" title="Personnage non-joueur (PNJ)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9375" y="1842551"/>
            <a:ext cx="4217575" cy="31632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0" name="Google Shape;75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675" y="1862131"/>
            <a:ext cx="4510624" cy="1894968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1" name="Google Shape;751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59925" y="3250375"/>
            <a:ext cx="1736500" cy="172082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2" name="Google Shape;752;p47"/>
          <p:cNvSpPr txBox="1"/>
          <p:nvPr/>
        </p:nvSpPr>
        <p:spPr>
          <a:xfrm>
            <a:off x="140200" y="3923475"/>
            <a:ext cx="24501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600"/>
              <a:buFont typeface="Ubuntu"/>
              <a:buChar char="■"/>
            </a:pPr>
            <a:r>
              <a:rPr b="1" lang="en" sz="16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Constructeurs de monde seulement</a:t>
            </a:r>
            <a:endParaRPr b="1" sz="16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600"/>
              <a:buFont typeface="Ubuntu"/>
              <a:buChar char="■"/>
            </a:pPr>
            <a:r>
              <a:rPr b="1" lang="en" sz="16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Liens web</a:t>
            </a:r>
            <a:endParaRPr b="1" sz="16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8"/>
          <p:cNvSpPr txBox="1"/>
          <p:nvPr>
            <p:ph type="title"/>
          </p:nvPr>
        </p:nvSpPr>
        <p:spPr>
          <a:xfrm>
            <a:off x="311700" y="172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Viga"/>
                <a:ea typeface="Viga"/>
                <a:cs typeface="Viga"/>
                <a:sym typeface="Viga"/>
              </a:rPr>
              <a:t>Les tableaux noirs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Ubuntu"/>
                <a:ea typeface="Ubuntu"/>
                <a:cs typeface="Ubuntu"/>
                <a:sym typeface="Ubuntu"/>
              </a:rPr>
              <a:t>3 tailles: adroise, affiche et tableau</a:t>
            </a:r>
            <a:endParaRPr b="1" sz="19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Ubuntu"/>
                <a:ea typeface="Ubuntu"/>
                <a:cs typeface="Ubuntu"/>
                <a:sym typeface="Ubuntu"/>
              </a:rPr>
              <a:t>Verrouillage possible</a:t>
            </a:r>
            <a:endParaRPr b="1" sz="19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58" name="Google Shape;75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625" y="1830125"/>
            <a:ext cx="6450450" cy="28706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59" name="Google Shape;75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1050" y="1453475"/>
            <a:ext cx="3172950" cy="13481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60" name="Google Shape;760;p48"/>
          <p:cNvSpPr/>
          <p:nvPr/>
        </p:nvSpPr>
        <p:spPr>
          <a:xfrm>
            <a:off x="5869627" y="1737454"/>
            <a:ext cx="2484000" cy="705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49"/>
          <p:cNvSpPr txBox="1"/>
          <p:nvPr>
            <p:ph type="title"/>
          </p:nvPr>
        </p:nvSpPr>
        <p:spPr>
          <a:xfrm>
            <a:off x="311700" y="195050"/>
            <a:ext cx="8520600" cy="10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Viga"/>
                <a:ea typeface="Viga"/>
                <a:cs typeface="Viga"/>
                <a:sym typeface="Viga"/>
              </a:rPr>
              <a:t>L’appareil photo et le </a:t>
            </a:r>
            <a:r>
              <a:rPr b="1" lang="en" sz="3000">
                <a:latin typeface="Viga"/>
                <a:ea typeface="Viga"/>
                <a:cs typeface="Viga"/>
                <a:sym typeface="Viga"/>
              </a:rPr>
              <a:t>portefeuille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Pour garder des traces en image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66" name="Google Shape;76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225" y="1333100"/>
            <a:ext cx="2508835" cy="35840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7" name="Google Shape;76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8260" y="1333100"/>
            <a:ext cx="3579113" cy="35840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8" name="Google Shape;76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1011" y="2308825"/>
            <a:ext cx="2255725" cy="1175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69" name="Google Shape;769;p49"/>
          <p:cNvSpPr/>
          <p:nvPr/>
        </p:nvSpPr>
        <p:spPr>
          <a:xfrm>
            <a:off x="3324651" y="2544025"/>
            <a:ext cx="1377000" cy="705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50"/>
          <p:cNvSpPr txBox="1"/>
          <p:nvPr>
            <p:ph type="title"/>
          </p:nvPr>
        </p:nvSpPr>
        <p:spPr>
          <a:xfrm>
            <a:off x="311700" y="195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Les blocs de permission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Autorisation - Refus - Bordure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75" name="Google Shape;77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9550"/>
            <a:ext cx="8839200" cy="71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082375"/>
            <a:ext cx="8839200" cy="160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8325" y="3398350"/>
            <a:ext cx="3657600" cy="15049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8" name="Google Shape;778;p50"/>
          <p:cNvSpPr/>
          <p:nvPr/>
        </p:nvSpPr>
        <p:spPr>
          <a:xfrm>
            <a:off x="3862400" y="3958675"/>
            <a:ext cx="2749500" cy="779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51"/>
          <p:cNvSpPr txBox="1"/>
          <p:nvPr>
            <p:ph type="title"/>
          </p:nvPr>
        </p:nvSpPr>
        <p:spPr>
          <a:xfrm>
            <a:off x="355975" y="96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La trousse de chimie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84" name="Google Shape;78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60" y="2186904"/>
            <a:ext cx="5822351" cy="24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900" y="716553"/>
            <a:ext cx="9143999" cy="1714945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51"/>
          <p:cNvSpPr txBox="1"/>
          <p:nvPr/>
        </p:nvSpPr>
        <p:spPr>
          <a:xfrm>
            <a:off x="5630709" y="2754778"/>
            <a:ext cx="3195600" cy="13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Char char="●"/>
            </a:pPr>
            <a:r>
              <a:rPr b="1" lang="en" sz="1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Constructeur d’élément</a:t>
            </a:r>
            <a:endParaRPr b="1" sz="1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Char char="●"/>
            </a:pPr>
            <a:r>
              <a:rPr b="1" lang="en" sz="1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Créateur de composé</a:t>
            </a:r>
            <a:endParaRPr b="1" sz="1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Char char="●"/>
            </a:pPr>
            <a:r>
              <a:rPr b="1" lang="en" sz="1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Table de labo</a:t>
            </a:r>
            <a:endParaRPr b="1" sz="1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Ubuntu"/>
              <a:buChar char="●"/>
            </a:pPr>
            <a:r>
              <a:rPr b="1" lang="en" sz="1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Réducteur de matière</a:t>
            </a:r>
            <a:endParaRPr b="1" sz="1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87" name="Google Shape;78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1013" y="4310175"/>
            <a:ext cx="6914175" cy="8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52"/>
          <p:cNvSpPr txBox="1"/>
          <p:nvPr>
            <p:ph type="title"/>
          </p:nvPr>
        </p:nvSpPr>
        <p:spPr>
          <a:xfrm>
            <a:off x="355975" y="96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Le livre et la plume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93" name="Google Shape;79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463" y="4204950"/>
            <a:ext cx="7151636" cy="8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238" y="730575"/>
            <a:ext cx="4553526" cy="332197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3"/>
          <p:cNvSpPr txBox="1"/>
          <p:nvPr>
            <p:ph type="ctrTitle"/>
          </p:nvPr>
        </p:nvSpPr>
        <p:spPr>
          <a:xfrm>
            <a:off x="371575" y="18575"/>
            <a:ext cx="7825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D’autres idées?</a:t>
            </a:r>
            <a:endParaRPr sz="30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00" name="Google Shape;800;p53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54"/>
          <p:cNvSpPr txBox="1"/>
          <p:nvPr>
            <p:ph type="title"/>
          </p:nvPr>
        </p:nvSpPr>
        <p:spPr>
          <a:xfrm>
            <a:off x="311700" y="164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iga"/>
                <a:ea typeface="Viga"/>
                <a:cs typeface="Viga"/>
                <a:sym typeface="Viga"/>
              </a:rPr>
              <a:t>Site Minecraft Education - </a:t>
            </a:r>
            <a:r>
              <a:rPr lang="en" u="sng">
                <a:solidFill>
                  <a:srgbClr val="FF0000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education.minecraft.net</a:t>
            </a:r>
            <a:endParaRPr>
              <a:solidFill>
                <a:srgbClr val="FF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06" name="Google Shape;806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7" name="Google Shape;80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2200" y="1083675"/>
            <a:ext cx="6371362" cy="3820976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55"/>
          <p:cNvSpPr txBox="1"/>
          <p:nvPr>
            <p:ph type="ctrTitle"/>
          </p:nvPr>
        </p:nvSpPr>
        <p:spPr>
          <a:xfrm>
            <a:off x="371575" y="18575"/>
            <a:ext cx="7825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La programmation dans Minecraft</a:t>
            </a:r>
            <a:r>
              <a:rPr lang="en" sz="30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30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?</a:t>
            </a:r>
            <a:endParaRPr sz="30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13" name="Google Shape;813;p55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814" name="Google Shape;814;p55"/>
          <p:cNvGraphicFramePr/>
          <p:nvPr/>
        </p:nvGraphicFramePr>
        <p:xfrm>
          <a:off x="332825" y="890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{A30191DE-23EC-4FB1-BEA4-C2321B74BA03}</a:tableStyleId>
              </a:tblPr>
              <a:tblGrid>
                <a:gridCol w="3167825"/>
                <a:gridCol w="5133450"/>
              </a:tblGrid>
              <a:tr h="819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On peut programmer </a:t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dans Minecraft ?</a:t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111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J’ai tellement vu mes </a:t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enfants jouer à Minecraft, </a:t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mais jamais programmer!</a:t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819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connais Minecraft mais pas </a:t>
                      </a:r>
                      <a:endParaRPr sz="1600">
                        <a:solidFill>
                          <a:schemeClr val="lt1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le volet programmation. </a:t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1074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J’ai des bases en programmation!</a:t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9"/>
          <p:cNvSpPr txBox="1"/>
          <p:nvPr>
            <p:ph idx="4294967295" type="title"/>
          </p:nvPr>
        </p:nvSpPr>
        <p:spPr>
          <a:xfrm>
            <a:off x="1356150" y="494050"/>
            <a:ext cx="61404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02" name="Google Shape;602;p29"/>
          <p:cNvSpPr txBox="1"/>
          <p:nvPr>
            <p:ph idx="4294967295" type="body"/>
          </p:nvPr>
        </p:nvSpPr>
        <p:spPr>
          <a:xfrm>
            <a:off x="1356150" y="1351450"/>
            <a:ext cx="6431700" cy="33123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Pour mieux vous connaître…  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Les bases de Minecraft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Exemples de projets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Les «plus» de la version Education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Temps de création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La programmation dans Minecraft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Ressources utiles</a:t>
            </a:r>
            <a:endParaRPr sz="23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3" name="Google Shape;603;p29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8000" y="632050"/>
            <a:ext cx="4197950" cy="4024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20" name="Google Shape;820;p56"/>
          <p:cNvSpPr txBox="1"/>
          <p:nvPr>
            <p:ph type="title"/>
          </p:nvPr>
        </p:nvSpPr>
        <p:spPr>
          <a:xfrm>
            <a:off x="301650" y="873300"/>
            <a:ext cx="4306500" cy="21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La programmation dans Minecraft: 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Heure de Code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21" name="Google Shape;821;p56"/>
          <p:cNvSpPr/>
          <p:nvPr/>
        </p:nvSpPr>
        <p:spPr>
          <a:xfrm>
            <a:off x="4897225" y="2822646"/>
            <a:ext cx="2863800" cy="719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57"/>
          <p:cNvSpPr txBox="1"/>
          <p:nvPr>
            <p:ph type="title"/>
          </p:nvPr>
        </p:nvSpPr>
        <p:spPr>
          <a:xfrm>
            <a:off x="301650" y="873300"/>
            <a:ext cx="4306500" cy="210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La programmation dans Minecraft: 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Constructeur de code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27" name="Google Shape;82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7275" y="140850"/>
            <a:ext cx="3068325" cy="48132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28" name="Google Shape;828;p57"/>
          <p:cNvSpPr/>
          <p:nvPr/>
        </p:nvSpPr>
        <p:spPr>
          <a:xfrm>
            <a:off x="5227275" y="3654000"/>
            <a:ext cx="2863800" cy="500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8"/>
          <p:cNvSpPr txBox="1"/>
          <p:nvPr>
            <p:ph type="title"/>
          </p:nvPr>
        </p:nvSpPr>
        <p:spPr>
          <a:xfrm>
            <a:off x="311700" y="274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Construire un mur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34" name="Google Shape;83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9575"/>
            <a:ext cx="5475801" cy="36347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35" name="Google Shape;835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9725" y="1402100"/>
            <a:ext cx="4259850" cy="19036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59"/>
          <p:cNvSpPr txBox="1"/>
          <p:nvPr>
            <p:ph type="title"/>
          </p:nvPr>
        </p:nvSpPr>
        <p:spPr>
          <a:xfrm>
            <a:off x="311700" y="274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Construire une tour    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41" name="Google Shape;84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6874" y="1167850"/>
            <a:ext cx="2851025" cy="3324474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42" name="Google Shape;84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425" y="881500"/>
            <a:ext cx="4912647" cy="399152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60"/>
          <p:cNvSpPr txBox="1"/>
          <p:nvPr>
            <p:ph type="title"/>
          </p:nvPr>
        </p:nvSpPr>
        <p:spPr>
          <a:xfrm>
            <a:off x="311700" y="274475"/>
            <a:ext cx="8520600" cy="9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Construire un château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Viga"/>
                <a:ea typeface="Viga"/>
                <a:cs typeface="Viga"/>
                <a:sym typeface="Viga"/>
              </a:rPr>
              <a:t>composé de 4 murs et de 4 tours</a:t>
            </a:r>
            <a:endParaRPr b="1" sz="18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48" name="Google Shape;84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25" y="1294250"/>
            <a:ext cx="4762749" cy="342542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49" name="Google Shape;84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2500" y="512750"/>
            <a:ext cx="2590250" cy="20319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50" name="Google Shape;850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2507" y="2723724"/>
            <a:ext cx="3670119" cy="2031924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1"/>
          <p:cNvSpPr txBox="1"/>
          <p:nvPr>
            <p:ph type="title"/>
          </p:nvPr>
        </p:nvSpPr>
        <p:spPr>
          <a:xfrm>
            <a:off x="311700" y="274475"/>
            <a:ext cx="8520600" cy="9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Construire un prisme plein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Viga"/>
                <a:ea typeface="Viga"/>
                <a:cs typeface="Viga"/>
                <a:sym typeface="Viga"/>
              </a:rPr>
              <a:t>Longueur - hauteur - largeur</a:t>
            </a:r>
            <a:endParaRPr b="1" sz="18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56" name="Google Shape;85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050" y="1424225"/>
            <a:ext cx="6626449" cy="33750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57" name="Google Shape;85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4600" y="431025"/>
            <a:ext cx="2905601" cy="28871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62"/>
          <p:cNvSpPr txBox="1"/>
          <p:nvPr>
            <p:ph type="title"/>
          </p:nvPr>
        </p:nvSpPr>
        <p:spPr>
          <a:xfrm>
            <a:off x="311700" y="274475"/>
            <a:ext cx="8520600" cy="9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Construire un labyrinthe</a:t>
            </a:r>
            <a:endParaRPr b="1"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63" name="Google Shape;86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1375" y="1073100"/>
            <a:ext cx="2293676" cy="17069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64" name="Google Shape;86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1375" y="2929475"/>
            <a:ext cx="2293676" cy="19538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65" name="Google Shape;865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975" y="1043575"/>
            <a:ext cx="4707522" cy="36450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63"/>
          <p:cNvSpPr txBox="1"/>
          <p:nvPr>
            <p:ph type="title"/>
          </p:nvPr>
        </p:nvSpPr>
        <p:spPr>
          <a:xfrm>
            <a:off x="311700" y="274475"/>
            <a:ext cx="8520600" cy="9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On construit quoi avec ce code?</a:t>
            </a:r>
            <a:endParaRPr b="1"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71" name="Google Shape;87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300" y="1065925"/>
            <a:ext cx="4846682" cy="36450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72" name="Google Shape;87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0382" y="1518475"/>
            <a:ext cx="3531219" cy="2019507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64"/>
          <p:cNvSpPr txBox="1"/>
          <p:nvPr>
            <p:ph type="title"/>
          </p:nvPr>
        </p:nvSpPr>
        <p:spPr>
          <a:xfrm>
            <a:off x="311700" y="274475"/>
            <a:ext cx="8520600" cy="9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Super pouvoirs</a:t>
            </a:r>
            <a:endParaRPr b="1"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78" name="Google Shape;87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9400" y="1164150"/>
            <a:ext cx="5965200" cy="328782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65"/>
          <p:cNvSpPr txBox="1"/>
          <p:nvPr>
            <p:ph type="title"/>
          </p:nvPr>
        </p:nvSpPr>
        <p:spPr>
          <a:xfrm>
            <a:off x="311700" y="923875"/>
            <a:ext cx="8520600" cy="9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Liens*, tutoriels et fichiers*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Viga"/>
                <a:ea typeface="Viga"/>
                <a:cs typeface="Viga"/>
                <a:sym typeface="Viga"/>
              </a:rPr>
              <a:t>*importer dans le constructeur de code</a:t>
            </a:r>
            <a:endParaRPr b="1" sz="1400">
              <a:latin typeface="Viga"/>
              <a:ea typeface="Viga"/>
              <a:cs typeface="Viga"/>
              <a:sym typeface="Viga"/>
            </a:endParaRPr>
          </a:p>
        </p:txBody>
      </p:sp>
      <p:graphicFrame>
        <p:nvGraphicFramePr>
          <p:cNvPr id="884" name="Google Shape;884;p65"/>
          <p:cNvGraphicFramePr/>
          <p:nvPr/>
        </p:nvGraphicFramePr>
        <p:xfrm>
          <a:off x="815850" y="2247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{A30191DE-23EC-4FB1-BEA4-C2321B74BA03}</a:tableStyleId>
              </a:tblPr>
              <a:tblGrid>
                <a:gridCol w="1817700"/>
                <a:gridCol w="1817700"/>
                <a:gridCol w="1817700"/>
                <a:gridCol w="1817700"/>
              </a:tblGrid>
              <a:tr h="4099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Mur, tour et château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Tutoriel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Labyrinthe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Arc-en-ciel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Tutoriel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Super pouvoirs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Tutoriel fleurs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Tutoriel poulets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516150">
                <a:tc vMerge="1"/>
                <a:tc vMerge="1"/>
                <a:tc vMerge="1"/>
                <a:tc vMerge="1"/>
              </a:tr>
              <a:tr h="684850"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u="sng">
                          <a:solidFill>
                            <a:srgbClr val="FFFFFF"/>
                          </a:solidFill>
                          <a:hlinkClick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Tous les fichiers .mcworld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30"/>
          <p:cNvSpPr txBox="1"/>
          <p:nvPr>
            <p:ph idx="4294967295" type="title"/>
          </p:nvPr>
        </p:nvSpPr>
        <p:spPr>
          <a:xfrm>
            <a:off x="371575" y="247175"/>
            <a:ext cx="61404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Connaissez-vous</a:t>
            </a:r>
            <a:r>
              <a:rPr lang="en" sz="30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 Minecraft</a:t>
            </a:r>
            <a:r>
              <a:rPr lang="en" sz="30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30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?</a:t>
            </a:r>
            <a:endParaRPr sz="30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09" name="Google Shape;609;p30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610" name="Google Shape;610;p30"/>
          <p:cNvGraphicFramePr/>
          <p:nvPr/>
        </p:nvGraphicFramePr>
        <p:xfrm>
          <a:off x="371575" y="966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{A30191DE-23EC-4FB1-BEA4-C2321B74BA03}</a:tableStyleId>
              </a:tblPr>
              <a:tblGrid>
                <a:gridCol w="3167825"/>
                <a:gridCol w="5133450"/>
              </a:tblGrid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C’est quoi Minecraft?</a:t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J’ai tellement vu mes </a:t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enfants jouer à Minecraft!</a:t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Ça m’intrigue… mais j’ai </a:t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pas encore osé!</a:t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l’utilise… mais pas à </a:t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son plein potentiel! </a:t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Minecraft et moi… c’est </a:t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l’amour fou! </a:t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66"/>
          <p:cNvSpPr txBox="1"/>
          <p:nvPr/>
        </p:nvSpPr>
        <p:spPr>
          <a:xfrm>
            <a:off x="0" y="22860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u="sng"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 sz="4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90" name="Google Shape;890;p6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8950" y="1018200"/>
            <a:ext cx="4086125" cy="38287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91" name="Google Shape;891;p66"/>
          <p:cNvSpPr txBox="1"/>
          <p:nvPr/>
        </p:nvSpPr>
        <p:spPr>
          <a:xfrm>
            <a:off x="6755475" y="4404100"/>
            <a:ext cx="1644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  <a:latin typeface="Viga"/>
                <a:ea typeface="Viga"/>
                <a:cs typeface="Viga"/>
                <a:sym typeface="Viga"/>
              </a:rPr>
              <a:t>MEQ - Avril 2019</a:t>
            </a:r>
            <a:endParaRPr>
              <a:solidFill>
                <a:srgbClr val="C9DAF8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92" name="Google Shape;892;p66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67"/>
          <p:cNvSpPr txBox="1"/>
          <p:nvPr>
            <p:ph type="title"/>
          </p:nvPr>
        </p:nvSpPr>
        <p:spPr>
          <a:xfrm>
            <a:off x="311700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Ressources utiles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98" name="Google Shape;898;p67"/>
          <p:cNvSpPr txBox="1"/>
          <p:nvPr>
            <p:ph idx="1" type="body"/>
          </p:nvPr>
        </p:nvSpPr>
        <p:spPr>
          <a:xfrm>
            <a:off x="2136150" y="2848375"/>
            <a:ext cx="547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800"/>
              <a:buFont typeface="Ubuntu"/>
              <a:buChar char="■"/>
            </a:pPr>
            <a:r>
              <a:rPr lang="en" u="sng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Autoformation du Campus RÉCIT</a:t>
            </a:r>
            <a:endParaRPr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800"/>
              <a:buFont typeface="Ubuntu"/>
              <a:buChar char="■"/>
            </a:pPr>
            <a:r>
              <a:rPr lang="en" u="sng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Site du CSSMB</a:t>
            </a:r>
            <a:endParaRPr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800"/>
              <a:buFont typeface="Ubuntu"/>
              <a:buChar char="■"/>
            </a:pPr>
            <a:r>
              <a:rPr lang="en" u="sng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Défis pour débuter dans Minecraft</a:t>
            </a:r>
            <a:endParaRPr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800"/>
              <a:buFont typeface="Ubuntu"/>
              <a:buChar char="■"/>
            </a:pPr>
            <a:r>
              <a:rPr lang="en" u="sng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Défis de construction (projets simples)</a:t>
            </a:r>
            <a:endParaRPr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800"/>
              <a:buFont typeface="Ubuntu"/>
              <a:buChar char="■"/>
            </a:pPr>
            <a:r>
              <a:rPr lang="en" u="sng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Site Minecraft Education Edition</a:t>
            </a:r>
            <a:endParaRPr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99" name="Google Shape;899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51025" y="237400"/>
            <a:ext cx="4577300" cy="14850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5" name="Google Shape;905;p68"/>
          <p:cNvSpPr txBox="1"/>
          <p:nvPr>
            <p:ph idx="4294967295" type="title"/>
          </p:nvPr>
        </p:nvSpPr>
        <p:spPr>
          <a:xfrm>
            <a:off x="943500" y="636075"/>
            <a:ext cx="7257000" cy="8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L’équipe du RÉCIT MST est disponible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les mercredis matins de 9 h à 11 h 30. 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906" name="Google Shape;906;p68">
            <a:hlinkClick r:id="rId3"/>
          </p:cNvPr>
          <p:cNvSpPr/>
          <p:nvPr/>
        </p:nvSpPr>
        <p:spPr>
          <a:xfrm>
            <a:off x="3092753" y="1988225"/>
            <a:ext cx="2958600" cy="16332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907" name="Google Shape;907;p68"/>
          <p:cNvSpPr/>
          <p:nvPr/>
        </p:nvSpPr>
        <p:spPr>
          <a:xfrm>
            <a:off x="2957648" y="1877003"/>
            <a:ext cx="3228699" cy="2173280"/>
          </a:xfrm>
          <a:custGeom>
            <a:rect b="b" l="l" r="r" t="t"/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1A73E8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908" name="Google Shape;908;p68"/>
          <p:cNvSpPr txBox="1"/>
          <p:nvPr/>
        </p:nvSpPr>
        <p:spPr>
          <a:xfrm>
            <a:off x="2098950" y="4116175"/>
            <a:ext cx="49461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9FC5E8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https://zoom.us/j/93849137106</a:t>
            </a:r>
            <a:endParaRPr b="1" sz="2400">
              <a:solidFill>
                <a:srgbClr val="9FC5E8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09" name="Google Shape;909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2750" y="1988225"/>
            <a:ext cx="2958601" cy="163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69"/>
          <p:cNvSpPr txBox="1"/>
          <p:nvPr>
            <p:ph type="title"/>
          </p:nvPr>
        </p:nvSpPr>
        <p:spPr>
          <a:xfrm>
            <a:off x="311700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Obtenez votre badge de participation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915" name="Google Shape;91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1025" y="237400"/>
            <a:ext cx="4577300" cy="14850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16" name="Google Shape;916;p69"/>
          <p:cNvSpPr txBox="1"/>
          <p:nvPr/>
        </p:nvSpPr>
        <p:spPr>
          <a:xfrm>
            <a:off x="3626225" y="2736775"/>
            <a:ext cx="5029800" cy="19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Ubuntu"/>
              <a:buChar char="■"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Créer compte gratuit sur </a:t>
            </a:r>
            <a:r>
              <a:rPr lang="en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Campus RÉCIT</a:t>
            </a: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. 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Ubuntu"/>
              <a:buChar char="○"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Valider avec courriel, se connecter.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Ubuntu"/>
              <a:buChar char="■"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S’inscrire à l’autoformation </a:t>
            </a:r>
            <a:r>
              <a:rPr lang="en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RV virtuels du RÉCIT MST</a:t>
            </a: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(Bouton « M’inscrire » au bas de la page).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Ubuntu"/>
              <a:buChar char="■"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Déposer un commentaire sur </a:t>
            </a:r>
            <a:r>
              <a:rPr lang="en" u="sng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cette page</a:t>
            </a: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1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17" name="Google Shape;917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29475" y="2671250"/>
            <a:ext cx="1798450" cy="17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70"/>
          <p:cNvSpPr txBox="1"/>
          <p:nvPr>
            <p:ph idx="4294967295" type="ctrTitle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latin typeface="Viga"/>
                <a:ea typeface="Viga"/>
                <a:cs typeface="Viga"/>
                <a:sym typeface="Viga"/>
              </a:rPr>
              <a:t>MERCI !</a:t>
            </a:r>
            <a:endParaRPr b="1" sz="100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923" name="Google Shape;92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70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stephanie.rioux@recitmst.qc.ca</a:t>
            </a:r>
            <a:endParaRPr sz="1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luc.lagarde@recitmst.qc.ca</a:t>
            </a:r>
            <a:endParaRPr sz="1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equipe</a:t>
            </a:r>
            <a:r>
              <a:rPr lang="en" sz="1900">
                <a:solidFill>
                  <a:srgbClr val="C9DAF8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@recitmst.qc.ca</a:t>
            </a:r>
            <a:r>
              <a:rPr lang="en" sz="19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9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rgbClr val="C9DAF8"/>
              </a:buClr>
              <a:buSzPts val="1200"/>
              <a:buFont typeface="Ubuntu"/>
              <a:buChar char="■"/>
            </a:pPr>
            <a:r>
              <a:rPr lang="en" sz="1200" u="sng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 Facebook</a:t>
            </a:r>
            <a:endParaRPr sz="1200" u="sng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200"/>
              <a:buFont typeface="Ubuntu"/>
              <a:buChar char="■"/>
            </a:pPr>
            <a:r>
              <a:rPr lang="en" sz="1200" u="sng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</a:t>
            </a:r>
            <a:endParaRPr sz="1200" u="sng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1200"/>
              <a:buFont typeface="Ubuntu"/>
              <a:buChar char="■"/>
            </a:pPr>
            <a:r>
              <a:rPr lang="en" sz="1200" u="sng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Chaîne Youtube</a:t>
            </a:r>
            <a:endParaRPr sz="500">
              <a:solidFill>
                <a:srgbClr val="C9DAF8"/>
              </a:solidFill>
            </a:endParaRPr>
          </a:p>
        </p:txBody>
      </p:sp>
      <p:sp>
        <p:nvSpPr>
          <p:cNvPr id="925" name="Google Shape;925;p70"/>
          <p:cNvSpPr txBox="1"/>
          <p:nvPr/>
        </p:nvSpPr>
        <p:spPr>
          <a:xfrm>
            <a:off x="1147300" y="262475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26" name="Google Shape;926;p70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sont mise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s à disposition, sauf 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exception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27" name="Google Shape;927;p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1800" y="699875"/>
            <a:ext cx="4577300" cy="148502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16" name="Google Shape;616;p31"/>
          <p:cNvSpPr txBox="1"/>
          <p:nvPr>
            <p:ph idx="4294967295" type="title"/>
          </p:nvPr>
        </p:nvSpPr>
        <p:spPr>
          <a:xfrm>
            <a:off x="442025" y="2971125"/>
            <a:ext cx="7253100" cy="18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200"/>
              <a:buFont typeface="Ubuntu"/>
              <a:buChar char="■"/>
            </a:pPr>
            <a:r>
              <a:rPr lang="en" sz="22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Compte Office 365 - licence 5$ US par usager par an</a:t>
            </a:r>
            <a:endParaRPr sz="22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200"/>
              <a:buFont typeface="Ubuntu"/>
              <a:buChar char="■"/>
            </a:pPr>
            <a:r>
              <a:rPr lang="en" sz="22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Ordinateur, IPad ou Chromebook - </a:t>
            </a:r>
            <a:r>
              <a:rPr lang="en" sz="2200" u="sng">
                <a:solidFill>
                  <a:srgbClr val="6D9EEB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Téléchargements</a:t>
            </a:r>
            <a:endParaRPr sz="2200">
              <a:solidFill>
                <a:srgbClr val="6D9EEB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200"/>
              <a:buFont typeface="Ubuntu"/>
              <a:buChar char="■"/>
            </a:pPr>
            <a:r>
              <a:rPr lang="en" sz="2200" u="sng">
                <a:solidFill>
                  <a:srgbClr val="6D9EEB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Essai gratuit</a:t>
            </a:r>
            <a:r>
              <a:rPr lang="en" sz="22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: </a:t>
            </a:r>
            <a:endParaRPr sz="22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200"/>
              <a:buFont typeface="Ubuntu"/>
              <a:buChar char="→"/>
            </a:pPr>
            <a:r>
              <a:rPr lang="en" sz="22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Prof : 25 connexions</a:t>
            </a:r>
            <a:endParaRPr sz="22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200"/>
              <a:buFont typeface="Ubuntu"/>
              <a:buChar char="→"/>
            </a:pPr>
            <a:r>
              <a:rPr lang="en" sz="22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Élève : 10 connexions</a:t>
            </a:r>
            <a:endParaRPr b="1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 </a:t>
            </a:r>
            <a:endParaRPr b="1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17" name="Google Shape;61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95125" y="2103138"/>
            <a:ext cx="1448875" cy="234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13" y="1998688"/>
            <a:ext cx="8839199" cy="124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9338" y="3468022"/>
            <a:ext cx="4505325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32"/>
          <p:cNvSpPr txBox="1"/>
          <p:nvPr>
            <p:ph type="title"/>
          </p:nvPr>
        </p:nvSpPr>
        <p:spPr>
          <a:xfrm>
            <a:off x="311700" y="532425"/>
            <a:ext cx="8520600" cy="6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Pour débuter...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3"/>
          <p:cNvSpPr txBox="1"/>
          <p:nvPr>
            <p:ph type="title"/>
          </p:nvPr>
        </p:nvSpPr>
        <p:spPr>
          <a:xfrm>
            <a:off x="311700" y="113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Paramètres de base d’un monde 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pour débuter simplement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30" name="Google Shape;6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4851" y="1291475"/>
            <a:ext cx="5434301" cy="364897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31" name="Google Shape;631;p33"/>
          <p:cNvSpPr/>
          <p:nvPr/>
        </p:nvSpPr>
        <p:spPr>
          <a:xfrm>
            <a:off x="1954787" y="2513046"/>
            <a:ext cx="873900" cy="39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33"/>
          <p:cNvSpPr/>
          <p:nvPr/>
        </p:nvSpPr>
        <p:spPr>
          <a:xfrm>
            <a:off x="1968256" y="4458229"/>
            <a:ext cx="873900" cy="39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33"/>
          <p:cNvSpPr/>
          <p:nvPr/>
        </p:nvSpPr>
        <p:spPr>
          <a:xfrm>
            <a:off x="1966545" y="3162829"/>
            <a:ext cx="873900" cy="39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3363" y="1305250"/>
            <a:ext cx="4337275" cy="216865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34"/>
          <p:cNvSpPr txBox="1"/>
          <p:nvPr>
            <p:ph type="title"/>
          </p:nvPr>
        </p:nvSpPr>
        <p:spPr>
          <a:xfrm>
            <a:off x="311700" y="113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Paramètres de base d’un monde 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pour débuter simplement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0" name="Google Shape;640;p34"/>
          <p:cNvSpPr/>
          <p:nvPr/>
        </p:nvSpPr>
        <p:spPr>
          <a:xfrm>
            <a:off x="2571012" y="2955071"/>
            <a:ext cx="873900" cy="39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34"/>
          <p:cNvSpPr/>
          <p:nvPr/>
        </p:nvSpPr>
        <p:spPr>
          <a:xfrm>
            <a:off x="2571006" y="1859129"/>
            <a:ext cx="873900" cy="39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2" name="Google Shape;64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195" y="3712150"/>
            <a:ext cx="7677615" cy="108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34"/>
          <p:cNvSpPr/>
          <p:nvPr/>
        </p:nvSpPr>
        <p:spPr>
          <a:xfrm>
            <a:off x="844120" y="3769729"/>
            <a:ext cx="873900" cy="39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34"/>
          <p:cNvSpPr/>
          <p:nvPr/>
        </p:nvSpPr>
        <p:spPr>
          <a:xfrm>
            <a:off x="844120" y="4283804"/>
            <a:ext cx="873900" cy="39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5"/>
          <p:cNvSpPr txBox="1"/>
          <p:nvPr>
            <p:ph type="title"/>
          </p:nvPr>
        </p:nvSpPr>
        <p:spPr>
          <a:xfrm>
            <a:off x="301650" y="873300"/>
            <a:ext cx="3918000" cy="11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Se familiariser </a:t>
            </a:r>
            <a:endParaRPr b="1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Viga"/>
                <a:ea typeface="Viga"/>
                <a:cs typeface="Viga"/>
                <a:sym typeface="Viga"/>
              </a:rPr>
              <a:t>avec les mouvements</a:t>
            </a:r>
            <a:endParaRPr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50" name="Google Shape;65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7275" y="140850"/>
            <a:ext cx="3068325" cy="48132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1" name="Google Shape;651;p35"/>
          <p:cNvSpPr/>
          <p:nvPr/>
        </p:nvSpPr>
        <p:spPr>
          <a:xfrm>
            <a:off x="5227271" y="804275"/>
            <a:ext cx="2863800" cy="2500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