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6858000" cx="12192000"/>
  <p:notesSz cx="6858000" cy="9144000"/>
  <p:embeddedFontLst>
    <p:embeddedFont>
      <p:font typeface="Ubuntu"/>
      <p:regular r:id="rId33"/>
      <p:bold r:id="rId34"/>
      <p:italic r:id="rId35"/>
      <p:boldItalic r:id="rId36"/>
    </p:embeddedFont>
    <p:embeddedFont>
      <p:font typeface="Barlow Condensed"/>
      <p:regular r:id="rId37"/>
      <p:bold r:id="rId38"/>
      <p:italic r:id="rId39"/>
      <p:boldItalic r:id="rId40"/>
    </p:embeddedFont>
    <p:embeddedFont>
      <p:font typeface="Press Start 2P"/>
      <p:regular r:id="rId41"/>
    </p:embeddedFont>
    <p:embeddedFont>
      <p:font typeface="Viga"/>
      <p:regular r:id="rId42"/>
    </p:embeddedFont>
    <p:embeddedFont>
      <p:font typeface="Rubik"/>
      <p:regular r:id="rId43"/>
      <p:bold r:id="rId44"/>
      <p:italic r:id="rId45"/>
      <p:boldItalic r:id="rId46"/>
    </p:embeddedFont>
    <p:embeddedFont>
      <p:font typeface="Century Gothic"/>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orient="horz" pos="3702">
          <p15:clr>
            <a:srgbClr val="A4A3A4"/>
          </p15:clr>
        </p15:guide>
        <p15:guide id="3" pos="756">
          <p15:clr>
            <a:srgbClr val="A4A3A4"/>
          </p15:clr>
        </p15:guide>
        <p15:guide id="4" orient="horz" pos="141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A6C27F5-8F9F-4FE4-8C5F-DEDA2BB1ED04}">
  <a:tblStyle styleId="{9A6C27F5-8F9F-4FE4-8C5F-DEDA2BB1ED04}"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702" orient="horz"/>
        <p:guide pos="756"/>
        <p:guide pos="141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BarlowCondensed-boldItalic.fntdata"/><Relationship Id="rId42" Type="http://schemas.openxmlformats.org/officeDocument/2006/relationships/font" Target="fonts/Viga-regular.fntdata"/><Relationship Id="rId41" Type="http://schemas.openxmlformats.org/officeDocument/2006/relationships/font" Target="fonts/PressStart2P-regular.fntdata"/><Relationship Id="rId44" Type="http://schemas.openxmlformats.org/officeDocument/2006/relationships/font" Target="fonts/Rubik-bold.fntdata"/><Relationship Id="rId43" Type="http://schemas.openxmlformats.org/officeDocument/2006/relationships/font" Target="fonts/Rubik-regular.fntdata"/><Relationship Id="rId46" Type="http://schemas.openxmlformats.org/officeDocument/2006/relationships/font" Target="fonts/Rubik-boldItalic.fntdata"/><Relationship Id="rId45" Type="http://schemas.openxmlformats.org/officeDocument/2006/relationships/font" Target="fonts/Rubik-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CenturyGothic-bold.fntdata"/><Relationship Id="rId47" Type="http://schemas.openxmlformats.org/officeDocument/2006/relationships/font" Target="fonts/CenturyGothic-regular.fntdata"/><Relationship Id="rId49" Type="http://schemas.openxmlformats.org/officeDocument/2006/relationships/font" Target="fonts/CenturyGothic-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font" Target="fonts/Ubuntu-regular.fntdata"/><Relationship Id="rId32" Type="http://schemas.openxmlformats.org/officeDocument/2006/relationships/slide" Target="slides/slide26.xml"/><Relationship Id="rId35" Type="http://schemas.openxmlformats.org/officeDocument/2006/relationships/font" Target="fonts/Ubuntu-italic.fntdata"/><Relationship Id="rId34" Type="http://schemas.openxmlformats.org/officeDocument/2006/relationships/font" Target="fonts/Ubuntu-bold.fntdata"/><Relationship Id="rId37" Type="http://schemas.openxmlformats.org/officeDocument/2006/relationships/font" Target="fonts/BarlowCondensed-regular.fntdata"/><Relationship Id="rId36" Type="http://schemas.openxmlformats.org/officeDocument/2006/relationships/font" Target="fonts/Ubuntu-boldItalic.fntdata"/><Relationship Id="rId39" Type="http://schemas.openxmlformats.org/officeDocument/2006/relationships/font" Target="fonts/BarlowCondensed-italic.fntdata"/><Relationship Id="rId38" Type="http://schemas.openxmlformats.org/officeDocument/2006/relationships/font" Target="fonts/BarlowCondensed-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0" Type="http://schemas.openxmlformats.org/officeDocument/2006/relationships/font" Target="fonts/CenturyGothic-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cd80bd3bfe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1cd80bd3bfe_1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1cd80bd3bfe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1cd80bd3bfe_1_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79838dd626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279838dd626_0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4dff9f3ee6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24dff9f3ee6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b1615a6293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2b1615a6293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8c7de29ba4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28c7de29ba4_0_4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8c7de29ba4_0_4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g28c7de29ba4_0_43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8c7de29ba4_0_4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28c7de29ba4_0_4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8c7de29ba4_0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8c7de29ba4_0_4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bd3720dd6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bd3720dd6e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28c7de29ba4_0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8c7de29ba4_0_4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La compétence numérique comprend 12 dimensions. Avec Minecraft Education, les dimensions suivantes sont davantage sollicitées même si d’autres peuvent être utilisées selon l’intention pédagogique de la tâche.</a:t>
            </a:r>
            <a:endParaRPr/>
          </a:p>
          <a:p>
            <a:pPr indent="-298450" lvl="0" marL="457200" rtl="0" algn="l">
              <a:spcBef>
                <a:spcPts val="0"/>
              </a:spcBef>
              <a:spcAft>
                <a:spcPts val="0"/>
              </a:spcAft>
              <a:buSzPts val="1100"/>
              <a:buChar char="●"/>
            </a:pPr>
            <a:r>
              <a:rPr lang="en-US"/>
              <a:t>Innovation et créativité</a:t>
            </a:r>
            <a:endParaRPr/>
          </a:p>
          <a:p>
            <a:pPr indent="-298450" lvl="0" marL="457200" rtl="0" algn="l">
              <a:spcBef>
                <a:spcPts val="0"/>
              </a:spcBef>
              <a:spcAft>
                <a:spcPts val="0"/>
              </a:spcAft>
              <a:buSzPts val="1100"/>
              <a:buChar char="●"/>
            </a:pPr>
            <a:r>
              <a:rPr lang="en-US"/>
              <a:t>Résolution de problèmes</a:t>
            </a:r>
            <a:endParaRPr/>
          </a:p>
          <a:p>
            <a:pPr indent="-298450" lvl="0" marL="457200" rtl="0" algn="l">
              <a:spcBef>
                <a:spcPts val="0"/>
              </a:spcBef>
              <a:spcAft>
                <a:spcPts val="0"/>
              </a:spcAft>
              <a:buSzPts val="1100"/>
              <a:buChar char="●"/>
            </a:pPr>
            <a:r>
              <a:rPr lang="en-US"/>
              <a:t>Collaboration</a:t>
            </a:r>
            <a:endParaRPr/>
          </a:p>
          <a:p>
            <a:pPr indent="-298450" lvl="0" marL="457200" rtl="0" algn="l">
              <a:spcBef>
                <a:spcPts val="0"/>
              </a:spcBef>
              <a:spcAft>
                <a:spcPts val="0"/>
              </a:spcAft>
              <a:buSzPts val="1100"/>
              <a:buChar char="●"/>
            </a:pPr>
            <a:r>
              <a:rPr lang="en-US"/>
              <a:t>Habiletés technologiques</a:t>
            </a:r>
            <a:endParaRPr/>
          </a:p>
        </p:txBody>
      </p:sp>
      <p:sp>
        <p:nvSpPr>
          <p:cNvPr id="509" name="Google Shape;50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d14083018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SF 22-23</a:t>
            </a:r>
            <a:endParaRPr/>
          </a:p>
        </p:txBody>
      </p:sp>
      <p:sp>
        <p:nvSpPr>
          <p:cNvPr id="523" name="Google Shape;523;g2d14083018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24901c0842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4901c0842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8a75a4d8ef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SR</a:t>
            </a:r>
            <a:endParaRPr/>
          </a:p>
        </p:txBody>
      </p:sp>
      <p:sp>
        <p:nvSpPr>
          <p:cNvPr id="548" name="Google Shape;548;g28a75a4d8ef_5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Répartition du temps</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Accueil et introduction (2 min.)</a:t>
            </a:r>
            <a:endParaRPr strike="sngStrike">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3 intentions didactiques (5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Référentiel d’intervention en maths (RIM) (3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Exploration de 3 tâches (10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Projet de recherche (3 min.)</a:t>
            </a:r>
            <a:endParaRPr>
              <a:solidFill>
                <a:schemeClr val="dk1"/>
              </a:solidFill>
            </a:endParaRPr>
          </a:p>
          <a:p>
            <a:pPr indent="-298450" lvl="0" marL="457200" rtl="0" algn="l">
              <a:spcBef>
                <a:spcPts val="0"/>
              </a:spcBef>
              <a:spcAft>
                <a:spcPts val="0"/>
              </a:spcAft>
              <a:buClr>
                <a:schemeClr val="dk1"/>
              </a:buClr>
              <a:buSzPts val="1100"/>
              <a:buChar char="●"/>
            </a:pPr>
            <a:r>
              <a:rPr lang="en-US">
                <a:solidFill>
                  <a:schemeClr val="dk1"/>
                </a:solidFill>
              </a:rPr>
              <a:t>Ressources et conclusion (2 min.)</a:t>
            </a:r>
            <a:endParaRPr>
              <a:solidFill>
                <a:schemeClr val="dk1"/>
              </a:solidFill>
            </a:endParaRPr>
          </a:p>
          <a:p>
            <a:pPr indent="0" lvl="0" marL="0" rtl="0" algn="l">
              <a:spcBef>
                <a:spcPts val="0"/>
              </a:spcBef>
              <a:spcAft>
                <a:spcPts val="0"/>
              </a:spcAft>
              <a:buNone/>
            </a:pPr>
            <a:r>
              <a:rPr lang="en-US">
                <a:solidFill>
                  <a:schemeClr val="dk1"/>
                </a:solidFill>
              </a:rPr>
              <a:t>*5 minutes de questions</a:t>
            </a:r>
            <a:endParaRPr>
              <a:solidFill>
                <a:schemeClr val="dk1"/>
              </a:solidFill>
            </a:endParaRPr>
          </a:p>
        </p:txBody>
      </p:sp>
      <p:sp>
        <p:nvSpPr>
          <p:cNvPr id="158" name="Google Shape;158;p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d757ac490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a:solidFill>
                <a:schemeClr val="dk1"/>
              </a:solidFill>
            </a:endParaRPr>
          </a:p>
        </p:txBody>
      </p:sp>
      <p:sp>
        <p:nvSpPr>
          <p:cNvPr id="170" name="Google Shape;170;g1d757ac4905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a:p>
        </p:txBody>
      </p:sp>
      <p:sp>
        <p:nvSpPr>
          <p:cNvPr id="264" name="Google Shape;26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cd80bd3bfe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1000"/>
              </a:spcAft>
              <a:buNone/>
            </a:pPr>
            <a:r>
              <a:t/>
            </a:r>
            <a:endParaRPr>
              <a:solidFill>
                <a:schemeClr val="dk1"/>
              </a:solidFill>
            </a:endParaRPr>
          </a:p>
        </p:txBody>
      </p:sp>
      <p:sp>
        <p:nvSpPr>
          <p:cNvPr id="296" name="Google Shape;296;g1cd80bd3bfe_1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1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3"/>
          <p:cNvSpPr/>
          <p:nvPr>
            <p:ph idx="2" type="pic"/>
          </p:nvPr>
        </p:nvSpPr>
        <p:spPr>
          <a:xfrm>
            <a:off x="5183188" y="987425"/>
            <a:ext cx="6172200" cy="4873625"/>
          </a:xfrm>
          <a:prstGeom prst="rect">
            <a:avLst/>
          </a:prstGeom>
          <a:noFill/>
          <a:ln>
            <a:noFill/>
          </a:ln>
        </p:spPr>
      </p:sp>
      <p:sp>
        <p:nvSpPr>
          <p:cNvPr id="74" name="Google Shape;74;p1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 name="Shape 90"/>
        <p:cNvGrpSpPr/>
        <p:nvPr/>
      </p:nvGrpSpPr>
      <p:grpSpPr>
        <a:xfrm>
          <a:off x="0" y="0"/>
          <a:ext cx="0" cy="0"/>
          <a:chOff x="0" y="0"/>
          <a:chExt cx="0" cy="0"/>
        </a:xfrm>
      </p:grpSpPr>
      <p:sp>
        <p:nvSpPr>
          <p:cNvPr id="91" name="Google Shape;91;p16"/>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6"/>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93" name="Google Shape;93;p16"/>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4" name="Shape 94"/>
        <p:cNvGrpSpPr/>
        <p:nvPr/>
      </p:nvGrpSpPr>
      <p:grpSpPr>
        <a:xfrm>
          <a:off x="0" y="0"/>
          <a:ext cx="0" cy="0"/>
          <a:chOff x="0" y="0"/>
          <a:chExt cx="0" cy="0"/>
        </a:xfrm>
      </p:grpSpPr>
      <p:sp>
        <p:nvSpPr>
          <p:cNvPr id="95" name="Google Shape;95;p17"/>
          <p:cNvSpPr/>
          <p:nvPr/>
        </p:nvSpPr>
        <p:spPr>
          <a:xfrm>
            <a:off x="3624906" y="0"/>
            <a:ext cx="8567100" cy="20106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7"/>
          <p:cNvSpPr/>
          <p:nvPr/>
        </p:nvSpPr>
        <p:spPr>
          <a:xfrm>
            <a:off x="0" y="2205900"/>
            <a:ext cx="640800" cy="46521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7"/>
          <p:cNvSpPr/>
          <p:nvPr/>
        </p:nvSpPr>
        <p:spPr>
          <a:xfrm>
            <a:off x="257189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7"/>
          <p:cNvSpPr/>
          <p:nvPr/>
        </p:nvSpPr>
        <p:spPr>
          <a:xfrm>
            <a:off x="2694262"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7"/>
          <p:cNvSpPr/>
          <p:nvPr/>
        </p:nvSpPr>
        <p:spPr>
          <a:xfrm>
            <a:off x="2816626"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7"/>
          <p:cNvSpPr/>
          <p:nvPr/>
        </p:nvSpPr>
        <p:spPr>
          <a:xfrm>
            <a:off x="2938989" y="6518075"/>
            <a:ext cx="72000" cy="699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1" name="Google Shape;101;p17"/>
          <p:cNvCxnSpPr/>
          <p:nvPr/>
        </p:nvCxnSpPr>
        <p:spPr>
          <a:xfrm>
            <a:off x="3333891" y="6557675"/>
            <a:ext cx="7788300" cy="0"/>
          </a:xfrm>
          <a:prstGeom prst="straightConnector1">
            <a:avLst/>
          </a:prstGeom>
          <a:noFill/>
          <a:ln cap="flat" cmpd="sng" w="19050">
            <a:solidFill>
              <a:srgbClr val="434343"/>
            </a:solidFill>
            <a:prstDash val="solid"/>
            <a:round/>
            <a:headEnd len="sm" w="sm" type="none"/>
            <a:tailEnd len="sm" w="sm" type="none"/>
          </a:ln>
        </p:spPr>
      </p:cxnSp>
      <p:sp>
        <p:nvSpPr>
          <p:cNvPr id="102" name="Google Shape;102;p17"/>
          <p:cNvSpPr/>
          <p:nvPr/>
        </p:nvSpPr>
        <p:spPr>
          <a:xfrm>
            <a:off x="149300" y="144640"/>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3" name="Google Shape;103;p17"/>
          <p:cNvSpPr/>
          <p:nvPr/>
        </p:nvSpPr>
        <p:spPr>
          <a:xfrm rot="5400000">
            <a:off x="10165488" y="3940576"/>
            <a:ext cx="1972393" cy="1794744"/>
          </a:xfrm>
          <a:custGeom>
            <a:rect b="b" l="l" r="r" t="t"/>
            <a:pathLst>
              <a:path extrusionOk="0" h="1501878" w="1650538">
                <a:moveTo>
                  <a:pt x="1627365" y="1455553"/>
                </a:moveTo>
                <a:cubicBezTo>
                  <a:pt x="1640162" y="1455553"/>
                  <a:pt x="1650538" y="1465923"/>
                  <a:pt x="1650538" y="1478716"/>
                </a:cubicBezTo>
                <a:cubicBezTo>
                  <a:pt x="1650538" y="1491508"/>
                  <a:pt x="1640162" y="1501878"/>
                  <a:pt x="1627365" y="1501878"/>
                </a:cubicBezTo>
                <a:cubicBezTo>
                  <a:pt x="1614570" y="1501878"/>
                  <a:pt x="1604196" y="1491508"/>
                  <a:pt x="1604196" y="1478716"/>
                </a:cubicBezTo>
                <a:cubicBezTo>
                  <a:pt x="1604196" y="1465923"/>
                  <a:pt x="1614570" y="1455553"/>
                  <a:pt x="1627365" y="1455553"/>
                </a:cubicBezTo>
                <a:close/>
                <a:moveTo>
                  <a:pt x="1450276" y="1455553"/>
                </a:moveTo>
                <a:cubicBezTo>
                  <a:pt x="1463070" y="1455553"/>
                  <a:pt x="1473440" y="1465923"/>
                  <a:pt x="1473440" y="1478716"/>
                </a:cubicBezTo>
                <a:cubicBezTo>
                  <a:pt x="1473440" y="1491508"/>
                  <a:pt x="1463070" y="1501878"/>
                  <a:pt x="1450276" y="1501878"/>
                </a:cubicBezTo>
                <a:cubicBezTo>
                  <a:pt x="1437482" y="1501878"/>
                  <a:pt x="1427110" y="1491508"/>
                  <a:pt x="1427110" y="1478716"/>
                </a:cubicBezTo>
                <a:cubicBezTo>
                  <a:pt x="1427110" y="1465923"/>
                  <a:pt x="1437482" y="1455553"/>
                  <a:pt x="1450276" y="1455553"/>
                </a:cubicBezTo>
                <a:close/>
                <a:moveTo>
                  <a:pt x="1273177" y="1455553"/>
                </a:moveTo>
                <a:cubicBezTo>
                  <a:pt x="1285971" y="1455553"/>
                  <a:pt x="1296344" y="1465923"/>
                  <a:pt x="1296344" y="1478716"/>
                </a:cubicBezTo>
                <a:cubicBezTo>
                  <a:pt x="1296344" y="1491508"/>
                  <a:pt x="1285971" y="1501878"/>
                  <a:pt x="1273177" y="1501878"/>
                </a:cubicBezTo>
                <a:cubicBezTo>
                  <a:pt x="1260383" y="1501878"/>
                  <a:pt x="1250011" y="1491508"/>
                  <a:pt x="1250011" y="1478716"/>
                </a:cubicBezTo>
                <a:cubicBezTo>
                  <a:pt x="1250011" y="1465923"/>
                  <a:pt x="1260383" y="1455553"/>
                  <a:pt x="1273177" y="1455553"/>
                </a:cubicBezTo>
                <a:close/>
                <a:moveTo>
                  <a:pt x="1096085" y="1455553"/>
                </a:moveTo>
                <a:cubicBezTo>
                  <a:pt x="1108880" y="1455553"/>
                  <a:pt x="1119251" y="1465923"/>
                  <a:pt x="1119251" y="1478716"/>
                </a:cubicBezTo>
                <a:cubicBezTo>
                  <a:pt x="1119251" y="1491508"/>
                  <a:pt x="1108880" y="1501878"/>
                  <a:pt x="1096085" y="1501878"/>
                </a:cubicBezTo>
                <a:cubicBezTo>
                  <a:pt x="1083289" y="1501878"/>
                  <a:pt x="1072914" y="1491508"/>
                  <a:pt x="1072914" y="1478716"/>
                </a:cubicBezTo>
                <a:cubicBezTo>
                  <a:pt x="1072914" y="1465923"/>
                  <a:pt x="1083289" y="1455553"/>
                  <a:pt x="1096085" y="1455553"/>
                </a:cubicBezTo>
                <a:close/>
                <a:moveTo>
                  <a:pt x="918982" y="1455553"/>
                </a:moveTo>
                <a:cubicBezTo>
                  <a:pt x="931774" y="1455553"/>
                  <a:pt x="942146" y="1465923"/>
                  <a:pt x="942146" y="1478716"/>
                </a:cubicBezTo>
                <a:cubicBezTo>
                  <a:pt x="942146" y="1491509"/>
                  <a:pt x="931774" y="1501878"/>
                  <a:pt x="918982" y="1501878"/>
                </a:cubicBezTo>
                <a:cubicBezTo>
                  <a:pt x="906186" y="1501878"/>
                  <a:pt x="895815" y="1491509"/>
                  <a:pt x="895815" y="1478716"/>
                </a:cubicBezTo>
                <a:cubicBezTo>
                  <a:pt x="895815" y="1465923"/>
                  <a:pt x="906186" y="1455553"/>
                  <a:pt x="918982" y="1455553"/>
                </a:cubicBezTo>
                <a:close/>
                <a:moveTo>
                  <a:pt x="741886" y="1455553"/>
                </a:moveTo>
                <a:cubicBezTo>
                  <a:pt x="754681" y="1455553"/>
                  <a:pt x="765052" y="1465923"/>
                  <a:pt x="765052" y="1478716"/>
                </a:cubicBezTo>
                <a:cubicBezTo>
                  <a:pt x="765052" y="1491509"/>
                  <a:pt x="754681" y="1501878"/>
                  <a:pt x="741886" y="1501878"/>
                </a:cubicBezTo>
                <a:cubicBezTo>
                  <a:pt x="729092" y="1501878"/>
                  <a:pt x="718720" y="1491509"/>
                  <a:pt x="718720" y="1478716"/>
                </a:cubicBezTo>
                <a:cubicBezTo>
                  <a:pt x="718720" y="1465923"/>
                  <a:pt x="729092" y="1455553"/>
                  <a:pt x="741886" y="1455553"/>
                </a:cubicBezTo>
                <a:close/>
                <a:moveTo>
                  <a:pt x="564784" y="1455553"/>
                </a:moveTo>
                <a:cubicBezTo>
                  <a:pt x="577578" y="1455553"/>
                  <a:pt x="587950" y="1465923"/>
                  <a:pt x="587950" y="1478716"/>
                </a:cubicBezTo>
                <a:cubicBezTo>
                  <a:pt x="587950" y="1491509"/>
                  <a:pt x="577578" y="1501878"/>
                  <a:pt x="564784" y="1501878"/>
                </a:cubicBezTo>
                <a:cubicBezTo>
                  <a:pt x="551990" y="1501878"/>
                  <a:pt x="541618" y="1491509"/>
                  <a:pt x="541618" y="1478716"/>
                </a:cubicBezTo>
                <a:cubicBezTo>
                  <a:pt x="541618" y="1465923"/>
                  <a:pt x="551990" y="1455553"/>
                  <a:pt x="564784" y="1455553"/>
                </a:cubicBezTo>
                <a:close/>
                <a:moveTo>
                  <a:pt x="387688" y="1455553"/>
                </a:moveTo>
                <a:cubicBezTo>
                  <a:pt x="400481" y="1455553"/>
                  <a:pt x="410850" y="1465923"/>
                  <a:pt x="410850" y="1478716"/>
                </a:cubicBezTo>
                <a:cubicBezTo>
                  <a:pt x="410850" y="1491509"/>
                  <a:pt x="400481" y="1501878"/>
                  <a:pt x="387688" y="1501878"/>
                </a:cubicBezTo>
                <a:cubicBezTo>
                  <a:pt x="374892" y="1501878"/>
                  <a:pt x="364520" y="1491509"/>
                  <a:pt x="364520" y="1478716"/>
                </a:cubicBezTo>
                <a:cubicBezTo>
                  <a:pt x="364520" y="1465923"/>
                  <a:pt x="374892" y="1455553"/>
                  <a:pt x="387688" y="1455553"/>
                </a:cubicBezTo>
                <a:close/>
                <a:moveTo>
                  <a:pt x="210584" y="1455553"/>
                </a:moveTo>
                <a:cubicBezTo>
                  <a:pt x="223378" y="1455553"/>
                  <a:pt x="233750" y="1465923"/>
                  <a:pt x="233750" y="1478716"/>
                </a:cubicBezTo>
                <a:cubicBezTo>
                  <a:pt x="233750" y="1491509"/>
                  <a:pt x="223378" y="1501878"/>
                  <a:pt x="210584" y="1501878"/>
                </a:cubicBezTo>
                <a:cubicBezTo>
                  <a:pt x="197790" y="1501878"/>
                  <a:pt x="187418" y="1491509"/>
                  <a:pt x="187418" y="1478716"/>
                </a:cubicBezTo>
                <a:cubicBezTo>
                  <a:pt x="187418" y="1465923"/>
                  <a:pt x="197790" y="1455553"/>
                  <a:pt x="210584" y="1455553"/>
                </a:cubicBezTo>
                <a:close/>
                <a:moveTo>
                  <a:pt x="33486" y="1455553"/>
                </a:moveTo>
                <a:cubicBezTo>
                  <a:pt x="46280" y="1455553"/>
                  <a:pt x="56652" y="1465923"/>
                  <a:pt x="56652" y="1478716"/>
                </a:cubicBezTo>
                <a:cubicBezTo>
                  <a:pt x="56652" y="1491509"/>
                  <a:pt x="46280" y="1501878"/>
                  <a:pt x="33486" y="1501878"/>
                </a:cubicBezTo>
                <a:cubicBezTo>
                  <a:pt x="20692" y="1501878"/>
                  <a:pt x="10320" y="1491509"/>
                  <a:pt x="10320" y="1478716"/>
                </a:cubicBezTo>
                <a:cubicBezTo>
                  <a:pt x="10320" y="1465923"/>
                  <a:pt x="20692" y="1455553"/>
                  <a:pt x="33486" y="1455553"/>
                </a:cubicBezTo>
                <a:close/>
                <a:moveTo>
                  <a:pt x="1621171" y="1263547"/>
                </a:moveTo>
                <a:cubicBezTo>
                  <a:pt x="1633968" y="1263547"/>
                  <a:pt x="1644342" y="1273917"/>
                  <a:pt x="1644342" y="1286711"/>
                </a:cubicBezTo>
                <a:cubicBezTo>
                  <a:pt x="1644342" y="1299505"/>
                  <a:pt x="1633968" y="1309877"/>
                  <a:pt x="1621171" y="1309877"/>
                </a:cubicBezTo>
                <a:cubicBezTo>
                  <a:pt x="1608373" y="1309877"/>
                  <a:pt x="1597999" y="1299505"/>
                  <a:pt x="1597999" y="1286711"/>
                </a:cubicBezTo>
                <a:cubicBezTo>
                  <a:pt x="1597999" y="1273917"/>
                  <a:pt x="1608373" y="1263547"/>
                  <a:pt x="1621171" y="1263547"/>
                </a:cubicBezTo>
                <a:close/>
                <a:moveTo>
                  <a:pt x="1444083" y="1263547"/>
                </a:moveTo>
                <a:cubicBezTo>
                  <a:pt x="1456876" y="1263547"/>
                  <a:pt x="1467247" y="1273917"/>
                  <a:pt x="1467247" y="1286711"/>
                </a:cubicBezTo>
                <a:cubicBezTo>
                  <a:pt x="1467247" y="1299505"/>
                  <a:pt x="1456876" y="1309877"/>
                  <a:pt x="1444083" y="1309877"/>
                </a:cubicBezTo>
                <a:cubicBezTo>
                  <a:pt x="1431289" y="1309877"/>
                  <a:pt x="1420919" y="1299505"/>
                  <a:pt x="1420919" y="1286711"/>
                </a:cubicBezTo>
                <a:cubicBezTo>
                  <a:pt x="1420919" y="1273917"/>
                  <a:pt x="1431289" y="1263547"/>
                  <a:pt x="1444083" y="1263547"/>
                </a:cubicBezTo>
                <a:close/>
                <a:moveTo>
                  <a:pt x="1266984" y="1263547"/>
                </a:moveTo>
                <a:cubicBezTo>
                  <a:pt x="1279777" y="1263547"/>
                  <a:pt x="1290150" y="1273917"/>
                  <a:pt x="1290150" y="1286711"/>
                </a:cubicBezTo>
                <a:cubicBezTo>
                  <a:pt x="1290150" y="1299506"/>
                  <a:pt x="1279777" y="1309877"/>
                  <a:pt x="1266984" y="1309877"/>
                </a:cubicBezTo>
                <a:cubicBezTo>
                  <a:pt x="1254188" y="1309877"/>
                  <a:pt x="1243818" y="1299506"/>
                  <a:pt x="1243818" y="1286711"/>
                </a:cubicBezTo>
                <a:cubicBezTo>
                  <a:pt x="1243818" y="1273917"/>
                  <a:pt x="1254188" y="1263547"/>
                  <a:pt x="1266984" y="1263547"/>
                </a:cubicBezTo>
                <a:close/>
                <a:moveTo>
                  <a:pt x="1089891" y="1263547"/>
                </a:moveTo>
                <a:cubicBezTo>
                  <a:pt x="1102686" y="1263547"/>
                  <a:pt x="1113060" y="1273917"/>
                  <a:pt x="1113060" y="1286711"/>
                </a:cubicBezTo>
                <a:cubicBezTo>
                  <a:pt x="1113060" y="1299506"/>
                  <a:pt x="1102686" y="1309877"/>
                  <a:pt x="1089891" y="1309877"/>
                </a:cubicBezTo>
                <a:cubicBezTo>
                  <a:pt x="1077094" y="1309877"/>
                  <a:pt x="1066719" y="1299506"/>
                  <a:pt x="1066719" y="1286711"/>
                </a:cubicBezTo>
                <a:cubicBezTo>
                  <a:pt x="1066719" y="1273917"/>
                  <a:pt x="1077094" y="1263547"/>
                  <a:pt x="1089891" y="1263547"/>
                </a:cubicBezTo>
                <a:close/>
                <a:moveTo>
                  <a:pt x="912789" y="1263547"/>
                </a:moveTo>
                <a:cubicBezTo>
                  <a:pt x="925583" y="1263547"/>
                  <a:pt x="935953" y="1273917"/>
                  <a:pt x="935953" y="1286711"/>
                </a:cubicBezTo>
                <a:cubicBezTo>
                  <a:pt x="935953" y="1299506"/>
                  <a:pt x="925583" y="1309877"/>
                  <a:pt x="912789" y="1309877"/>
                </a:cubicBezTo>
                <a:cubicBezTo>
                  <a:pt x="899990" y="1309877"/>
                  <a:pt x="889623" y="1299506"/>
                  <a:pt x="889623" y="1286711"/>
                </a:cubicBezTo>
                <a:cubicBezTo>
                  <a:pt x="889623" y="1273917"/>
                  <a:pt x="899990" y="1263547"/>
                  <a:pt x="912789" y="1263547"/>
                </a:cubicBezTo>
                <a:close/>
                <a:moveTo>
                  <a:pt x="735692" y="1263547"/>
                </a:moveTo>
                <a:cubicBezTo>
                  <a:pt x="748486" y="1263547"/>
                  <a:pt x="758858" y="1273917"/>
                  <a:pt x="758858" y="1286711"/>
                </a:cubicBezTo>
                <a:cubicBezTo>
                  <a:pt x="758858" y="1299507"/>
                  <a:pt x="748486" y="1309877"/>
                  <a:pt x="735692" y="1309877"/>
                </a:cubicBezTo>
                <a:cubicBezTo>
                  <a:pt x="722898" y="1309877"/>
                  <a:pt x="712525" y="1299507"/>
                  <a:pt x="712525" y="1286711"/>
                </a:cubicBezTo>
                <a:cubicBezTo>
                  <a:pt x="712525" y="1273917"/>
                  <a:pt x="722898" y="1263547"/>
                  <a:pt x="735692" y="1263547"/>
                </a:cubicBezTo>
                <a:close/>
                <a:moveTo>
                  <a:pt x="558589" y="1263547"/>
                </a:moveTo>
                <a:cubicBezTo>
                  <a:pt x="571384" y="1263547"/>
                  <a:pt x="581756" y="1273917"/>
                  <a:pt x="581756" y="1286711"/>
                </a:cubicBezTo>
                <a:cubicBezTo>
                  <a:pt x="581756" y="1299507"/>
                  <a:pt x="571384" y="1309877"/>
                  <a:pt x="558589" y="1309877"/>
                </a:cubicBezTo>
                <a:cubicBezTo>
                  <a:pt x="545796" y="1309877"/>
                  <a:pt x="535423" y="1299507"/>
                  <a:pt x="535423" y="1286711"/>
                </a:cubicBezTo>
                <a:cubicBezTo>
                  <a:pt x="535423" y="1273917"/>
                  <a:pt x="545796" y="1263547"/>
                  <a:pt x="558589" y="1263547"/>
                </a:cubicBezTo>
                <a:close/>
                <a:moveTo>
                  <a:pt x="381492" y="1263547"/>
                </a:moveTo>
                <a:cubicBezTo>
                  <a:pt x="394287" y="1263547"/>
                  <a:pt x="404657" y="1273917"/>
                  <a:pt x="404657" y="1286711"/>
                </a:cubicBezTo>
                <a:cubicBezTo>
                  <a:pt x="404657" y="1299507"/>
                  <a:pt x="394287" y="1309877"/>
                  <a:pt x="381492" y="1309877"/>
                </a:cubicBezTo>
                <a:cubicBezTo>
                  <a:pt x="368698" y="1309877"/>
                  <a:pt x="358325" y="1299507"/>
                  <a:pt x="358325" y="1286711"/>
                </a:cubicBezTo>
                <a:cubicBezTo>
                  <a:pt x="358325" y="1273917"/>
                  <a:pt x="368698" y="1263547"/>
                  <a:pt x="381492" y="1263547"/>
                </a:cubicBezTo>
                <a:close/>
                <a:moveTo>
                  <a:pt x="204391" y="1263547"/>
                </a:moveTo>
                <a:cubicBezTo>
                  <a:pt x="217185" y="1263547"/>
                  <a:pt x="227557" y="1273917"/>
                  <a:pt x="227557" y="1286711"/>
                </a:cubicBezTo>
                <a:cubicBezTo>
                  <a:pt x="227557" y="1299507"/>
                  <a:pt x="217185" y="1309877"/>
                  <a:pt x="204391" y="1309877"/>
                </a:cubicBezTo>
                <a:cubicBezTo>
                  <a:pt x="191597" y="1309877"/>
                  <a:pt x="181225" y="1299507"/>
                  <a:pt x="181225" y="1286711"/>
                </a:cubicBezTo>
                <a:cubicBezTo>
                  <a:pt x="181225" y="1273917"/>
                  <a:pt x="191597" y="1263547"/>
                  <a:pt x="204391" y="1263547"/>
                </a:cubicBezTo>
                <a:close/>
                <a:moveTo>
                  <a:pt x="27292" y="1263547"/>
                </a:moveTo>
                <a:cubicBezTo>
                  <a:pt x="40086" y="1263547"/>
                  <a:pt x="50458" y="1273917"/>
                  <a:pt x="50458" y="1286711"/>
                </a:cubicBezTo>
                <a:cubicBezTo>
                  <a:pt x="50458" y="1299507"/>
                  <a:pt x="40086" y="1309879"/>
                  <a:pt x="27292" y="1309879"/>
                </a:cubicBezTo>
                <a:cubicBezTo>
                  <a:pt x="14499" y="1309879"/>
                  <a:pt x="4127" y="1299507"/>
                  <a:pt x="4127" y="1286711"/>
                </a:cubicBezTo>
                <a:cubicBezTo>
                  <a:pt x="4127" y="1273917"/>
                  <a:pt x="14499" y="1263547"/>
                  <a:pt x="27292" y="1263547"/>
                </a:cubicBezTo>
                <a:close/>
                <a:moveTo>
                  <a:pt x="1623236" y="1092182"/>
                </a:moveTo>
                <a:cubicBezTo>
                  <a:pt x="1636033" y="1092182"/>
                  <a:pt x="1646408" y="1102552"/>
                  <a:pt x="1646408" y="1115347"/>
                </a:cubicBezTo>
                <a:cubicBezTo>
                  <a:pt x="1646408" y="1128142"/>
                  <a:pt x="1636033" y="1138515"/>
                  <a:pt x="1623236" y="1138515"/>
                </a:cubicBezTo>
                <a:cubicBezTo>
                  <a:pt x="1610438" y="1138515"/>
                  <a:pt x="1600064" y="1128142"/>
                  <a:pt x="1600064" y="1115347"/>
                </a:cubicBezTo>
                <a:cubicBezTo>
                  <a:pt x="1600064" y="1102552"/>
                  <a:pt x="1610438" y="1092182"/>
                  <a:pt x="1623236" y="1092182"/>
                </a:cubicBezTo>
                <a:close/>
                <a:moveTo>
                  <a:pt x="1446146" y="1092182"/>
                </a:moveTo>
                <a:cubicBezTo>
                  <a:pt x="1458940" y="1092182"/>
                  <a:pt x="1469312" y="1102552"/>
                  <a:pt x="1469312" y="1115347"/>
                </a:cubicBezTo>
                <a:cubicBezTo>
                  <a:pt x="1469312" y="1128142"/>
                  <a:pt x="1458940" y="1138515"/>
                  <a:pt x="1446146" y="1138515"/>
                </a:cubicBezTo>
                <a:cubicBezTo>
                  <a:pt x="1433354" y="1138515"/>
                  <a:pt x="1422981" y="1128142"/>
                  <a:pt x="1422981" y="1115347"/>
                </a:cubicBezTo>
                <a:cubicBezTo>
                  <a:pt x="1422981" y="1102552"/>
                  <a:pt x="1433354" y="1092182"/>
                  <a:pt x="1446146" y="1092182"/>
                </a:cubicBezTo>
                <a:close/>
                <a:moveTo>
                  <a:pt x="1269048" y="1092182"/>
                </a:moveTo>
                <a:cubicBezTo>
                  <a:pt x="1281842" y="1092182"/>
                  <a:pt x="1292214" y="1102553"/>
                  <a:pt x="1292214" y="1115347"/>
                </a:cubicBezTo>
                <a:cubicBezTo>
                  <a:pt x="1292214" y="1128143"/>
                  <a:pt x="1281842" y="1138515"/>
                  <a:pt x="1269048" y="1138515"/>
                </a:cubicBezTo>
                <a:cubicBezTo>
                  <a:pt x="1256253" y="1138515"/>
                  <a:pt x="1245882" y="1128143"/>
                  <a:pt x="1245882" y="1115347"/>
                </a:cubicBezTo>
                <a:cubicBezTo>
                  <a:pt x="1245882" y="1102553"/>
                  <a:pt x="1256253" y="1092182"/>
                  <a:pt x="1269048" y="1092182"/>
                </a:cubicBezTo>
                <a:close/>
                <a:moveTo>
                  <a:pt x="1091956" y="1092182"/>
                </a:moveTo>
                <a:cubicBezTo>
                  <a:pt x="1104753" y="1092182"/>
                  <a:pt x="1115123" y="1102553"/>
                  <a:pt x="1115123" y="1115347"/>
                </a:cubicBezTo>
                <a:cubicBezTo>
                  <a:pt x="1115123" y="1128143"/>
                  <a:pt x="1104753" y="1138515"/>
                  <a:pt x="1091956" y="1138515"/>
                </a:cubicBezTo>
                <a:cubicBezTo>
                  <a:pt x="1079159" y="1138515"/>
                  <a:pt x="1068786" y="1128143"/>
                  <a:pt x="1068786" y="1115347"/>
                </a:cubicBezTo>
                <a:cubicBezTo>
                  <a:pt x="1068786" y="1102553"/>
                  <a:pt x="1079159" y="1092182"/>
                  <a:pt x="1091956" y="1092182"/>
                </a:cubicBezTo>
                <a:close/>
                <a:moveTo>
                  <a:pt x="914854" y="1092182"/>
                </a:moveTo>
                <a:cubicBezTo>
                  <a:pt x="927647" y="1092182"/>
                  <a:pt x="938017" y="1102553"/>
                  <a:pt x="938017" y="1115347"/>
                </a:cubicBezTo>
                <a:cubicBezTo>
                  <a:pt x="938017" y="1128143"/>
                  <a:pt x="927647" y="1138515"/>
                  <a:pt x="914854" y="1138515"/>
                </a:cubicBezTo>
                <a:cubicBezTo>
                  <a:pt x="902054" y="1138515"/>
                  <a:pt x="891687" y="1128143"/>
                  <a:pt x="891687" y="1115347"/>
                </a:cubicBezTo>
                <a:cubicBezTo>
                  <a:pt x="891687" y="1102553"/>
                  <a:pt x="902054" y="1092182"/>
                  <a:pt x="914854" y="1092182"/>
                </a:cubicBezTo>
                <a:close/>
                <a:moveTo>
                  <a:pt x="737757" y="1092182"/>
                </a:moveTo>
                <a:cubicBezTo>
                  <a:pt x="750552" y="1092182"/>
                  <a:pt x="760924" y="1102553"/>
                  <a:pt x="760924" y="1115347"/>
                </a:cubicBezTo>
                <a:cubicBezTo>
                  <a:pt x="760924" y="1128143"/>
                  <a:pt x="750552" y="1138515"/>
                  <a:pt x="737757" y="1138515"/>
                </a:cubicBezTo>
                <a:cubicBezTo>
                  <a:pt x="724963" y="1138515"/>
                  <a:pt x="714591" y="1128143"/>
                  <a:pt x="714591" y="1115347"/>
                </a:cubicBezTo>
                <a:cubicBezTo>
                  <a:pt x="714591" y="1102553"/>
                  <a:pt x="724963" y="1092182"/>
                  <a:pt x="737757" y="1092182"/>
                </a:cubicBezTo>
                <a:close/>
                <a:moveTo>
                  <a:pt x="560655" y="1092182"/>
                </a:moveTo>
                <a:cubicBezTo>
                  <a:pt x="573449" y="1092182"/>
                  <a:pt x="583821" y="1102553"/>
                  <a:pt x="583821" y="1115348"/>
                </a:cubicBezTo>
                <a:cubicBezTo>
                  <a:pt x="583821" y="1128143"/>
                  <a:pt x="573449" y="1138515"/>
                  <a:pt x="560655" y="1138515"/>
                </a:cubicBezTo>
                <a:cubicBezTo>
                  <a:pt x="547861" y="1138515"/>
                  <a:pt x="537489" y="1128143"/>
                  <a:pt x="537489" y="1115348"/>
                </a:cubicBezTo>
                <a:cubicBezTo>
                  <a:pt x="537489" y="1102553"/>
                  <a:pt x="547861" y="1092182"/>
                  <a:pt x="560655" y="1092182"/>
                </a:cubicBezTo>
                <a:close/>
                <a:moveTo>
                  <a:pt x="383558" y="1092182"/>
                </a:moveTo>
                <a:cubicBezTo>
                  <a:pt x="396353" y="1092182"/>
                  <a:pt x="406723" y="1102553"/>
                  <a:pt x="406723" y="1115348"/>
                </a:cubicBezTo>
                <a:cubicBezTo>
                  <a:pt x="406723" y="1128143"/>
                  <a:pt x="396353" y="1138515"/>
                  <a:pt x="383558" y="1138515"/>
                </a:cubicBezTo>
                <a:cubicBezTo>
                  <a:pt x="370763" y="1138515"/>
                  <a:pt x="360391" y="1128143"/>
                  <a:pt x="360391" y="1115348"/>
                </a:cubicBezTo>
                <a:cubicBezTo>
                  <a:pt x="360391" y="1102553"/>
                  <a:pt x="370763" y="1092182"/>
                  <a:pt x="383558" y="1092182"/>
                </a:cubicBezTo>
                <a:close/>
                <a:moveTo>
                  <a:pt x="206455" y="1092182"/>
                </a:moveTo>
                <a:cubicBezTo>
                  <a:pt x="219249" y="1092182"/>
                  <a:pt x="229621" y="1102553"/>
                  <a:pt x="229621" y="1115348"/>
                </a:cubicBezTo>
                <a:cubicBezTo>
                  <a:pt x="229621" y="1128143"/>
                  <a:pt x="219249" y="1138515"/>
                  <a:pt x="206455" y="1138515"/>
                </a:cubicBezTo>
                <a:cubicBezTo>
                  <a:pt x="193661" y="1138515"/>
                  <a:pt x="183289" y="1128143"/>
                  <a:pt x="183289" y="1115348"/>
                </a:cubicBezTo>
                <a:cubicBezTo>
                  <a:pt x="183289" y="1102553"/>
                  <a:pt x="193661" y="1092182"/>
                  <a:pt x="206455" y="1092182"/>
                </a:cubicBezTo>
                <a:close/>
                <a:moveTo>
                  <a:pt x="29357" y="1092182"/>
                </a:moveTo>
                <a:cubicBezTo>
                  <a:pt x="42151" y="1092182"/>
                  <a:pt x="52523" y="1102553"/>
                  <a:pt x="52523" y="1115348"/>
                </a:cubicBezTo>
                <a:cubicBezTo>
                  <a:pt x="52523" y="1128143"/>
                  <a:pt x="42151" y="1138515"/>
                  <a:pt x="29357" y="1138515"/>
                </a:cubicBezTo>
                <a:cubicBezTo>
                  <a:pt x="16563" y="1138515"/>
                  <a:pt x="6191" y="1128143"/>
                  <a:pt x="6191" y="1115348"/>
                </a:cubicBezTo>
                <a:cubicBezTo>
                  <a:pt x="6191" y="1102553"/>
                  <a:pt x="16563" y="1092182"/>
                  <a:pt x="29357" y="1092182"/>
                </a:cubicBezTo>
                <a:close/>
                <a:moveTo>
                  <a:pt x="1623236" y="900174"/>
                </a:moveTo>
                <a:cubicBezTo>
                  <a:pt x="1636033" y="900174"/>
                  <a:pt x="1646408" y="910547"/>
                  <a:pt x="1646408" y="923339"/>
                </a:cubicBezTo>
                <a:cubicBezTo>
                  <a:pt x="1646408" y="936133"/>
                  <a:pt x="1636033" y="946506"/>
                  <a:pt x="1623236" y="946506"/>
                </a:cubicBezTo>
                <a:cubicBezTo>
                  <a:pt x="1610438" y="946506"/>
                  <a:pt x="1600064" y="936133"/>
                  <a:pt x="1600064" y="923339"/>
                </a:cubicBezTo>
                <a:cubicBezTo>
                  <a:pt x="1600064" y="910547"/>
                  <a:pt x="1610438" y="900174"/>
                  <a:pt x="1623236" y="900174"/>
                </a:cubicBezTo>
                <a:close/>
                <a:moveTo>
                  <a:pt x="1446147" y="900174"/>
                </a:moveTo>
                <a:cubicBezTo>
                  <a:pt x="1458941" y="900174"/>
                  <a:pt x="1469313" y="910547"/>
                  <a:pt x="1469313" y="923339"/>
                </a:cubicBezTo>
                <a:cubicBezTo>
                  <a:pt x="1469313" y="936133"/>
                  <a:pt x="1458941" y="946506"/>
                  <a:pt x="1446147" y="946506"/>
                </a:cubicBezTo>
                <a:cubicBezTo>
                  <a:pt x="1433354" y="946506"/>
                  <a:pt x="1422981" y="936133"/>
                  <a:pt x="1422981" y="923339"/>
                </a:cubicBezTo>
                <a:cubicBezTo>
                  <a:pt x="1422981" y="910547"/>
                  <a:pt x="1433354" y="900174"/>
                  <a:pt x="1446147" y="900174"/>
                </a:cubicBezTo>
                <a:close/>
                <a:moveTo>
                  <a:pt x="1269048" y="900174"/>
                </a:moveTo>
                <a:cubicBezTo>
                  <a:pt x="1281842" y="900174"/>
                  <a:pt x="1292215" y="910547"/>
                  <a:pt x="1292215" y="923339"/>
                </a:cubicBezTo>
                <a:cubicBezTo>
                  <a:pt x="1292215" y="936133"/>
                  <a:pt x="1281842" y="946506"/>
                  <a:pt x="1269048" y="946506"/>
                </a:cubicBezTo>
                <a:cubicBezTo>
                  <a:pt x="1256253" y="946506"/>
                  <a:pt x="1245882" y="936133"/>
                  <a:pt x="1245882" y="923339"/>
                </a:cubicBezTo>
                <a:cubicBezTo>
                  <a:pt x="1245882" y="910547"/>
                  <a:pt x="1256253" y="900174"/>
                  <a:pt x="1269048" y="900174"/>
                </a:cubicBezTo>
                <a:close/>
                <a:moveTo>
                  <a:pt x="1091956" y="900174"/>
                </a:moveTo>
                <a:cubicBezTo>
                  <a:pt x="1104753" y="900174"/>
                  <a:pt x="1115123" y="910547"/>
                  <a:pt x="1115123" y="923339"/>
                </a:cubicBezTo>
                <a:cubicBezTo>
                  <a:pt x="1115123" y="936133"/>
                  <a:pt x="1104753" y="946506"/>
                  <a:pt x="1091956" y="946506"/>
                </a:cubicBezTo>
                <a:cubicBezTo>
                  <a:pt x="1079160" y="946506"/>
                  <a:pt x="1068786" y="936133"/>
                  <a:pt x="1068786" y="923339"/>
                </a:cubicBezTo>
                <a:cubicBezTo>
                  <a:pt x="1068786" y="910547"/>
                  <a:pt x="1079160" y="900174"/>
                  <a:pt x="1091956" y="900174"/>
                </a:cubicBezTo>
                <a:close/>
                <a:moveTo>
                  <a:pt x="914854" y="900174"/>
                </a:moveTo>
                <a:cubicBezTo>
                  <a:pt x="927647" y="900174"/>
                  <a:pt x="938019" y="910547"/>
                  <a:pt x="938019" y="923339"/>
                </a:cubicBezTo>
                <a:cubicBezTo>
                  <a:pt x="938019" y="936133"/>
                  <a:pt x="927647" y="946506"/>
                  <a:pt x="914854" y="946506"/>
                </a:cubicBezTo>
                <a:cubicBezTo>
                  <a:pt x="902054" y="946506"/>
                  <a:pt x="891687" y="936133"/>
                  <a:pt x="891687" y="923339"/>
                </a:cubicBezTo>
                <a:cubicBezTo>
                  <a:pt x="891687" y="910547"/>
                  <a:pt x="902054" y="900174"/>
                  <a:pt x="914854" y="900174"/>
                </a:cubicBezTo>
                <a:close/>
                <a:moveTo>
                  <a:pt x="737758" y="900174"/>
                </a:moveTo>
                <a:cubicBezTo>
                  <a:pt x="750552" y="900174"/>
                  <a:pt x="760924" y="910547"/>
                  <a:pt x="760924" y="923339"/>
                </a:cubicBezTo>
                <a:cubicBezTo>
                  <a:pt x="760924" y="936134"/>
                  <a:pt x="750552" y="946506"/>
                  <a:pt x="737758" y="946506"/>
                </a:cubicBezTo>
                <a:cubicBezTo>
                  <a:pt x="724964" y="946506"/>
                  <a:pt x="714592" y="936134"/>
                  <a:pt x="714592" y="923339"/>
                </a:cubicBezTo>
                <a:cubicBezTo>
                  <a:pt x="714592" y="910547"/>
                  <a:pt x="724964" y="900174"/>
                  <a:pt x="737758" y="900174"/>
                </a:cubicBezTo>
                <a:close/>
                <a:moveTo>
                  <a:pt x="560655" y="900174"/>
                </a:moveTo>
                <a:cubicBezTo>
                  <a:pt x="573450" y="900174"/>
                  <a:pt x="583822" y="910547"/>
                  <a:pt x="583822" y="923339"/>
                </a:cubicBezTo>
                <a:cubicBezTo>
                  <a:pt x="583822" y="936134"/>
                  <a:pt x="573450" y="946506"/>
                  <a:pt x="560655" y="946506"/>
                </a:cubicBezTo>
                <a:cubicBezTo>
                  <a:pt x="547862" y="946506"/>
                  <a:pt x="537490" y="936134"/>
                  <a:pt x="537490" y="923339"/>
                </a:cubicBezTo>
                <a:cubicBezTo>
                  <a:pt x="537490" y="910547"/>
                  <a:pt x="547862" y="900174"/>
                  <a:pt x="560655" y="900174"/>
                </a:cubicBezTo>
                <a:close/>
                <a:moveTo>
                  <a:pt x="383559" y="900174"/>
                </a:moveTo>
                <a:cubicBezTo>
                  <a:pt x="396353" y="900174"/>
                  <a:pt x="406723" y="910547"/>
                  <a:pt x="406723" y="923339"/>
                </a:cubicBezTo>
                <a:cubicBezTo>
                  <a:pt x="406723" y="936134"/>
                  <a:pt x="396353" y="946506"/>
                  <a:pt x="383559" y="946506"/>
                </a:cubicBezTo>
                <a:cubicBezTo>
                  <a:pt x="370763" y="946506"/>
                  <a:pt x="360392" y="936134"/>
                  <a:pt x="360392" y="923339"/>
                </a:cubicBezTo>
                <a:cubicBezTo>
                  <a:pt x="360392" y="910547"/>
                  <a:pt x="370763" y="900174"/>
                  <a:pt x="383559" y="900174"/>
                </a:cubicBezTo>
                <a:close/>
                <a:moveTo>
                  <a:pt x="206456" y="900174"/>
                </a:moveTo>
                <a:cubicBezTo>
                  <a:pt x="219249" y="900174"/>
                  <a:pt x="229621" y="910547"/>
                  <a:pt x="229621" y="923339"/>
                </a:cubicBezTo>
                <a:cubicBezTo>
                  <a:pt x="229621" y="936134"/>
                  <a:pt x="219249" y="946506"/>
                  <a:pt x="206456" y="946506"/>
                </a:cubicBezTo>
                <a:cubicBezTo>
                  <a:pt x="193662" y="946506"/>
                  <a:pt x="183290" y="936134"/>
                  <a:pt x="183290" y="923339"/>
                </a:cubicBezTo>
                <a:cubicBezTo>
                  <a:pt x="183290" y="910547"/>
                  <a:pt x="193662" y="900174"/>
                  <a:pt x="206456" y="900174"/>
                </a:cubicBezTo>
                <a:close/>
                <a:moveTo>
                  <a:pt x="29357" y="900174"/>
                </a:moveTo>
                <a:cubicBezTo>
                  <a:pt x="42151" y="900174"/>
                  <a:pt x="52523" y="910547"/>
                  <a:pt x="52523" y="923339"/>
                </a:cubicBezTo>
                <a:cubicBezTo>
                  <a:pt x="52523" y="936134"/>
                  <a:pt x="42151" y="946506"/>
                  <a:pt x="29357" y="946506"/>
                </a:cubicBezTo>
                <a:cubicBezTo>
                  <a:pt x="16564" y="946506"/>
                  <a:pt x="6192" y="936134"/>
                  <a:pt x="6192" y="923339"/>
                </a:cubicBezTo>
                <a:cubicBezTo>
                  <a:pt x="6192" y="910547"/>
                  <a:pt x="16564" y="900174"/>
                  <a:pt x="29357" y="900174"/>
                </a:cubicBezTo>
                <a:close/>
                <a:moveTo>
                  <a:pt x="1448211" y="728810"/>
                </a:moveTo>
                <a:cubicBezTo>
                  <a:pt x="1461004" y="728810"/>
                  <a:pt x="1471376" y="739182"/>
                  <a:pt x="1471376" y="751977"/>
                </a:cubicBezTo>
                <a:cubicBezTo>
                  <a:pt x="1471376" y="764771"/>
                  <a:pt x="1461004" y="775143"/>
                  <a:pt x="1448211" y="775143"/>
                </a:cubicBezTo>
                <a:cubicBezTo>
                  <a:pt x="1435418" y="775143"/>
                  <a:pt x="1425046" y="764771"/>
                  <a:pt x="1425046" y="751977"/>
                </a:cubicBezTo>
                <a:cubicBezTo>
                  <a:pt x="1425046" y="739182"/>
                  <a:pt x="1435418" y="728810"/>
                  <a:pt x="1448211" y="728810"/>
                </a:cubicBezTo>
                <a:close/>
                <a:moveTo>
                  <a:pt x="1271113" y="728810"/>
                </a:moveTo>
                <a:cubicBezTo>
                  <a:pt x="1283908" y="728810"/>
                  <a:pt x="1294279" y="739182"/>
                  <a:pt x="1294279" y="751977"/>
                </a:cubicBezTo>
                <a:cubicBezTo>
                  <a:pt x="1294279" y="764771"/>
                  <a:pt x="1283908" y="775143"/>
                  <a:pt x="1271113" y="775143"/>
                </a:cubicBezTo>
                <a:cubicBezTo>
                  <a:pt x="1258318" y="775143"/>
                  <a:pt x="1247946" y="764771"/>
                  <a:pt x="1247946" y="751977"/>
                </a:cubicBezTo>
                <a:cubicBezTo>
                  <a:pt x="1247946" y="739182"/>
                  <a:pt x="1258318" y="728810"/>
                  <a:pt x="1271113" y="728810"/>
                </a:cubicBezTo>
                <a:close/>
                <a:moveTo>
                  <a:pt x="1094023" y="728810"/>
                </a:moveTo>
                <a:cubicBezTo>
                  <a:pt x="1106818" y="728810"/>
                  <a:pt x="1117189" y="739182"/>
                  <a:pt x="1117189" y="751977"/>
                </a:cubicBezTo>
                <a:cubicBezTo>
                  <a:pt x="1117189" y="764771"/>
                  <a:pt x="1106818" y="775143"/>
                  <a:pt x="1094023" y="775143"/>
                </a:cubicBezTo>
                <a:cubicBezTo>
                  <a:pt x="1081225" y="775143"/>
                  <a:pt x="1070851" y="764771"/>
                  <a:pt x="1070851" y="751977"/>
                </a:cubicBezTo>
                <a:cubicBezTo>
                  <a:pt x="1070851" y="739182"/>
                  <a:pt x="1081225" y="728810"/>
                  <a:pt x="1094023" y="728810"/>
                </a:cubicBezTo>
                <a:close/>
                <a:moveTo>
                  <a:pt x="916920" y="728810"/>
                </a:moveTo>
                <a:cubicBezTo>
                  <a:pt x="929710" y="728810"/>
                  <a:pt x="940083" y="739182"/>
                  <a:pt x="940083" y="751977"/>
                </a:cubicBezTo>
                <a:cubicBezTo>
                  <a:pt x="940083" y="764771"/>
                  <a:pt x="929710" y="775143"/>
                  <a:pt x="916920" y="775143"/>
                </a:cubicBezTo>
                <a:cubicBezTo>
                  <a:pt x="904121" y="775143"/>
                  <a:pt x="893752" y="764771"/>
                  <a:pt x="893752" y="751977"/>
                </a:cubicBezTo>
                <a:cubicBezTo>
                  <a:pt x="893752" y="739182"/>
                  <a:pt x="904121" y="728810"/>
                  <a:pt x="916920" y="728810"/>
                </a:cubicBezTo>
                <a:close/>
                <a:moveTo>
                  <a:pt x="739823" y="728810"/>
                </a:moveTo>
                <a:cubicBezTo>
                  <a:pt x="752617" y="728810"/>
                  <a:pt x="762989" y="739182"/>
                  <a:pt x="762989" y="751977"/>
                </a:cubicBezTo>
                <a:cubicBezTo>
                  <a:pt x="762989" y="764771"/>
                  <a:pt x="752617" y="775143"/>
                  <a:pt x="739823" y="775143"/>
                </a:cubicBezTo>
                <a:cubicBezTo>
                  <a:pt x="727029" y="775143"/>
                  <a:pt x="716656" y="764771"/>
                  <a:pt x="716656" y="751977"/>
                </a:cubicBezTo>
                <a:cubicBezTo>
                  <a:pt x="716656" y="739182"/>
                  <a:pt x="727029" y="728810"/>
                  <a:pt x="739823" y="728810"/>
                </a:cubicBezTo>
                <a:close/>
                <a:moveTo>
                  <a:pt x="562720" y="728810"/>
                </a:moveTo>
                <a:cubicBezTo>
                  <a:pt x="575514" y="728810"/>
                  <a:pt x="585887" y="739182"/>
                  <a:pt x="585887" y="751977"/>
                </a:cubicBezTo>
                <a:cubicBezTo>
                  <a:pt x="585887" y="764771"/>
                  <a:pt x="575514" y="775143"/>
                  <a:pt x="562720" y="775143"/>
                </a:cubicBezTo>
                <a:cubicBezTo>
                  <a:pt x="549926" y="775143"/>
                  <a:pt x="539554" y="764771"/>
                  <a:pt x="539554" y="751977"/>
                </a:cubicBezTo>
                <a:cubicBezTo>
                  <a:pt x="539554" y="739182"/>
                  <a:pt x="549926" y="728810"/>
                  <a:pt x="562720" y="728810"/>
                </a:cubicBezTo>
                <a:close/>
                <a:moveTo>
                  <a:pt x="385624" y="728810"/>
                </a:moveTo>
                <a:cubicBezTo>
                  <a:pt x="398417" y="728810"/>
                  <a:pt x="408787" y="739182"/>
                  <a:pt x="408787" y="751977"/>
                </a:cubicBezTo>
                <a:cubicBezTo>
                  <a:pt x="408787" y="764771"/>
                  <a:pt x="398417" y="775143"/>
                  <a:pt x="385624" y="775143"/>
                </a:cubicBezTo>
                <a:cubicBezTo>
                  <a:pt x="372828" y="775143"/>
                  <a:pt x="362457" y="764771"/>
                  <a:pt x="362457" y="751977"/>
                </a:cubicBezTo>
                <a:cubicBezTo>
                  <a:pt x="362457" y="739182"/>
                  <a:pt x="372828" y="728810"/>
                  <a:pt x="385624" y="728810"/>
                </a:cubicBezTo>
                <a:close/>
                <a:moveTo>
                  <a:pt x="208520" y="728810"/>
                </a:moveTo>
                <a:cubicBezTo>
                  <a:pt x="221314" y="728810"/>
                  <a:pt x="231686" y="739182"/>
                  <a:pt x="231686" y="751977"/>
                </a:cubicBezTo>
                <a:cubicBezTo>
                  <a:pt x="231686" y="764771"/>
                  <a:pt x="221314" y="775143"/>
                  <a:pt x="208520" y="775143"/>
                </a:cubicBezTo>
                <a:cubicBezTo>
                  <a:pt x="195726" y="775143"/>
                  <a:pt x="185354" y="764771"/>
                  <a:pt x="185354" y="751977"/>
                </a:cubicBezTo>
                <a:cubicBezTo>
                  <a:pt x="185354" y="739182"/>
                  <a:pt x="195726" y="728810"/>
                  <a:pt x="208520" y="728810"/>
                </a:cubicBezTo>
                <a:close/>
                <a:moveTo>
                  <a:pt x="31422" y="728810"/>
                </a:moveTo>
                <a:cubicBezTo>
                  <a:pt x="44216" y="728810"/>
                  <a:pt x="54588" y="739182"/>
                  <a:pt x="54588" y="751977"/>
                </a:cubicBezTo>
                <a:cubicBezTo>
                  <a:pt x="54588" y="764771"/>
                  <a:pt x="44216" y="775143"/>
                  <a:pt x="31422" y="775143"/>
                </a:cubicBezTo>
                <a:cubicBezTo>
                  <a:pt x="18628" y="775143"/>
                  <a:pt x="8256" y="764771"/>
                  <a:pt x="8256" y="751977"/>
                </a:cubicBezTo>
                <a:cubicBezTo>
                  <a:pt x="8256" y="739182"/>
                  <a:pt x="18628" y="728810"/>
                  <a:pt x="31422" y="728810"/>
                </a:cubicBezTo>
                <a:close/>
                <a:moveTo>
                  <a:pt x="1625301" y="728809"/>
                </a:moveTo>
                <a:cubicBezTo>
                  <a:pt x="1638099" y="728809"/>
                  <a:pt x="1648473" y="739182"/>
                  <a:pt x="1648473" y="751977"/>
                </a:cubicBezTo>
                <a:cubicBezTo>
                  <a:pt x="1648473" y="764771"/>
                  <a:pt x="1638099" y="775143"/>
                  <a:pt x="1625301" y="775143"/>
                </a:cubicBezTo>
                <a:cubicBezTo>
                  <a:pt x="1612505" y="775143"/>
                  <a:pt x="1602129" y="764771"/>
                  <a:pt x="1602129" y="751977"/>
                </a:cubicBezTo>
                <a:cubicBezTo>
                  <a:pt x="1602129" y="739182"/>
                  <a:pt x="1612505" y="728809"/>
                  <a:pt x="1625301" y="728809"/>
                </a:cubicBezTo>
                <a:close/>
                <a:moveTo>
                  <a:pt x="1617040" y="534738"/>
                </a:moveTo>
                <a:cubicBezTo>
                  <a:pt x="1629841" y="534738"/>
                  <a:pt x="1640215" y="545109"/>
                  <a:pt x="1640215" y="557903"/>
                </a:cubicBezTo>
                <a:cubicBezTo>
                  <a:pt x="1640215" y="570697"/>
                  <a:pt x="1629841" y="581069"/>
                  <a:pt x="1617040" y="581069"/>
                </a:cubicBezTo>
                <a:cubicBezTo>
                  <a:pt x="1604244" y="581069"/>
                  <a:pt x="1593870" y="570697"/>
                  <a:pt x="1593870" y="557903"/>
                </a:cubicBezTo>
                <a:cubicBezTo>
                  <a:pt x="1593870" y="545109"/>
                  <a:pt x="1604244" y="534738"/>
                  <a:pt x="1617040" y="534738"/>
                </a:cubicBezTo>
                <a:close/>
                <a:moveTo>
                  <a:pt x="1439956" y="534738"/>
                </a:moveTo>
                <a:cubicBezTo>
                  <a:pt x="1452749" y="534738"/>
                  <a:pt x="1463120" y="545110"/>
                  <a:pt x="1463120" y="557903"/>
                </a:cubicBezTo>
                <a:cubicBezTo>
                  <a:pt x="1463120" y="570697"/>
                  <a:pt x="1452749" y="581069"/>
                  <a:pt x="1439956" y="581069"/>
                </a:cubicBezTo>
                <a:cubicBezTo>
                  <a:pt x="1427161" y="581069"/>
                  <a:pt x="1416790" y="570697"/>
                  <a:pt x="1416790" y="557903"/>
                </a:cubicBezTo>
                <a:cubicBezTo>
                  <a:pt x="1416790" y="545110"/>
                  <a:pt x="1427161" y="534738"/>
                  <a:pt x="1439956" y="534738"/>
                </a:cubicBezTo>
                <a:close/>
                <a:moveTo>
                  <a:pt x="1262857" y="534738"/>
                </a:moveTo>
                <a:cubicBezTo>
                  <a:pt x="1275650" y="534738"/>
                  <a:pt x="1286023" y="545110"/>
                  <a:pt x="1286023" y="557903"/>
                </a:cubicBezTo>
                <a:cubicBezTo>
                  <a:pt x="1286023" y="570697"/>
                  <a:pt x="1275650" y="581069"/>
                  <a:pt x="1262857" y="581069"/>
                </a:cubicBezTo>
                <a:cubicBezTo>
                  <a:pt x="1250062" y="581069"/>
                  <a:pt x="1239692" y="570697"/>
                  <a:pt x="1239692" y="557903"/>
                </a:cubicBezTo>
                <a:cubicBezTo>
                  <a:pt x="1239692" y="545110"/>
                  <a:pt x="1250062" y="534738"/>
                  <a:pt x="1262857" y="534738"/>
                </a:cubicBezTo>
                <a:close/>
                <a:moveTo>
                  <a:pt x="1085764" y="534738"/>
                </a:moveTo>
                <a:cubicBezTo>
                  <a:pt x="1098561" y="534738"/>
                  <a:pt x="1108933" y="545110"/>
                  <a:pt x="1108933" y="557903"/>
                </a:cubicBezTo>
                <a:cubicBezTo>
                  <a:pt x="1108933" y="570697"/>
                  <a:pt x="1098561" y="581069"/>
                  <a:pt x="1085764" y="581069"/>
                </a:cubicBezTo>
                <a:cubicBezTo>
                  <a:pt x="1072968" y="581069"/>
                  <a:pt x="1062591" y="570697"/>
                  <a:pt x="1062591" y="557903"/>
                </a:cubicBezTo>
                <a:cubicBezTo>
                  <a:pt x="1062591" y="545110"/>
                  <a:pt x="1072968" y="534738"/>
                  <a:pt x="1085764" y="534738"/>
                </a:cubicBezTo>
                <a:close/>
                <a:moveTo>
                  <a:pt x="908662" y="534738"/>
                </a:moveTo>
                <a:cubicBezTo>
                  <a:pt x="921456" y="534738"/>
                  <a:pt x="931826" y="545110"/>
                  <a:pt x="931826" y="557903"/>
                </a:cubicBezTo>
                <a:cubicBezTo>
                  <a:pt x="931826" y="570697"/>
                  <a:pt x="921456" y="581069"/>
                  <a:pt x="908662" y="581069"/>
                </a:cubicBezTo>
                <a:cubicBezTo>
                  <a:pt x="895866" y="581069"/>
                  <a:pt x="885496" y="570697"/>
                  <a:pt x="885496" y="557903"/>
                </a:cubicBezTo>
                <a:cubicBezTo>
                  <a:pt x="885496" y="545110"/>
                  <a:pt x="895866" y="534738"/>
                  <a:pt x="908662" y="534738"/>
                </a:cubicBezTo>
                <a:close/>
                <a:moveTo>
                  <a:pt x="731565" y="534738"/>
                </a:moveTo>
                <a:cubicBezTo>
                  <a:pt x="744360" y="534738"/>
                  <a:pt x="754732" y="545110"/>
                  <a:pt x="754732" y="557904"/>
                </a:cubicBezTo>
                <a:cubicBezTo>
                  <a:pt x="754732" y="570697"/>
                  <a:pt x="744360" y="581069"/>
                  <a:pt x="731565" y="581069"/>
                </a:cubicBezTo>
                <a:cubicBezTo>
                  <a:pt x="718771" y="581069"/>
                  <a:pt x="708399" y="570697"/>
                  <a:pt x="708399" y="557904"/>
                </a:cubicBezTo>
                <a:cubicBezTo>
                  <a:pt x="708399" y="545110"/>
                  <a:pt x="718771" y="534738"/>
                  <a:pt x="731565" y="534738"/>
                </a:cubicBezTo>
                <a:close/>
                <a:moveTo>
                  <a:pt x="554463" y="534738"/>
                </a:moveTo>
                <a:cubicBezTo>
                  <a:pt x="567258" y="534738"/>
                  <a:pt x="577630" y="545110"/>
                  <a:pt x="577630" y="557904"/>
                </a:cubicBezTo>
                <a:cubicBezTo>
                  <a:pt x="577630" y="570697"/>
                  <a:pt x="567258" y="581069"/>
                  <a:pt x="554463" y="581069"/>
                </a:cubicBezTo>
                <a:cubicBezTo>
                  <a:pt x="541669" y="581069"/>
                  <a:pt x="531297" y="570697"/>
                  <a:pt x="531297" y="557904"/>
                </a:cubicBezTo>
                <a:cubicBezTo>
                  <a:pt x="531297" y="545110"/>
                  <a:pt x="541669" y="534738"/>
                  <a:pt x="554463" y="534738"/>
                </a:cubicBezTo>
                <a:close/>
                <a:moveTo>
                  <a:pt x="377366" y="534738"/>
                </a:moveTo>
                <a:cubicBezTo>
                  <a:pt x="390162" y="534738"/>
                  <a:pt x="400532" y="545110"/>
                  <a:pt x="400532" y="557904"/>
                </a:cubicBezTo>
                <a:cubicBezTo>
                  <a:pt x="400532" y="570697"/>
                  <a:pt x="390162" y="581069"/>
                  <a:pt x="377366" y="581069"/>
                </a:cubicBezTo>
                <a:cubicBezTo>
                  <a:pt x="364572" y="581069"/>
                  <a:pt x="354199" y="570697"/>
                  <a:pt x="354199" y="557904"/>
                </a:cubicBezTo>
                <a:cubicBezTo>
                  <a:pt x="354199" y="545110"/>
                  <a:pt x="364572" y="534738"/>
                  <a:pt x="377366" y="534738"/>
                </a:cubicBezTo>
                <a:close/>
                <a:moveTo>
                  <a:pt x="200263" y="534738"/>
                </a:moveTo>
                <a:cubicBezTo>
                  <a:pt x="213057" y="534738"/>
                  <a:pt x="223429" y="545110"/>
                  <a:pt x="223429" y="557904"/>
                </a:cubicBezTo>
                <a:cubicBezTo>
                  <a:pt x="223429" y="570697"/>
                  <a:pt x="213057" y="581069"/>
                  <a:pt x="200263" y="581069"/>
                </a:cubicBezTo>
                <a:cubicBezTo>
                  <a:pt x="187470" y="581069"/>
                  <a:pt x="177098" y="570697"/>
                  <a:pt x="177098" y="557904"/>
                </a:cubicBezTo>
                <a:cubicBezTo>
                  <a:pt x="177098" y="545110"/>
                  <a:pt x="187470" y="534738"/>
                  <a:pt x="200263" y="534738"/>
                </a:cubicBezTo>
                <a:close/>
                <a:moveTo>
                  <a:pt x="23165" y="534738"/>
                </a:moveTo>
                <a:cubicBezTo>
                  <a:pt x="35959" y="534738"/>
                  <a:pt x="46331" y="545110"/>
                  <a:pt x="46331" y="557904"/>
                </a:cubicBezTo>
                <a:cubicBezTo>
                  <a:pt x="46331" y="570697"/>
                  <a:pt x="35959" y="581069"/>
                  <a:pt x="23165" y="581069"/>
                </a:cubicBezTo>
                <a:cubicBezTo>
                  <a:pt x="10371" y="581069"/>
                  <a:pt x="0" y="570697"/>
                  <a:pt x="0" y="557904"/>
                </a:cubicBezTo>
                <a:cubicBezTo>
                  <a:pt x="0" y="545110"/>
                  <a:pt x="10371" y="534738"/>
                  <a:pt x="23165" y="534738"/>
                </a:cubicBezTo>
                <a:close/>
                <a:moveTo>
                  <a:pt x="1619106" y="363375"/>
                </a:moveTo>
                <a:cubicBezTo>
                  <a:pt x="1631904" y="363375"/>
                  <a:pt x="1642279" y="373746"/>
                  <a:pt x="1642279" y="386540"/>
                </a:cubicBezTo>
                <a:cubicBezTo>
                  <a:pt x="1642279" y="399334"/>
                  <a:pt x="1631904" y="409706"/>
                  <a:pt x="1619106" y="409706"/>
                </a:cubicBezTo>
                <a:cubicBezTo>
                  <a:pt x="1606309" y="409706"/>
                  <a:pt x="1595935" y="399334"/>
                  <a:pt x="1595935" y="386540"/>
                </a:cubicBezTo>
                <a:cubicBezTo>
                  <a:pt x="1595935" y="373746"/>
                  <a:pt x="1606309" y="363375"/>
                  <a:pt x="1619106" y="363375"/>
                </a:cubicBezTo>
                <a:close/>
                <a:moveTo>
                  <a:pt x="1442019" y="363375"/>
                </a:moveTo>
                <a:cubicBezTo>
                  <a:pt x="1454813" y="363375"/>
                  <a:pt x="1465185" y="373746"/>
                  <a:pt x="1465185" y="386540"/>
                </a:cubicBezTo>
                <a:cubicBezTo>
                  <a:pt x="1465185" y="399334"/>
                  <a:pt x="1454813" y="409706"/>
                  <a:pt x="1442019" y="409706"/>
                </a:cubicBezTo>
                <a:cubicBezTo>
                  <a:pt x="1429226" y="409706"/>
                  <a:pt x="1418854" y="399334"/>
                  <a:pt x="1418854" y="386540"/>
                </a:cubicBezTo>
                <a:cubicBezTo>
                  <a:pt x="1418854" y="373746"/>
                  <a:pt x="1429226" y="363375"/>
                  <a:pt x="1442019" y="363375"/>
                </a:cubicBezTo>
                <a:close/>
                <a:moveTo>
                  <a:pt x="1264920" y="363375"/>
                </a:moveTo>
                <a:cubicBezTo>
                  <a:pt x="1277715" y="363375"/>
                  <a:pt x="1288086" y="373746"/>
                  <a:pt x="1288086" y="386540"/>
                </a:cubicBezTo>
                <a:cubicBezTo>
                  <a:pt x="1288086" y="399334"/>
                  <a:pt x="1277715" y="409706"/>
                  <a:pt x="1264920" y="409706"/>
                </a:cubicBezTo>
                <a:cubicBezTo>
                  <a:pt x="1252126" y="409706"/>
                  <a:pt x="1241754" y="399334"/>
                  <a:pt x="1241754" y="386540"/>
                </a:cubicBezTo>
                <a:cubicBezTo>
                  <a:pt x="1241754" y="373746"/>
                  <a:pt x="1252126" y="363375"/>
                  <a:pt x="1264920" y="363375"/>
                </a:cubicBezTo>
                <a:close/>
                <a:moveTo>
                  <a:pt x="1087829" y="363375"/>
                </a:moveTo>
                <a:cubicBezTo>
                  <a:pt x="1100626" y="363375"/>
                  <a:pt x="1110998" y="373746"/>
                  <a:pt x="1110998" y="386540"/>
                </a:cubicBezTo>
                <a:cubicBezTo>
                  <a:pt x="1110998" y="399334"/>
                  <a:pt x="1100626" y="409706"/>
                  <a:pt x="1087829" y="409706"/>
                </a:cubicBezTo>
                <a:cubicBezTo>
                  <a:pt x="1075032" y="409706"/>
                  <a:pt x="1064659" y="399334"/>
                  <a:pt x="1064659" y="386540"/>
                </a:cubicBezTo>
                <a:cubicBezTo>
                  <a:pt x="1064659" y="373746"/>
                  <a:pt x="1075032" y="363375"/>
                  <a:pt x="1087829" y="363375"/>
                </a:cubicBezTo>
                <a:close/>
                <a:moveTo>
                  <a:pt x="910729" y="363375"/>
                </a:moveTo>
                <a:cubicBezTo>
                  <a:pt x="923520" y="363375"/>
                  <a:pt x="933892" y="373746"/>
                  <a:pt x="933892" y="386540"/>
                </a:cubicBezTo>
                <a:cubicBezTo>
                  <a:pt x="933892" y="399334"/>
                  <a:pt x="923520" y="409706"/>
                  <a:pt x="910729" y="409706"/>
                </a:cubicBezTo>
                <a:cubicBezTo>
                  <a:pt x="897930" y="409706"/>
                  <a:pt x="887563" y="399334"/>
                  <a:pt x="887563" y="386540"/>
                </a:cubicBezTo>
                <a:cubicBezTo>
                  <a:pt x="887563" y="373746"/>
                  <a:pt x="897930" y="363375"/>
                  <a:pt x="910729" y="363375"/>
                </a:cubicBezTo>
                <a:close/>
                <a:moveTo>
                  <a:pt x="733631" y="363375"/>
                </a:moveTo>
                <a:cubicBezTo>
                  <a:pt x="746425" y="363375"/>
                  <a:pt x="756797" y="373746"/>
                  <a:pt x="756797" y="386540"/>
                </a:cubicBezTo>
                <a:cubicBezTo>
                  <a:pt x="756797" y="399334"/>
                  <a:pt x="746425" y="409706"/>
                  <a:pt x="733631" y="409706"/>
                </a:cubicBezTo>
                <a:cubicBezTo>
                  <a:pt x="720836" y="409706"/>
                  <a:pt x="710464" y="399334"/>
                  <a:pt x="710464" y="386540"/>
                </a:cubicBezTo>
                <a:cubicBezTo>
                  <a:pt x="710464" y="373746"/>
                  <a:pt x="720836" y="363375"/>
                  <a:pt x="733631" y="363375"/>
                </a:cubicBezTo>
                <a:close/>
                <a:moveTo>
                  <a:pt x="556528" y="363375"/>
                </a:moveTo>
                <a:cubicBezTo>
                  <a:pt x="569322" y="363375"/>
                  <a:pt x="579694" y="373746"/>
                  <a:pt x="579694" y="386541"/>
                </a:cubicBezTo>
                <a:cubicBezTo>
                  <a:pt x="579694" y="399334"/>
                  <a:pt x="569322" y="409706"/>
                  <a:pt x="556528" y="409706"/>
                </a:cubicBezTo>
                <a:cubicBezTo>
                  <a:pt x="543734" y="409706"/>
                  <a:pt x="533362" y="399334"/>
                  <a:pt x="533362" y="386541"/>
                </a:cubicBezTo>
                <a:cubicBezTo>
                  <a:pt x="533362" y="373746"/>
                  <a:pt x="543734" y="363375"/>
                  <a:pt x="556528" y="363375"/>
                </a:cubicBezTo>
                <a:close/>
                <a:moveTo>
                  <a:pt x="379431" y="363375"/>
                </a:moveTo>
                <a:cubicBezTo>
                  <a:pt x="392226" y="363375"/>
                  <a:pt x="402597" y="373746"/>
                  <a:pt x="402597" y="386541"/>
                </a:cubicBezTo>
                <a:cubicBezTo>
                  <a:pt x="402597" y="399334"/>
                  <a:pt x="392226" y="409706"/>
                  <a:pt x="379431" y="409706"/>
                </a:cubicBezTo>
                <a:cubicBezTo>
                  <a:pt x="366637" y="409706"/>
                  <a:pt x="356264" y="399334"/>
                  <a:pt x="356264" y="386541"/>
                </a:cubicBezTo>
                <a:cubicBezTo>
                  <a:pt x="356264" y="373746"/>
                  <a:pt x="366637" y="363375"/>
                  <a:pt x="379431" y="363375"/>
                </a:cubicBezTo>
                <a:close/>
                <a:moveTo>
                  <a:pt x="202328" y="363375"/>
                </a:moveTo>
                <a:cubicBezTo>
                  <a:pt x="215122" y="363375"/>
                  <a:pt x="225494" y="373746"/>
                  <a:pt x="225494" y="386541"/>
                </a:cubicBezTo>
                <a:cubicBezTo>
                  <a:pt x="225494" y="399334"/>
                  <a:pt x="215122" y="409706"/>
                  <a:pt x="202328" y="409706"/>
                </a:cubicBezTo>
                <a:cubicBezTo>
                  <a:pt x="189534" y="409706"/>
                  <a:pt x="179162" y="399334"/>
                  <a:pt x="179162" y="386541"/>
                </a:cubicBezTo>
                <a:cubicBezTo>
                  <a:pt x="179162" y="373746"/>
                  <a:pt x="189534" y="363375"/>
                  <a:pt x="202328" y="363375"/>
                </a:cubicBezTo>
                <a:close/>
                <a:moveTo>
                  <a:pt x="25230" y="363375"/>
                </a:moveTo>
                <a:cubicBezTo>
                  <a:pt x="38024" y="363375"/>
                  <a:pt x="48396" y="373746"/>
                  <a:pt x="48396" y="386541"/>
                </a:cubicBezTo>
                <a:cubicBezTo>
                  <a:pt x="48396" y="399334"/>
                  <a:pt x="38024" y="409706"/>
                  <a:pt x="25230" y="409706"/>
                </a:cubicBezTo>
                <a:cubicBezTo>
                  <a:pt x="12436" y="409706"/>
                  <a:pt x="2064" y="399334"/>
                  <a:pt x="2064" y="386541"/>
                </a:cubicBezTo>
                <a:cubicBezTo>
                  <a:pt x="2064" y="373746"/>
                  <a:pt x="12436" y="363375"/>
                  <a:pt x="25230" y="363375"/>
                </a:cubicBezTo>
                <a:close/>
                <a:moveTo>
                  <a:pt x="1619106" y="171363"/>
                </a:moveTo>
                <a:cubicBezTo>
                  <a:pt x="1631906" y="171363"/>
                  <a:pt x="1642280" y="181735"/>
                  <a:pt x="1642280" y="194528"/>
                </a:cubicBezTo>
                <a:cubicBezTo>
                  <a:pt x="1642280" y="207322"/>
                  <a:pt x="1631906" y="217694"/>
                  <a:pt x="1619106" y="217694"/>
                </a:cubicBezTo>
                <a:cubicBezTo>
                  <a:pt x="1606309" y="217694"/>
                  <a:pt x="1595935" y="207322"/>
                  <a:pt x="1595935" y="194528"/>
                </a:cubicBezTo>
                <a:cubicBezTo>
                  <a:pt x="1595935" y="181735"/>
                  <a:pt x="1606309" y="171363"/>
                  <a:pt x="1619106" y="171363"/>
                </a:cubicBezTo>
                <a:close/>
                <a:moveTo>
                  <a:pt x="1442020" y="171363"/>
                </a:moveTo>
                <a:cubicBezTo>
                  <a:pt x="1454815" y="171363"/>
                  <a:pt x="1465185" y="181735"/>
                  <a:pt x="1465185" y="194529"/>
                </a:cubicBezTo>
                <a:cubicBezTo>
                  <a:pt x="1465185" y="207323"/>
                  <a:pt x="1454815" y="217694"/>
                  <a:pt x="1442020" y="217694"/>
                </a:cubicBezTo>
                <a:cubicBezTo>
                  <a:pt x="1429226" y="217694"/>
                  <a:pt x="1418855" y="207323"/>
                  <a:pt x="1418855" y="194529"/>
                </a:cubicBezTo>
                <a:cubicBezTo>
                  <a:pt x="1418855" y="181735"/>
                  <a:pt x="1429226" y="171363"/>
                  <a:pt x="1442020" y="171363"/>
                </a:cubicBezTo>
                <a:close/>
                <a:moveTo>
                  <a:pt x="1264921" y="171363"/>
                </a:moveTo>
                <a:cubicBezTo>
                  <a:pt x="1277715" y="171363"/>
                  <a:pt x="1288088" y="181735"/>
                  <a:pt x="1288088" y="194529"/>
                </a:cubicBezTo>
                <a:cubicBezTo>
                  <a:pt x="1288088" y="207323"/>
                  <a:pt x="1277715" y="217694"/>
                  <a:pt x="1264921" y="217694"/>
                </a:cubicBezTo>
                <a:cubicBezTo>
                  <a:pt x="1252126" y="217694"/>
                  <a:pt x="1241754" y="207323"/>
                  <a:pt x="1241754" y="194529"/>
                </a:cubicBezTo>
                <a:cubicBezTo>
                  <a:pt x="1241754" y="181735"/>
                  <a:pt x="1252126" y="171363"/>
                  <a:pt x="1264921" y="171363"/>
                </a:cubicBezTo>
                <a:close/>
                <a:moveTo>
                  <a:pt x="1087830" y="171363"/>
                </a:moveTo>
                <a:cubicBezTo>
                  <a:pt x="1100626" y="171363"/>
                  <a:pt x="1110998" y="181735"/>
                  <a:pt x="1110998" y="194529"/>
                </a:cubicBezTo>
                <a:cubicBezTo>
                  <a:pt x="1110998" y="207323"/>
                  <a:pt x="1100626" y="217695"/>
                  <a:pt x="1087830" y="217695"/>
                </a:cubicBezTo>
                <a:cubicBezTo>
                  <a:pt x="1075032" y="217695"/>
                  <a:pt x="1064659" y="207323"/>
                  <a:pt x="1064659" y="194529"/>
                </a:cubicBezTo>
                <a:cubicBezTo>
                  <a:pt x="1064659" y="181735"/>
                  <a:pt x="1075032" y="171363"/>
                  <a:pt x="1087830" y="171363"/>
                </a:cubicBezTo>
                <a:close/>
                <a:moveTo>
                  <a:pt x="910729" y="171363"/>
                </a:moveTo>
                <a:cubicBezTo>
                  <a:pt x="923523" y="171363"/>
                  <a:pt x="933892" y="181735"/>
                  <a:pt x="933892" y="194529"/>
                </a:cubicBezTo>
                <a:cubicBezTo>
                  <a:pt x="933892" y="207323"/>
                  <a:pt x="923523" y="217695"/>
                  <a:pt x="910729" y="217695"/>
                </a:cubicBezTo>
                <a:cubicBezTo>
                  <a:pt x="897930" y="217695"/>
                  <a:pt x="887563" y="207323"/>
                  <a:pt x="887563" y="194529"/>
                </a:cubicBezTo>
                <a:cubicBezTo>
                  <a:pt x="887563" y="181735"/>
                  <a:pt x="897930" y="171363"/>
                  <a:pt x="910729" y="171363"/>
                </a:cubicBezTo>
                <a:close/>
                <a:moveTo>
                  <a:pt x="733631" y="171363"/>
                </a:moveTo>
                <a:cubicBezTo>
                  <a:pt x="746426" y="171363"/>
                  <a:pt x="756798" y="181735"/>
                  <a:pt x="756798" y="194529"/>
                </a:cubicBezTo>
                <a:cubicBezTo>
                  <a:pt x="756798" y="207323"/>
                  <a:pt x="746426" y="217695"/>
                  <a:pt x="733631" y="217695"/>
                </a:cubicBezTo>
                <a:cubicBezTo>
                  <a:pt x="720837" y="217695"/>
                  <a:pt x="710465" y="207323"/>
                  <a:pt x="710465" y="194529"/>
                </a:cubicBezTo>
                <a:cubicBezTo>
                  <a:pt x="710465" y="181735"/>
                  <a:pt x="720837" y="171363"/>
                  <a:pt x="733631" y="171363"/>
                </a:cubicBezTo>
                <a:close/>
                <a:moveTo>
                  <a:pt x="556529" y="171363"/>
                </a:moveTo>
                <a:cubicBezTo>
                  <a:pt x="569323" y="171363"/>
                  <a:pt x="579695" y="181735"/>
                  <a:pt x="579695" y="194529"/>
                </a:cubicBezTo>
                <a:cubicBezTo>
                  <a:pt x="579695" y="207323"/>
                  <a:pt x="569323" y="217695"/>
                  <a:pt x="556529" y="217695"/>
                </a:cubicBezTo>
                <a:cubicBezTo>
                  <a:pt x="543734" y="217695"/>
                  <a:pt x="533362" y="207323"/>
                  <a:pt x="533362" y="194529"/>
                </a:cubicBezTo>
                <a:cubicBezTo>
                  <a:pt x="533362" y="181735"/>
                  <a:pt x="543734" y="171363"/>
                  <a:pt x="556529" y="171363"/>
                </a:cubicBezTo>
                <a:close/>
                <a:moveTo>
                  <a:pt x="379431" y="171363"/>
                </a:moveTo>
                <a:cubicBezTo>
                  <a:pt x="392227" y="171363"/>
                  <a:pt x="402597" y="181735"/>
                  <a:pt x="402597" y="194529"/>
                </a:cubicBezTo>
                <a:cubicBezTo>
                  <a:pt x="402597" y="207323"/>
                  <a:pt x="392227" y="217695"/>
                  <a:pt x="379431" y="217695"/>
                </a:cubicBezTo>
                <a:cubicBezTo>
                  <a:pt x="366637" y="217695"/>
                  <a:pt x="356265" y="207323"/>
                  <a:pt x="356265" y="194529"/>
                </a:cubicBezTo>
                <a:cubicBezTo>
                  <a:pt x="356265" y="181735"/>
                  <a:pt x="366637" y="171363"/>
                  <a:pt x="379431" y="171363"/>
                </a:cubicBezTo>
                <a:close/>
                <a:moveTo>
                  <a:pt x="202328" y="171363"/>
                </a:moveTo>
                <a:cubicBezTo>
                  <a:pt x="215122" y="171363"/>
                  <a:pt x="225494" y="181735"/>
                  <a:pt x="225494" y="194529"/>
                </a:cubicBezTo>
                <a:cubicBezTo>
                  <a:pt x="225494" y="207323"/>
                  <a:pt x="215122" y="217695"/>
                  <a:pt x="202328" y="217695"/>
                </a:cubicBezTo>
                <a:cubicBezTo>
                  <a:pt x="189534" y="217695"/>
                  <a:pt x="179162" y="207323"/>
                  <a:pt x="179162" y="194529"/>
                </a:cubicBezTo>
                <a:cubicBezTo>
                  <a:pt x="179162" y="181735"/>
                  <a:pt x="189534" y="171363"/>
                  <a:pt x="202328" y="171363"/>
                </a:cubicBezTo>
                <a:close/>
                <a:moveTo>
                  <a:pt x="25230" y="171363"/>
                </a:moveTo>
                <a:cubicBezTo>
                  <a:pt x="38024" y="171363"/>
                  <a:pt x="48396" y="181735"/>
                  <a:pt x="48396" y="194529"/>
                </a:cubicBezTo>
                <a:cubicBezTo>
                  <a:pt x="48396" y="207323"/>
                  <a:pt x="38024" y="217695"/>
                  <a:pt x="25230" y="217695"/>
                </a:cubicBezTo>
                <a:cubicBezTo>
                  <a:pt x="12436" y="217695"/>
                  <a:pt x="2064" y="207323"/>
                  <a:pt x="2064" y="194529"/>
                </a:cubicBezTo>
                <a:cubicBezTo>
                  <a:pt x="2064" y="181735"/>
                  <a:pt x="12436" y="171363"/>
                  <a:pt x="25230" y="171363"/>
                </a:cubicBezTo>
                <a:close/>
                <a:moveTo>
                  <a:pt x="1621172" y="0"/>
                </a:moveTo>
                <a:cubicBezTo>
                  <a:pt x="1633971" y="0"/>
                  <a:pt x="1644345" y="10372"/>
                  <a:pt x="1644345" y="23166"/>
                </a:cubicBezTo>
                <a:cubicBezTo>
                  <a:pt x="1644345" y="35960"/>
                  <a:pt x="1633971" y="46332"/>
                  <a:pt x="1621172" y="46332"/>
                </a:cubicBezTo>
                <a:cubicBezTo>
                  <a:pt x="1608375" y="46332"/>
                  <a:pt x="1598000" y="35960"/>
                  <a:pt x="1598000" y="23166"/>
                </a:cubicBezTo>
                <a:cubicBezTo>
                  <a:pt x="1598000" y="10372"/>
                  <a:pt x="1608375" y="0"/>
                  <a:pt x="1621172" y="0"/>
                </a:cubicBezTo>
                <a:close/>
                <a:moveTo>
                  <a:pt x="1444085" y="0"/>
                </a:moveTo>
                <a:cubicBezTo>
                  <a:pt x="1456880" y="0"/>
                  <a:pt x="1467249" y="10372"/>
                  <a:pt x="1467249" y="23166"/>
                </a:cubicBezTo>
                <a:cubicBezTo>
                  <a:pt x="1467249" y="35960"/>
                  <a:pt x="1456880" y="46332"/>
                  <a:pt x="1444085" y="46332"/>
                </a:cubicBezTo>
                <a:cubicBezTo>
                  <a:pt x="1431293" y="46332"/>
                  <a:pt x="1420920" y="35960"/>
                  <a:pt x="1420920" y="23166"/>
                </a:cubicBezTo>
                <a:cubicBezTo>
                  <a:pt x="1420920" y="10372"/>
                  <a:pt x="1431293" y="0"/>
                  <a:pt x="1444085" y="0"/>
                </a:cubicBezTo>
                <a:close/>
                <a:moveTo>
                  <a:pt x="1266987" y="0"/>
                </a:moveTo>
                <a:cubicBezTo>
                  <a:pt x="1279781" y="0"/>
                  <a:pt x="1290153" y="10372"/>
                  <a:pt x="1290153" y="23166"/>
                </a:cubicBezTo>
                <a:cubicBezTo>
                  <a:pt x="1290153" y="35960"/>
                  <a:pt x="1279781" y="46332"/>
                  <a:pt x="1266987" y="46332"/>
                </a:cubicBezTo>
                <a:cubicBezTo>
                  <a:pt x="1254191" y="46332"/>
                  <a:pt x="1243821" y="35960"/>
                  <a:pt x="1243821" y="23166"/>
                </a:cubicBezTo>
                <a:cubicBezTo>
                  <a:pt x="1243821" y="10372"/>
                  <a:pt x="1254191" y="0"/>
                  <a:pt x="1266987" y="0"/>
                </a:cubicBezTo>
                <a:close/>
                <a:moveTo>
                  <a:pt x="1089895" y="0"/>
                </a:moveTo>
                <a:cubicBezTo>
                  <a:pt x="1102692" y="0"/>
                  <a:pt x="1113063" y="10372"/>
                  <a:pt x="1113063" y="23166"/>
                </a:cubicBezTo>
                <a:cubicBezTo>
                  <a:pt x="1113063" y="35960"/>
                  <a:pt x="1102692" y="46332"/>
                  <a:pt x="1089895" y="46332"/>
                </a:cubicBezTo>
                <a:cubicBezTo>
                  <a:pt x="1077098" y="46332"/>
                  <a:pt x="1066725" y="35960"/>
                  <a:pt x="1066725" y="23166"/>
                </a:cubicBezTo>
                <a:cubicBezTo>
                  <a:pt x="1066725" y="10372"/>
                  <a:pt x="1077098" y="0"/>
                  <a:pt x="1089895" y="0"/>
                </a:cubicBezTo>
                <a:close/>
                <a:moveTo>
                  <a:pt x="912794" y="0"/>
                </a:moveTo>
                <a:cubicBezTo>
                  <a:pt x="925585" y="0"/>
                  <a:pt x="935957" y="10372"/>
                  <a:pt x="935957" y="23166"/>
                </a:cubicBezTo>
                <a:cubicBezTo>
                  <a:pt x="935957" y="35960"/>
                  <a:pt x="925585" y="46332"/>
                  <a:pt x="912794" y="46332"/>
                </a:cubicBezTo>
                <a:cubicBezTo>
                  <a:pt x="899993" y="46332"/>
                  <a:pt x="889627" y="35960"/>
                  <a:pt x="889627" y="23166"/>
                </a:cubicBezTo>
                <a:cubicBezTo>
                  <a:pt x="889627" y="10372"/>
                  <a:pt x="899993" y="0"/>
                  <a:pt x="912794" y="0"/>
                </a:cubicBezTo>
                <a:close/>
                <a:moveTo>
                  <a:pt x="735696" y="0"/>
                </a:moveTo>
                <a:cubicBezTo>
                  <a:pt x="748490" y="0"/>
                  <a:pt x="758862" y="10372"/>
                  <a:pt x="758862" y="23166"/>
                </a:cubicBezTo>
                <a:cubicBezTo>
                  <a:pt x="758862" y="35960"/>
                  <a:pt x="748490" y="46332"/>
                  <a:pt x="735696" y="46332"/>
                </a:cubicBezTo>
                <a:cubicBezTo>
                  <a:pt x="722902" y="46332"/>
                  <a:pt x="712529" y="35960"/>
                  <a:pt x="712529" y="23166"/>
                </a:cubicBezTo>
                <a:cubicBezTo>
                  <a:pt x="712529" y="10372"/>
                  <a:pt x="722902" y="0"/>
                  <a:pt x="735696" y="0"/>
                </a:cubicBezTo>
                <a:close/>
                <a:moveTo>
                  <a:pt x="558593" y="0"/>
                </a:moveTo>
                <a:cubicBezTo>
                  <a:pt x="571387" y="0"/>
                  <a:pt x="581760" y="10372"/>
                  <a:pt x="581760" y="23166"/>
                </a:cubicBezTo>
                <a:cubicBezTo>
                  <a:pt x="581760" y="35960"/>
                  <a:pt x="571387" y="46332"/>
                  <a:pt x="558593" y="46332"/>
                </a:cubicBezTo>
                <a:cubicBezTo>
                  <a:pt x="545799" y="46332"/>
                  <a:pt x="535428" y="35960"/>
                  <a:pt x="535428" y="23166"/>
                </a:cubicBezTo>
                <a:cubicBezTo>
                  <a:pt x="535428" y="10372"/>
                  <a:pt x="545799" y="0"/>
                  <a:pt x="558593" y="0"/>
                </a:cubicBezTo>
                <a:close/>
                <a:moveTo>
                  <a:pt x="381496" y="0"/>
                </a:moveTo>
                <a:cubicBezTo>
                  <a:pt x="394291" y="0"/>
                  <a:pt x="404661" y="10372"/>
                  <a:pt x="404661" y="23166"/>
                </a:cubicBezTo>
                <a:cubicBezTo>
                  <a:pt x="404661" y="35960"/>
                  <a:pt x="394291" y="46332"/>
                  <a:pt x="381496" y="46332"/>
                </a:cubicBezTo>
                <a:cubicBezTo>
                  <a:pt x="368702" y="46332"/>
                  <a:pt x="358329" y="35960"/>
                  <a:pt x="358329" y="23166"/>
                </a:cubicBezTo>
                <a:cubicBezTo>
                  <a:pt x="358329" y="10372"/>
                  <a:pt x="368702" y="0"/>
                  <a:pt x="381496" y="0"/>
                </a:cubicBezTo>
                <a:close/>
                <a:moveTo>
                  <a:pt x="204394" y="0"/>
                </a:moveTo>
                <a:cubicBezTo>
                  <a:pt x="217188" y="0"/>
                  <a:pt x="227560" y="10372"/>
                  <a:pt x="227560" y="23166"/>
                </a:cubicBezTo>
                <a:cubicBezTo>
                  <a:pt x="227560" y="35960"/>
                  <a:pt x="217188" y="46332"/>
                  <a:pt x="204394" y="46332"/>
                </a:cubicBezTo>
                <a:cubicBezTo>
                  <a:pt x="191600" y="46332"/>
                  <a:pt x="181228" y="35960"/>
                  <a:pt x="181228" y="23166"/>
                </a:cubicBezTo>
                <a:cubicBezTo>
                  <a:pt x="181228" y="10372"/>
                  <a:pt x="191600" y="0"/>
                  <a:pt x="204394" y="0"/>
                </a:cubicBezTo>
                <a:close/>
                <a:moveTo>
                  <a:pt x="27296" y="0"/>
                </a:moveTo>
                <a:cubicBezTo>
                  <a:pt x="40090" y="0"/>
                  <a:pt x="50462" y="10372"/>
                  <a:pt x="50462" y="23166"/>
                </a:cubicBezTo>
                <a:cubicBezTo>
                  <a:pt x="50462" y="35960"/>
                  <a:pt x="40090" y="46332"/>
                  <a:pt x="27296" y="46332"/>
                </a:cubicBezTo>
                <a:cubicBezTo>
                  <a:pt x="14502" y="46332"/>
                  <a:pt x="4130" y="35960"/>
                  <a:pt x="4130" y="23166"/>
                </a:cubicBezTo>
                <a:cubicBezTo>
                  <a:pt x="4130" y="10372"/>
                  <a:pt x="14502" y="0"/>
                  <a:pt x="27296" y="0"/>
                </a:cubicBezTo>
                <a:close/>
              </a:path>
            </a:pathLst>
          </a:custGeom>
          <a:gradFill>
            <a:gsLst>
              <a:gs pos="0">
                <a:schemeClr val="accent1"/>
              </a:gs>
              <a:gs pos="100000">
                <a:srgbClr val="F3F3F3"/>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04" name="Google Shape;104;p17"/>
          <p:cNvSpPr/>
          <p:nvPr/>
        </p:nvSpPr>
        <p:spPr>
          <a:xfrm>
            <a:off x="11551082" y="2579124"/>
            <a:ext cx="640800" cy="604200"/>
          </a:xfrm>
          <a:prstGeom prst="rect">
            <a:avLst/>
          </a:prstGeom>
          <a:solidFill>
            <a:srgbClr val="0033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7"/>
          <p:cNvSpPr/>
          <p:nvPr/>
        </p:nvSpPr>
        <p:spPr>
          <a:xfrm>
            <a:off x="968054" y="6253800"/>
            <a:ext cx="640800" cy="604200"/>
          </a:xfrm>
          <a:prstGeom prst="rect">
            <a:avLst/>
          </a:prstGeom>
          <a:solidFill>
            <a:srgbClr val="F6A51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7"/>
          <p:cNvSpPr txBox="1"/>
          <p:nvPr>
            <p:ph type="title"/>
          </p:nvPr>
        </p:nvSpPr>
        <p:spPr>
          <a:xfrm>
            <a:off x="4189336" y="538163"/>
            <a:ext cx="6598800" cy="10077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p:txBody>
      </p:sp>
      <p:sp>
        <p:nvSpPr>
          <p:cNvPr id="107" name="Google Shape;107;p17"/>
          <p:cNvSpPr txBox="1"/>
          <p:nvPr>
            <p:ph idx="1" type="body"/>
          </p:nvPr>
        </p:nvSpPr>
        <p:spPr>
          <a:xfrm>
            <a:off x="1398136" y="2693850"/>
            <a:ext cx="6805800" cy="33981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108" name="Google Shape;108;p17"/>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
        <p:nvSpPr>
          <p:cNvPr id="109" name="Google Shape;109;p17"/>
          <p:cNvSpPr txBox="1"/>
          <p:nvPr/>
        </p:nvSpPr>
        <p:spPr>
          <a:xfrm rot="5400000">
            <a:off x="-630579" y="6206825"/>
            <a:ext cx="1579800" cy="37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lt2"/>
                </a:solidFill>
                <a:latin typeface="Barlow Condensed"/>
                <a:ea typeface="Barlow Condensed"/>
                <a:cs typeface="Barlow Condensed"/>
                <a:sym typeface="Barlow Condensed"/>
              </a:rPr>
              <a:t>SLIDESMANIA.COM</a:t>
            </a:r>
            <a:endParaRPr>
              <a:solidFill>
                <a:schemeClr val="lt2"/>
              </a:solidFill>
              <a:latin typeface="Barlow Condensed"/>
              <a:ea typeface="Barlow Condensed"/>
              <a:cs typeface="Barlow Condensed"/>
              <a:sym typeface="Barlow Condense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1" name="Shape 21"/>
        <p:cNvGrpSpPr/>
        <p:nvPr/>
      </p:nvGrpSpPr>
      <p:grpSpPr>
        <a:xfrm>
          <a:off x="0" y="0"/>
          <a:ext cx="0" cy="0"/>
          <a:chOff x="0" y="0"/>
          <a:chExt cx="0" cy="0"/>
        </a:xfrm>
      </p:grpSpPr>
      <p:sp>
        <p:nvSpPr>
          <p:cNvPr id="22" name="Google Shape;22;p4"/>
          <p:cNvSpPr/>
          <p:nvPr>
            <p:ph idx="2" type="pic"/>
          </p:nvPr>
        </p:nvSpPr>
        <p:spPr>
          <a:xfrm>
            <a:off x="473754" y="1965945"/>
            <a:ext cx="3502024" cy="3997325"/>
          </a:xfrm>
          <a:prstGeom prst="rect">
            <a:avLst/>
          </a:prstGeom>
          <a:noFill/>
          <a:ln>
            <a:noFill/>
          </a:ln>
        </p:spPr>
      </p:sp>
      <p:sp>
        <p:nvSpPr>
          <p:cNvPr id="23" name="Google Shape;23;p4"/>
          <p:cNvSpPr/>
          <p:nvPr>
            <p:ph idx="3" type="pic"/>
          </p:nvPr>
        </p:nvSpPr>
        <p:spPr>
          <a:xfrm>
            <a:off x="4344988" y="1965945"/>
            <a:ext cx="3502024" cy="3997325"/>
          </a:xfrm>
          <a:prstGeom prst="rect">
            <a:avLst/>
          </a:prstGeom>
          <a:noFill/>
          <a:ln>
            <a:noFill/>
          </a:ln>
        </p:spPr>
      </p:sp>
      <p:sp>
        <p:nvSpPr>
          <p:cNvPr id="24" name="Google Shape;24;p4"/>
          <p:cNvSpPr/>
          <p:nvPr>
            <p:ph idx="4" type="pic"/>
          </p:nvPr>
        </p:nvSpPr>
        <p:spPr>
          <a:xfrm>
            <a:off x="8191500" y="1965945"/>
            <a:ext cx="3502024" cy="3997325"/>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25" name="Shape 25"/>
        <p:cNvGrpSpPr/>
        <p:nvPr/>
      </p:nvGrpSpPr>
      <p:grpSpPr>
        <a:xfrm>
          <a:off x="0" y="0"/>
          <a:ext cx="0" cy="0"/>
          <a:chOff x="0" y="0"/>
          <a:chExt cx="0" cy="0"/>
        </a:xfrm>
      </p:grpSpPr>
      <p:sp>
        <p:nvSpPr>
          <p:cNvPr id="26" name="Google Shape;26;p5"/>
          <p:cNvSpPr/>
          <p:nvPr>
            <p:ph idx="2" type="pic"/>
          </p:nvPr>
        </p:nvSpPr>
        <p:spPr>
          <a:xfrm>
            <a:off x="334054" y="378445"/>
            <a:ext cx="11523892" cy="6101111"/>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27" name="Shape 27"/>
        <p:cNvGrpSpPr/>
        <p:nvPr/>
      </p:nvGrpSpPr>
      <p:grpSpPr>
        <a:xfrm>
          <a:off x="0" y="0"/>
          <a:ext cx="0" cy="0"/>
          <a:chOff x="0" y="0"/>
          <a:chExt cx="0" cy="0"/>
        </a:xfrm>
      </p:grpSpPr>
      <p:sp>
        <p:nvSpPr>
          <p:cNvPr id="28" name="Google Shape;28;p6"/>
          <p:cNvSpPr/>
          <p:nvPr>
            <p:ph idx="2" type="pic"/>
          </p:nvPr>
        </p:nvSpPr>
        <p:spPr>
          <a:xfrm>
            <a:off x="2427622" y="2115403"/>
            <a:ext cx="2306472" cy="3330054"/>
          </a:xfrm>
          <a:prstGeom prst="rect">
            <a:avLst/>
          </a:prstGeom>
          <a:noFill/>
          <a:ln>
            <a:noFill/>
          </a:ln>
        </p:spPr>
      </p:sp>
      <p:sp>
        <p:nvSpPr>
          <p:cNvPr id="29" name="Google Shape;29;p6"/>
          <p:cNvSpPr/>
          <p:nvPr>
            <p:ph idx="3" type="pic"/>
          </p:nvPr>
        </p:nvSpPr>
        <p:spPr>
          <a:xfrm>
            <a:off x="4942764" y="2115403"/>
            <a:ext cx="2306472" cy="3330054"/>
          </a:xfrm>
          <a:prstGeom prst="rect">
            <a:avLst/>
          </a:prstGeom>
          <a:noFill/>
          <a:ln>
            <a:noFill/>
          </a:ln>
        </p:spPr>
      </p:sp>
      <p:sp>
        <p:nvSpPr>
          <p:cNvPr id="30" name="Google Shape;30;p6"/>
          <p:cNvSpPr/>
          <p:nvPr>
            <p:ph idx="4" type="pic"/>
          </p:nvPr>
        </p:nvSpPr>
        <p:spPr>
          <a:xfrm>
            <a:off x="7457906" y="2115403"/>
            <a:ext cx="2306472" cy="3330054"/>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 name="Google Shape;40;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7.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18" Type="http://schemas.openxmlformats.org/officeDocument/2006/relationships/theme" Target="../theme/theme1.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mc:AlternateContent>
    <mc:Choice Requires="p14">
      <p:transition spd="slow" p14:dur="9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7.png"/><Relationship Id="rId10"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hyperlink" Target="mailto:mathieu.thibault@uqo.ca" TargetMode="External"/><Relationship Id="rId5" Type="http://schemas.openxmlformats.org/officeDocument/2006/relationships/hyperlink" Target="mailto:stephanie.rioux@recit.qc.ca" TargetMode="External"/><Relationship Id="rId6" Type="http://schemas.openxmlformats.org/officeDocument/2006/relationships/image" Target="../media/image3.png"/><Relationship Id="rId7" Type="http://schemas.openxmlformats.org/officeDocument/2006/relationships/image" Target="../media/image50.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1" Type="http://schemas.openxmlformats.org/officeDocument/2006/relationships/hyperlink" Target="http://www.education.gouv.qc.ca/fileadmin/site_web/documents/dpse/adaptation_serv_compl/Referentiel-mathematique.PDF" TargetMode="External"/><Relationship Id="rId10" Type="http://schemas.openxmlformats.org/officeDocument/2006/relationships/image" Target="../media/image4.png"/><Relationship Id="rId12"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slide" Target="/ppt/slides/slide9.xml"/><Relationship Id="rId4" Type="http://schemas.openxmlformats.org/officeDocument/2006/relationships/slide" Target="/ppt/slides/slide11.xml"/><Relationship Id="rId9" Type="http://schemas.openxmlformats.org/officeDocument/2006/relationships/image" Target="../media/image21.png"/><Relationship Id="rId5" Type="http://schemas.openxmlformats.org/officeDocument/2006/relationships/image" Target="../media/image18.png"/><Relationship Id="rId6" Type="http://schemas.openxmlformats.org/officeDocument/2006/relationships/image" Target="../media/image33.png"/><Relationship Id="rId7" Type="http://schemas.openxmlformats.org/officeDocument/2006/relationships/image" Target="../media/image19.png"/><Relationship Id="rId8" Type="http://schemas.openxmlformats.org/officeDocument/2006/relationships/image" Target="../media/image25.png"/></Relationships>
</file>

<file path=ppt/slides/_rels/slide11.xml.rels><?xml version="1.0" encoding="UTF-8" standalone="yes"?><Relationships xmlns="http://schemas.openxmlformats.org/package/2006/relationships"><Relationship Id="rId11" Type="http://schemas.openxmlformats.org/officeDocument/2006/relationships/hyperlink" Target="http://www.education.gouv.qc.ca/fileadmin/site_web/documents/dpse/adaptation_serv_compl/Referentiel-mathematique.PDF" TargetMode="External"/><Relationship Id="rId10" Type="http://schemas.openxmlformats.org/officeDocument/2006/relationships/image" Target="../media/image4.png"/><Relationship Id="rId12"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slide" Target="/ppt/slides/slide10.xml"/><Relationship Id="rId4" Type="http://schemas.openxmlformats.org/officeDocument/2006/relationships/slide" Target="/ppt/slides/slide9.xml"/><Relationship Id="rId9" Type="http://schemas.openxmlformats.org/officeDocument/2006/relationships/image" Target="../media/image24.png"/><Relationship Id="rId5" Type="http://schemas.openxmlformats.org/officeDocument/2006/relationships/image" Target="../media/image22.png"/><Relationship Id="rId6" Type="http://schemas.openxmlformats.org/officeDocument/2006/relationships/image" Target="../media/image30.png"/><Relationship Id="rId7" Type="http://schemas.openxmlformats.org/officeDocument/2006/relationships/image" Target="../media/image37.png"/><Relationship Id="rId8" Type="http://schemas.openxmlformats.org/officeDocument/2006/relationships/image" Target="../media/image2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hyperlink" Target="https://drive.google.com/file/d/15Dgfb5XmCduoOZXRGaz3E1mIsbEWrO9M/view?usp=drive_link" TargetMode="External"/><Relationship Id="rId5" Type="http://schemas.openxmlformats.org/officeDocument/2006/relationships/hyperlink" Target="https://campus.recit.qc.ca/mod/page/view.php?id=9691" TargetMode="External"/><Relationship Id="rId6" Type="http://schemas.openxmlformats.org/officeDocument/2006/relationships/hyperlink" Target="https://view.genial.ly/65f0671ac7fdf10014553f87/presentation-peppit-minecraft-secondaire" TargetMode="External"/><Relationship Id="rId7" Type="http://schemas.openxmlformats.org/officeDocument/2006/relationships/hyperlink" Target="https://drive.google.com/file/d/1UZ8V3eEG0AGvaoGa6YCHrsWJmASIh7Fm/view?usp=sharin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hyperlink" Target="https://drive.google.com/file/d/1EiNGLSTnpb3pW1T1eZOr5rz3KO71fJBq/view?usp=share_link" TargetMode="External"/><Relationship Id="rId5" Type="http://schemas.openxmlformats.org/officeDocument/2006/relationships/hyperlink" Target="https://campus.recit.qc.ca/mod/page/view.php?id=19412"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hyperlink" Target="https://docs.google.com/document/d/1_OXAv3YZ3DCS6Vm7f8uk_rjoy7mtP4P2X_6d7OEIsPA/edit" TargetMode="External"/><Relationship Id="rId5" Type="http://schemas.openxmlformats.org/officeDocument/2006/relationships/hyperlink" Target="https://drive.google.com/file/d/1bo_nnzq0GSTagy1hUM0-TLTlMKe_aowQ/view?usp=sharin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51.png"/><Relationship Id="rId5" Type="http://schemas.openxmlformats.org/officeDocument/2006/relationships/hyperlink" Target="https://frq.gouv.qc.ca/programme-engagement/"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png"/></Relationships>
</file>

<file path=ppt/slides/_rels/slide2.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hyperlink" Target="https://docs.google.com/document/d/14wKqC8igJM7QFoEfJUE77PSMvKhxK55_qWek3OuUVu8/edit?usp=sharing" TargetMode="External"/><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hyperlink" Target="https://education.minecraft.net/get-started/download" TargetMode="External"/><Relationship Id="rId5" Type="http://schemas.openxmlformats.org/officeDocument/2006/relationships/image" Target="../media/image15.png"/><Relationship Id="rId6" Type="http://schemas.openxmlformats.org/officeDocument/2006/relationships/image" Target="../media/image50.png"/><Relationship Id="rId7" Type="http://schemas.openxmlformats.org/officeDocument/2006/relationships/image" Target="../media/image2.png"/><Relationship Id="rId8" Type="http://schemas.openxmlformats.org/officeDocument/2006/relationships/hyperlink" Target="http://recitmst.qc.ca/minecraft090524"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png"/><Relationship Id="rId4" Type="http://schemas.openxmlformats.org/officeDocument/2006/relationships/hyperlink" Target="https://campus.recit.qc.ca/course/view.php?id=329" TargetMode="External"/><Relationship Id="rId5" Type="http://schemas.openxmlformats.org/officeDocument/2006/relationships/hyperlink" Target="https://campus.recit.qc.ca/course/view.php?id=329" TargetMode="External"/></Relationships>
</file>

<file path=ppt/slides/_rels/slide21.xml.rels><?xml version="1.0" encoding="UTF-8" standalone="yes"?><Relationships xmlns="http://schemas.openxmlformats.org/package/2006/relationships"><Relationship Id="rId10"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42.png"/><Relationship Id="rId5" Type="http://schemas.openxmlformats.org/officeDocument/2006/relationships/image" Target="../media/image52.png"/><Relationship Id="rId6" Type="http://schemas.openxmlformats.org/officeDocument/2006/relationships/image" Target="../media/image44.png"/><Relationship Id="rId7" Type="http://schemas.openxmlformats.org/officeDocument/2006/relationships/image" Target="../media/image47.png"/><Relationship Id="rId8"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hyperlink" Target="https://campus.recit.qc.ca/login/index.php" TargetMode="External"/><Relationship Id="rId4" Type="http://schemas.openxmlformats.org/officeDocument/2006/relationships/hyperlink" Target="https://campus.recit.qc.ca/enrol/index.php?id=329" TargetMode="External"/><Relationship Id="rId5" Type="http://schemas.openxmlformats.org/officeDocument/2006/relationships/hyperlink" Target="https://campus.recit.qc.ca/mod/page/view.php?id=24252&amp;forceview=1" TargetMode="External"/><Relationship Id="rId6" Type="http://schemas.openxmlformats.org/officeDocument/2006/relationships/image" Target="../media/image49.png"/></Relationships>
</file>

<file path=ppt/slides/_rels/slide23.xml.rels><?xml version="1.0" encoding="UTF-8" standalone="yes"?><Relationships xmlns="http://schemas.openxmlformats.org/package/2006/relationships"><Relationship Id="rId10" Type="http://schemas.openxmlformats.org/officeDocument/2006/relationships/hyperlink" Target="mailto:mathieu.thibault@uqo.ca" TargetMode="External"/><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hyperlink" Target="mailto:stephanie.rioux@recit.qc.ca" TargetMode="External"/><Relationship Id="rId5" Type="http://schemas.openxmlformats.org/officeDocument/2006/relationships/image" Target="../media/image15.png"/><Relationship Id="rId6" Type="http://schemas.openxmlformats.org/officeDocument/2006/relationships/image" Target="../media/image3.png"/><Relationship Id="rId7" Type="http://schemas.openxmlformats.org/officeDocument/2006/relationships/image" Target="../media/image50.png"/><Relationship Id="rId8"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0.png"/><Relationship Id="rId4" Type="http://schemas.openxmlformats.org/officeDocument/2006/relationships/hyperlink" Target="http://recitmst.qc.ca/minecraft26102023" TargetMode="External"/><Relationship Id="rId5" Type="http://schemas.openxmlformats.org/officeDocument/2006/relationships/hyperlink" Target="mailto:equipe@recitmst.qc.ca" TargetMode="External"/><Relationship Id="rId6" Type="http://schemas.openxmlformats.org/officeDocument/2006/relationships/hyperlink" Target="https://docs.google.com/presentation/d/1wiSbxz9VIvo8ZIhtMWImhZBBebvkSJ3jm3gj-cxozW8/edit?usp=sharing" TargetMode="External"/><Relationship Id="rId7"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10.png"/><Relationship Id="rId13" Type="http://schemas.openxmlformats.org/officeDocument/2006/relationships/image" Target="../media/image20.png"/><Relationship Id="rId12"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slide" Target="/ppt/slides/slide6.xml"/><Relationship Id="rId4" Type="http://schemas.openxmlformats.org/officeDocument/2006/relationships/slide" Target="/ppt/slides/slide8.xml"/><Relationship Id="rId9" Type="http://schemas.openxmlformats.org/officeDocument/2006/relationships/image" Target="../media/image12.png"/><Relationship Id="rId14" Type="http://schemas.openxmlformats.org/officeDocument/2006/relationships/image" Target="../media/image23.png"/><Relationship Id="rId5" Type="http://schemas.openxmlformats.org/officeDocument/2006/relationships/slide" Target="/ppt/slides/slide7.xml"/><Relationship Id="rId6" Type="http://schemas.openxmlformats.org/officeDocument/2006/relationships/image" Target="../media/image4.png"/><Relationship Id="rId7" Type="http://schemas.openxmlformats.org/officeDocument/2006/relationships/slide" Target="/ppt/slides/slide5.xml"/><Relationship Id="rId8" Type="http://schemas.openxmlformats.org/officeDocument/2006/relationships/slide" Target="/ppt/slides/slide5.xml"/></Relationships>
</file>

<file path=ppt/slides/_rels/slide6.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slide" Target="/ppt/slides/slide8.xml"/><Relationship Id="rId4" Type="http://schemas.openxmlformats.org/officeDocument/2006/relationships/slide" Target="/ppt/slides/slide7.xml"/><Relationship Id="rId9" Type="http://schemas.openxmlformats.org/officeDocument/2006/relationships/image" Target="../media/image21.png"/><Relationship Id="rId5" Type="http://schemas.openxmlformats.org/officeDocument/2006/relationships/image" Target="../media/image18.png"/><Relationship Id="rId6" Type="http://schemas.openxmlformats.org/officeDocument/2006/relationships/image" Target="../media/image33.png"/><Relationship Id="rId7" Type="http://schemas.openxmlformats.org/officeDocument/2006/relationships/image" Target="../media/image19.png"/><Relationship Id="rId8" Type="http://schemas.openxmlformats.org/officeDocument/2006/relationships/image" Target="../media/image25.png"/></Relationships>
</file>

<file path=ppt/slides/_rels/slide7.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37.png"/><Relationship Id="rId13" Type="http://schemas.openxmlformats.org/officeDocument/2006/relationships/image" Target="../media/image15.png"/><Relationship Id="rId12"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slide" Target="/ppt/slides/slide6.xml"/><Relationship Id="rId4" Type="http://schemas.openxmlformats.org/officeDocument/2006/relationships/slide" Target="/ppt/slides/slide8.xml"/><Relationship Id="rId9" Type="http://schemas.openxmlformats.org/officeDocument/2006/relationships/image" Target="../media/image30.png"/><Relationship Id="rId14" Type="http://schemas.openxmlformats.org/officeDocument/2006/relationships/hyperlink" Target="https://sites.google.com/csbe.qc.ca/evaluerautrementenmath/types-de-probl%C3%A8mes/t%C3%A2ches-cr%C3%A9atives?authuser=0" TargetMode="External"/><Relationship Id="rId5" Type="http://schemas.openxmlformats.org/officeDocument/2006/relationships/image" Target="../media/image22.png"/><Relationship Id="rId6" Type="http://schemas.openxmlformats.org/officeDocument/2006/relationships/image" Target="../media/image4.png"/><Relationship Id="rId7" Type="http://schemas.openxmlformats.org/officeDocument/2006/relationships/image" Target="../media/image32.png"/><Relationship Id="rId8" Type="http://schemas.openxmlformats.org/officeDocument/2006/relationships/image" Target="../media/image3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slide" Target="/ppt/slides/slide7.xml"/><Relationship Id="rId4" Type="http://schemas.openxmlformats.org/officeDocument/2006/relationships/slide" Target="/ppt/slides/slide6.xml"/><Relationship Id="rId5" Type="http://schemas.openxmlformats.org/officeDocument/2006/relationships/image" Target="../media/image4.png"/><Relationship Id="rId6" Type="http://schemas.openxmlformats.org/officeDocument/2006/relationships/image" Target="../media/image27.png"/><Relationship Id="rId7" Type="http://schemas.openxmlformats.org/officeDocument/2006/relationships/image" Target="../media/image43.png"/><Relationship Id="rId8" Type="http://schemas.openxmlformats.org/officeDocument/2006/relationships/image" Target="../media/image15.png"/></Relationships>
</file>

<file path=ppt/slides/_rels/slide9.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hyperlink" Target="http://www.education.gouv.qc.ca/fileadmin/site_web/documents/dpse/adaptation_serv_compl/Referentiel-mathematique.PDF" TargetMode="External"/><Relationship Id="rId12"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slide" Target="/ppt/slides/slide10.xml"/><Relationship Id="rId4" Type="http://schemas.openxmlformats.org/officeDocument/2006/relationships/slide" Target="/ppt/slides/slide11.xml"/><Relationship Id="rId9" Type="http://schemas.openxmlformats.org/officeDocument/2006/relationships/image" Target="../media/image20.png"/><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18"/>
          <p:cNvPicPr preferRelativeResize="0"/>
          <p:nvPr/>
        </p:nvPicPr>
        <p:blipFill rotWithShape="1">
          <a:blip r:embed="rId3">
            <a:alphaModFix/>
          </a:blip>
          <a:srcRect b="0" l="0" r="0" t="0"/>
          <a:stretch/>
        </p:blipFill>
        <p:spPr>
          <a:xfrm>
            <a:off x="0" y="-388975"/>
            <a:ext cx="12192001" cy="8210701"/>
          </a:xfrm>
          <a:prstGeom prst="rect">
            <a:avLst/>
          </a:prstGeom>
          <a:noFill/>
          <a:ln>
            <a:noFill/>
          </a:ln>
        </p:spPr>
      </p:pic>
      <p:pic>
        <p:nvPicPr>
          <p:cNvPr descr="A picture containing text, toy&#10;&#10;Description automatically generated" id="115" name="Google Shape;115;p18"/>
          <p:cNvPicPr preferRelativeResize="0"/>
          <p:nvPr/>
        </p:nvPicPr>
        <p:blipFill rotWithShape="1">
          <a:blip r:embed="rId4">
            <a:alphaModFix/>
          </a:blip>
          <a:srcRect b="0" l="0" r="0" t="0"/>
          <a:stretch/>
        </p:blipFill>
        <p:spPr>
          <a:xfrm>
            <a:off x="7609114" y="3606921"/>
            <a:ext cx="4963887" cy="3901106"/>
          </a:xfrm>
          <a:prstGeom prst="rect">
            <a:avLst/>
          </a:prstGeom>
          <a:noFill/>
          <a:ln>
            <a:noFill/>
          </a:ln>
          <a:effectLst>
            <a:outerShdw blurRad="419100" rotWithShape="0" algn="tl" dir="2700000" dist="38100">
              <a:srgbClr val="000000">
                <a:alpha val="80000"/>
              </a:srgbClr>
            </a:outerShdw>
          </a:effectLst>
        </p:spPr>
      </p:pic>
      <p:sp>
        <p:nvSpPr>
          <p:cNvPr id="116" name="Google Shape;116;p18">
            <a:hlinkClick action="ppaction://hlinkshowjump?jump=nextslide"/>
          </p:cNvPr>
          <p:cNvSpPr/>
          <p:nvPr/>
        </p:nvSpPr>
        <p:spPr>
          <a:xfrm>
            <a:off x="3095250" y="2412750"/>
            <a:ext cx="6001500" cy="13533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7" name="Google Shape;117;p18"/>
          <p:cNvSpPr txBox="1"/>
          <p:nvPr/>
        </p:nvSpPr>
        <p:spPr>
          <a:xfrm>
            <a:off x="3142830" y="2597850"/>
            <a:ext cx="5905500" cy="11589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lang="en-US" sz="2100">
                <a:solidFill>
                  <a:srgbClr val="D8D8D8"/>
                </a:solidFill>
                <a:latin typeface="Press Start 2P"/>
                <a:ea typeface="Press Start 2P"/>
                <a:cs typeface="Press Start 2P"/>
                <a:sym typeface="Press Start 2P"/>
              </a:rPr>
              <a:t>Minecraft en maths selon différentes intentions</a:t>
            </a:r>
            <a:endParaRPr b="0" i="0" sz="2200" u="none" cap="none" strike="noStrike">
              <a:solidFill>
                <a:srgbClr val="D8D8D8"/>
              </a:solidFill>
              <a:latin typeface="Press Start 2P"/>
              <a:ea typeface="Press Start 2P"/>
              <a:cs typeface="Press Start 2P"/>
              <a:sym typeface="Press Start 2P"/>
            </a:endParaRPr>
          </a:p>
        </p:txBody>
      </p:sp>
      <p:sp>
        <p:nvSpPr>
          <p:cNvPr id="118" name="Google Shape;118;p18"/>
          <p:cNvSpPr/>
          <p:nvPr/>
        </p:nvSpPr>
        <p:spPr>
          <a:xfrm>
            <a:off x="3910438" y="3917950"/>
            <a:ext cx="4305300" cy="8556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9" name="Google Shape;119;p18"/>
          <p:cNvSpPr txBox="1"/>
          <p:nvPr/>
        </p:nvSpPr>
        <p:spPr>
          <a:xfrm>
            <a:off x="3987550" y="4104551"/>
            <a:ext cx="4151100" cy="669000"/>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Mathieu Thibault</a:t>
            </a:r>
            <a:endParaRPr sz="15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Stéphanie Rioux</a:t>
            </a:r>
            <a:endParaRPr sz="1500">
              <a:solidFill>
                <a:srgbClr val="D8D8D8"/>
              </a:solidFill>
              <a:latin typeface="Press Start 2P"/>
              <a:ea typeface="Press Start 2P"/>
              <a:cs typeface="Press Start 2P"/>
              <a:sym typeface="Press Start 2P"/>
            </a:endParaRPr>
          </a:p>
        </p:txBody>
      </p:sp>
      <p:sp>
        <p:nvSpPr>
          <p:cNvPr id="120" name="Google Shape;120;p18"/>
          <p:cNvSpPr txBox="1"/>
          <p:nvPr/>
        </p:nvSpPr>
        <p:spPr>
          <a:xfrm>
            <a:off x="3563425" y="5331475"/>
            <a:ext cx="47793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5">
                  <a:extLst>
                    <a:ext uri="{A12FA001-AC4F-418D-AE19-62706E023703}">
                      <ahyp:hlinkClr val="tx"/>
                    </a:ext>
                  </a:extLst>
                </a:hlinkClick>
              </a:rPr>
              <a:t>stephanie.rioux@recit.qc.ca</a:t>
            </a:r>
            <a:endParaRPr sz="1600">
              <a:solidFill>
                <a:schemeClr val="lt1"/>
              </a:solidFill>
            </a:endParaRPr>
          </a:p>
        </p:txBody>
      </p:sp>
      <p:sp>
        <p:nvSpPr>
          <p:cNvPr id="121" name="Google Shape;121;p18"/>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122" name="Google Shape;122;p18"/>
          <p:cNvPicPr preferRelativeResize="0"/>
          <p:nvPr/>
        </p:nvPicPr>
        <p:blipFill>
          <a:blip r:embed="rId6">
            <a:alphaModFix/>
          </a:blip>
          <a:stretch>
            <a:fillRect/>
          </a:stretch>
        </p:blipFill>
        <p:spPr>
          <a:xfrm>
            <a:off x="255127" y="-228200"/>
            <a:ext cx="871925" cy="1407200"/>
          </a:xfrm>
          <a:prstGeom prst="rect">
            <a:avLst/>
          </a:prstGeom>
          <a:noFill/>
          <a:ln>
            <a:noFill/>
          </a:ln>
        </p:spPr>
      </p:pic>
      <p:pic>
        <p:nvPicPr>
          <p:cNvPr id="123" name="Google Shape;123;p18"/>
          <p:cNvPicPr preferRelativeResize="0"/>
          <p:nvPr/>
        </p:nvPicPr>
        <p:blipFill>
          <a:blip r:embed="rId7">
            <a:alphaModFix/>
          </a:blip>
          <a:stretch>
            <a:fillRect/>
          </a:stretch>
        </p:blipFill>
        <p:spPr>
          <a:xfrm>
            <a:off x="3301725" y="1016446"/>
            <a:ext cx="5588550" cy="1353299"/>
          </a:xfrm>
          <a:prstGeom prst="rect">
            <a:avLst/>
          </a:prstGeom>
          <a:noFill/>
          <a:ln>
            <a:noFill/>
          </a:ln>
        </p:spPr>
      </p:pic>
      <p:pic>
        <p:nvPicPr>
          <p:cNvPr descr="A picture containing LEGO, toy&#10;&#10;Description automatically generated" id="124" name="Google Shape;124;p18"/>
          <p:cNvPicPr preferRelativeResize="0"/>
          <p:nvPr/>
        </p:nvPicPr>
        <p:blipFill rotWithShape="1">
          <a:blip r:embed="rId8">
            <a:alphaModFix/>
          </a:blip>
          <a:srcRect b="0" l="0" r="0" t="0"/>
          <a:stretch/>
        </p:blipFill>
        <p:spPr>
          <a:xfrm flipH="1">
            <a:off x="2235650" y="5324523"/>
            <a:ext cx="1406950" cy="1609676"/>
          </a:xfrm>
          <a:prstGeom prst="rect">
            <a:avLst/>
          </a:prstGeom>
          <a:noFill/>
          <a:ln>
            <a:noFill/>
          </a:ln>
          <a:effectLst>
            <a:outerShdw blurRad="444500" rotWithShape="0" algn="tr" dir="8100000" dist="38100">
              <a:srgbClr val="000000">
                <a:alpha val="78820"/>
              </a:srgbClr>
            </a:outerShdw>
          </a:effectLst>
        </p:spPr>
      </p:pic>
      <p:sp>
        <p:nvSpPr>
          <p:cNvPr id="125" name="Google Shape;125;p18"/>
          <p:cNvSpPr txBox="1"/>
          <p:nvPr/>
        </p:nvSpPr>
        <p:spPr>
          <a:xfrm>
            <a:off x="3877525" y="5026675"/>
            <a:ext cx="41511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9">
                  <a:extLst>
                    <a:ext uri="{A12FA001-AC4F-418D-AE19-62706E023703}">
                      <ahyp:hlinkClr val="tx"/>
                    </a:ext>
                  </a:extLst>
                </a:hlinkClick>
              </a:rPr>
              <a:t>mathieu.thibault@uqo.ca</a:t>
            </a:r>
            <a:endParaRPr sz="1600">
              <a:solidFill>
                <a:schemeClr val="lt1"/>
              </a:solidFill>
            </a:endParaRPr>
          </a:p>
        </p:txBody>
      </p:sp>
      <p:sp>
        <p:nvSpPr>
          <p:cNvPr id="126" name="Google Shape;126;p18"/>
          <p:cNvSpPr txBox="1"/>
          <p:nvPr/>
        </p:nvSpPr>
        <p:spPr>
          <a:xfrm>
            <a:off x="3640500" y="6480025"/>
            <a:ext cx="4589100" cy="397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US" sz="1200">
                <a:solidFill>
                  <a:srgbClr val="D8D8D8"/>
                </a:solidFill>
                <a:latin typeface="Press Start 2P"/>
                <a:ea typeface="Press Start 2P"/>
                <a:cs typeface="Press Start 2P"/>
                <a:sym typeface="Press Start 2P"/>
              </a:rPr>
              <a:t>Ce</a:t>
            </a:r>
            <a:r>
              <a:rPr lang="en-US" sz="1000">
                <a:solidFill>
                  <a:srgbClr val="D8D8D8"/>
                </a:solidFill>
                <a:latin typeface="Press Start 2P"/>
                <a:ea typeface="Press Start 2P"/>
                <a:cs typeface="Press Start 2P"/>
                <a:sym typeface="Press Start 2P"/>
              </a:rPr>
              <a:t>tte recherche est financée par le FRQSC - Engagement</a:t>
            </a:r>
            <a:endParaRPr sz="1000">
              <a:solidFill>
                <a:srgbClr val="D8D8D8"/>
              </a:solidFill>
              <a:latin typeface="Press Start 2P"/>
              <a:ea typeface="Press Start 2P"/>
              <a:cs typeface="Press Start 2P"/>
              <a:sym typeface="Press Start 2P"/>
            </a:endParaRPr>
          </a:p>
        </p:txBody>
      </p:sp>
      <p:pic>
        <p:nvPicPr>
          <p:cNvPr id="127" name="Google Shape;127;p18"/>
          <p:cNvPicPr preferRelativeResize="0"/>
          <p:nvPr/>
        </p:nvPicPr>
        <p:blipFill>
          <a:blip r:embed="rId10">
            <a:alphaModFix/>
          </a:blip>
          <a:stretch>
            <a:fillRect/>
          </a:stretch>
        </p:blipFill>
        <p:spPr>
          <a:xfrm>
            <a:off x="5065050" y="5749467"/>
            <a:ext cx="1757100" cy="794377"/>
          </a:xfrm>
          <a:prstGeom prst="rect">
            <a:avLst/>
          </a:prstGeom>
          <a:noFill/>
          <a:ln>
            <a:noFill/>
          </a:ln>
        </p:spPr>
      </p:pic>
      <p:pic>
        <p:nvPicPr>
          <p:cNvPr id="128" name="Google Shape;128;p18"/>
          <p:cNvPicPr preferRelativeResize="0"/>
          <p:nvPr/>
        </p:nvPicPr>
        <p:blipFill>
          <a:blip r:embed="rId11">
            <a:alphaModFix/>
          </a:blip>
          <a:stretch>
            <a:fillRect/>
          </a:stretch>
        </p:blipFill>
        <p:spPr>
          <a:xfrm>
            <a:off x="10044925" y="33423"/>
            <a:ext cx="1967600" cy="947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500"/>
                                        <p:tgtEl>
                                          <p:spTgt spid="114"/>
                                        </p:tgtEl>
                                      </p:cBhvr>
                                    </p:animEffect>
                                  </p:childTnLst>
                                </p:cTn>
                              </p:par>
                              <p:par>
                                <p:cTn fill="hold" nodeType="withEffect" presetClass="entr" presetID="2" presetSubtype="4">
                                  <p:stCondLst>
                                    <p:cond delay="0"/>
                                  </p:stCondLst>
                                  <p:childTnLst>
                                    <p:set>
                                      <p:cBhvr>
                                        <p:cTn dur="1" fill="hold">
                                          <p:stCondLst>
                                            <p:cond delay="0"/>
                                          </p:stCondLst>
                                        </p:cTn>
                                        <p:tgtEl>
                                          <p:spTgt spid="115"/>
                                        </p:tgtEl>
                                        <p:attrNameLst>
                                          <p:attrName>style.visibility</p:attrName>
                                        </p:attrNameLst>
                                      </p:cBhvr>
                                      <p:to>
                                        <p:strVal val="visible"/>
                                      </p:to>
                                    </p:set>
                                    <p:anim calcmode="lin" valueType="num">
                                      <p:cBhvr additive="base">
                                        <p:cTn dur="1000"/>
                                        <p:tgtEl>
                                          <p:spTgt spid="1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24"/>
                                        </p:tgtEl>
                                        <p:attrNameLst>
                                          <p:attrName>style.visibility</p:attrName>
                                        </p:attrNameLst>
                                      </p:cBhvr>
                                      <p:to>
                                        <p:strVal val="visible"/>
                                      </p:to>
                                    </p:set>
                                    <p:anim calcmode="lin" valueType="num">
                                      <p:cBhvr additive="base">
                                        <p:cTn dur="1000"/>
                                        <p:tgtEl>
                                          <p:spTgt spid="12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26" name="Shape 326"/>
        <p:cNvGrpSpPr/>
        <p:nvPr/>
      </p:nvGrpSpPr>
      <p:grpSpPr>
        <a:xfrm>
          <a:off x="0" y="0"/>
          <a:ext cx="0" cy="0"/>
          <a:chOff x="0" y="0"/>
          <a:chExt cx="0" cy="0"/>
        </a:xfrm>
      </p:grpSpPr>
      <p:sp>
        <p:nvSpPr>
          <p:cNvPr id="327" name="Google Shape;327;p27">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8" name="Google Shape;328;p27">
            <a:hlinkClick action="ppaction://hlinksldjump" r:id="rId4"/>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9" name="Google Shape;329;p27"/>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0" name="Google Shape;330;p27"/>
          <p:cNvSpPr txBox="1"/>
          <p:nvPr/>
        </p:nvSpPr>
        <p:spPr>
          <a:xfrm>
            <a:off x="1748073" y="3056000"/>
            <a:ext cx="8452200" cy="1431600"/>
          </a:xfrm>
          <a:prstGeom prst="rect">
            <a:avLst/>
          </a:prstGeom>
          <a:noFill/>
          <a:ln>
            <a:noFill/>
          </a:ln>
        </p:spPr>
        <p:txBody>
          <a:bodyPr anchorCtr="0" anchor="t" bIns="45700" lIns="91425" spcFirstLastPara="1" rIns="91425" wrap="square" tIns="45700">
            <a:spAutoFit/>
          </a:bodyPr>
          <a:lstStyle/>
          <a:p>
            <a:pPr indent="-304800" lvl="0" marL="457200" rtl="0" algn="l">
              <a:lnSpc>
                <a:spcPct val="150000"/>
              </a:lnSpc>
              <a:spcBef>
                <a:spcPts val="0"/>
              </a:spcBef>
              <a:spcAft>
                <a:spcPts val="0"/>
              </a:spcAft>
              <a:buClr>
                <a:schemeClr val="dk1"/>
              </a:buClr>
              <a:buSzPts val="1200"/>
              <a:buFont typeface="Press Start 2P"/>
              <a:buChar char="■"/>
            </a:pPr>
            <a:r>
              <a:rPr lang="en-US" sz="1300">
                <a:solidFill>
                  <a:schemeClr val="dk1"/>
                </a:solidFill>
                <a:latin typeface="Press Start 2P"/>
                <a:ea typeface="Press Start 2P"/>
                <a:cs typeface="Press Start 2P"/>
                <a:sym typeface="Press Start 2P"/>
              </a:rPr>
              <a:t>Apprendre en mathématiques </a:t>
            </a:r>
            <a:r>
              <a:rPr lang="en-US" sz="1300">
                <a:solidFill>
                  <a:schemeClr val="lt1"/>
                </a:solidFill>
                <a:highlight>
                  <a:schemeClr val="dk1"/>
                </a:highlight>
                <a:latin typeface="Press Start 2P"/>
                <a:ea typeface="Press Start 2P"/>
                <a:cs typeface="Press Start 2P"/>
                <a:sym typeface="Press Start 2P"/>
              </a:rPr>
              <a:t>POUR</a:t>
            </a:r>
            <a:r>
              <a:rPr lang="en-US" sz="1300">
                <a:solidFill>
                  <a:schemeClr val="dk1"/>
                </a:solidFill>
                <a:latin typeface="Press Start 2P"/>
                <a:ea typeface="Press Start 2P"/>
                <a:cs typeface="Press Start 2P"/>
                <a:sym typeface="Press Start 2P"/>
              </a:rPr>
              <a:t> la résolution de problème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Vise la mobilisation de concepts et processus mathématiques appris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d’application et de consolidation</a:t>
            </a:r>
            <a:endParaRPr sz="1200">
              <a:solidFill>
                <a:schemeClr val="dk1"/>
              </a:solidFill>
              <a:latin typeface="Press Start 2P"/>
              <a:ea typeface="Press Start 2P"/>
              <a:cs typeface="Press Start 2P"/>
              <a:sym typeface="Press Start 2P"/>
            </a:endParaRPr>
          </a:p>
        </p:txBody>
      </p:sp>
      <p:sp>
        <p:nvSpPr>
          <p:cNvPr id="331" name="Google Shape;331;p27"/>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2" name="Google Shape;332;p27"/>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3" name="Google Shape;333;p27"/>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p27"/>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5" name="Google Shape;335;p27"/>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6" name="Google Shape;336;p27"/>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37" name="Google Shape;337;p27"/>
          <p:cNvPicPr preferRelativeResize="0"/>
          <p:nvPr/>
        </p:nvPicPr>
        <p:blipFill rotWithShape="1">
          <a:blip r:embed="rId5">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338" name="Google Shape;338;p27"/>
          <p:cNvPicPr preferRelativeResize="0"/>
          <p:nvPr/>
        </p:nvPicPr>
        <p:blipFill rotWithShape="1">
          <a:blip r:embed="rId6">
            <a:alphaModFix/>
          </a:blip>
          <a:srcRect b="0" l="0" r="0" t="0"/>
          <a:stretch/>
        </p:blipFill>
        <p:spPr>
          <a:xfrm>
            <a:off x="2760114" y="4950313"/>
            <a:ext cx="379933" cy="378413"/>
          </a:xfrm>
          <a:prstGeom prst="rect">
            <a:avLst/>
          </a:prstGeom>
          <a:noFill/>
          <a:ln>
            <a:noFill/>
          </a:ln>
        </p:spPr>
      </p:pic>
      <p:pic>
        <p:nvPicPr>
          <p:cNvPr descr="A picture containing shape&#10;&#10;Description automatically generated" id="339" name="Google Shape;339;p27"/>
          <p:cNvPicPr preferRelativeResize="0"/>
          <p:nvPr/>
        </p:nvPicPr>
        <p:blipFill rotWithShape="1">
          <a:blip r:embed="rId7">
            <a:alphaModFix/>
          </a:blip>
          <a:srcRect b="0" l="0" r="0" t="0"/>
          <a:stretch/>
        </p:blipFill>
        <p:spPr>
          <a:xfrm flipH="1">
            <a:off x="4296975" y="4979789"/>
            <a:ext cx="319460" cy="319460"/>
          </a:xfrm>
          <a:prstGeom prst="rect">
            <a:avLst/>
          </a:prstGeom>
          <a:noFill/>
          <a:ln>
            <a:noFill/>
          </a:ln>
        </p:spPr>
      </p:pic>
      <p:pic>
        <p:nvPicPr>
          <p:cNvPr descr="A picture containing text&#10;&#10;Description automatically generated" id="340" name="Google Shape;340;p27"/>
          <p:cNvPicPr preferRelativeResize="0"/>
          <p:nvPr/>
        </p:nvPicPr>
        <p:blipFill rotWithShape="1">
          <a:blip r:embed="rId8">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341" name="Google Shape;341;p27"/>
          <p:cNvPicPr preferRelativeResize="0"/>
          <p:nvPr/>
        </p:nvPicPr>
        <p:blipFill rotWithShape="1">
          <a:blip r:embed="rId9">
            <a:alphaModFix/>
          </a:blip>
          <a:srcRect b="0" l="0" r="0" t="0"/>
          <a:stretch/>
        </p:blipFill>
        <p:spPr>
          <a:xfrm>
            <a:off x="5050286" y="4979789"/>
            <a:ext cx="319463" cy="319463"/>
          </a:xfrm>
          <a:prstGeom prst="rect">
            <a:avLst/>
          </a:prstGeom>
          <a:noFill/>
          <a:ln>
            <a:noFill/>
          </a:ln>
        </p:spPr>
      </p:pic>
      <p:sp>
        <p:nvSpPr>
          <p:cNvPr id="342" name="Google Shape;342;p27"/>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3" name="Google Shape;343;p27"/>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US" sz="1100">
                <a:solidFill>
                  <a:schemeClr val="lt1"/>
                </a:solidFill>
                <a:latin typeface="Press Start 2P"/>
                <a:ea typeface="Press Start 2P"/>
                <a:cs typeface="Press Start 2P"/>
                <a:sym typeface="Press Start 2P"/>
              </a:rPr>
              <a:t>1.PAR</a:t>
            </a:r>
            <a:endParaRPr sz="1100">
              <a:solidFill>
                <a:schemeClr val="lt1"/>
              </a:solidFill>
            </a:endParaRPr>
          </a:p>
        </p:txBody>
      </p:sp>
      <p:sp>
        <p:nvSpPr>
          <p:cNvPr id="344" name="Google Shape;344;p27"/>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None/>
            </a:pPr>
            <a:r>
              <a:rPr lang="en-US" sz="1100">
                <a:solidFill>
                  <a:schemeClr val="dk1"/>
                </a:solidFill>
                <a:latin typeface="Press Start 2P"/>
                <a:ea typeface="Press Start 2P"/>
                <a:cs typeface="Press Start 2P"/>
                <a:sym typeface="Press Start 2P"/>
              </a:rPr>
              <a:t>2.POUR</a:t>
            </a:r>
            <a:endParaRPr sz="1100">
              <a:solidFill>
                <a:schemeClr val="dk1"/>
              </a:solidFill>
              <a:latin typeface="Press Start 2P"/>
              <a:ea typeface="Press Start 2P"/>
              <a:cs typeface="Press Start 2P"/>
              <a:sym typeface="Press Start 2P"/>
            </a:endParaRPr>
          </a:p>
        </p:txBody>
      </p:sp>
      <p:sp>
        <p:nvSpPr>
          <p:cNvPr id="345" name="Google Shape;345;p27"/>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3.RP pour RP</a:t>
            </a:r>
            <a:endParaRPr sz="1100">
              <a:solidFill>
                <a:srgbClr val="D9D9D9"/>
              </a:solidFill>
              <a:latin typeface="Press Start 2P"/>
              <a:ea typeface="Press Start 2P"/>
              <a:cs typeface="Press Start 2P"/>
              <a:sym typeface="Press Start 2P"/>
            </a:endParaRPr>
          </a:p>
        </p:txBody>
      </p:sp>
      <p:pic>
        <p:nvPicPr>
          <p:cNvPr descr="A picture containing container, square&#10;&#10;Description automatically generated" id="346" name="Google Shape;346;p27"/>
          <p:cNvPicPr preferRelativeResize="0"/>
          <p:nvPr/>
        </p:nvPicPr>
        <p:blipFill rotWithShape="1">
          <a:blip r:embed="rId10">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347" name="Google Shape;347;p27"/>
          <p:cNvPicPr preferRelativeResize="0"/>
          <p:nvPr/>
        </p:nvPicPr>
        <p:blipFill rotWithShape="1">
          <a:blip r:embed="rId10">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48" name="Google Shape;348;p27"/>
          <p:cNvPicPr preferRelativeResize="0"/>
          <p:nvPr/>
        </p:nvPicPr>
        <p:blipFill rotWithShape="1">
          <a:blip r:embed="rId10">
            <a:alphaModFix/>
          </a:blip>
          <a:srcRect b="0" l="0" r="0" t="0"/>
          <a:stretch/>
        </p:blipFill>
        <p:spPr>
          <a:xfrm>
            <a:off x="9577100" y="5486685"/>
            <a:ext cx="1262339" cy="1262339"/>
          </a:xfrm>
          <a:prstGeom prst="rect">
            <a:avLst/>
          </a:prstGeom>
          <a:noFill/>
          <a:ln>
            <a:noFill/>
          </a:ln>
        </p:spPr>
      </p:pic>
      <p:sp>
        <p:nvSpPr>
          <p:cNvPr id="349" name="Google Shape;349;p27"/>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1">
                  <a:extLst>
                    <a:ext uri="{A12FA001-AC4F-418D-AE19-62706E023703}">
                      <ahyp:hlinkClr val="tx"/>
                    </a:ext>
                  </a:extLst>
                </a:hlinkClick>
              </a:rPr>
              <a:t>RIM</a:t>
            </a:r>
            <a:endParaRPr sz="1300">
              <a:solidFill>
                <a:srgbClr val="93C47D"/>
              </a:solidFill>
            </a:endParaRPr>
          </a:p>
        </p:txBody>
      </p:sp>
      <p:pic>
        <p:nvPicPr>
          <p:cNvPr id="350" name="Google Shape;350;p27"/>
          <p:cNvPicPr preferRelativeResize="0"/>
          <p:nvPr/>
        </p:nvPicPr>
        <p:blipFill>
          <a:blip r:embed="rId12">
            <a:alphaModFix/>
          </a:blip>
          <a:stretch>
            <a:fillRect/>
          </a:stretch>
        </p:blipFill>
        <p:spPr>
          <a:xfrm>
            <a:off x="10100427" y="89375"/>
            <a:ext cx="1960673" cy="2153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250"/>
                                        <p:tgtEl>
                                          <p:spTgt spid="330"/>
                                        </p:tgtEl>
                                      </p:cBhvr>
                                    </p:animEffect>
                                  </p:childTnLst>
                                </p:cTn>
                              </p:par>
                              <p:par>
                                <p:cTn fill="hold" nodeType="withEffect" presetClass="entr" presetID="2" presetSubtype="4">
                                  <p:stCondLst>
                                    <p:cond delay="0"/>
                                  </p:stCondLst>
                                  <p:childTnLst>
                                    <p:set>
                                      <p:cBhvr>
                                        <p:cTn dur="1" fill="hold">
                                          <p:stCondLst>
                                            <p:cond delay="0"/>
                                          </p:stCondLst>
                                        </p:cTn>
                                        <p:tgtEl>
                                          <p:spTgt spid="347"/>
                                        </p:tgtEl>
                                        <p:attrNameLst>
                                          <p:attrName>style.visibility</p:attrName>
                                        </p:attrNameLst>
                                      </p:cBhvr>
                                      <p:to>
                                        <p:strVal val="visible"/>
                                      </p:to>
                                    </p:set>
                                    <p:anim calcmode="lin" valueType="num">
                                      <p:cBhvr additive="base">
                                        <p:cTn dur="1000"/>
                                        <p:tgtEl>
                                          <p:spTgt spid="34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8"/>
                                        </p:tgtEl>
                                        <p:attrNameLst>
                                          <p:attrName>style.visibility</p:attrName>
                                        </p:attrNameLst>
                                      </p:cBhvr>
                                      <p:to>
                                        <p:strVal val="visible"/>
                                      </p:to>
                                    </p:set>
                                    <p:anim calcmode="lin" valueType="num">
                                      <p:cBhvr additive="base">
                                        <p:cTn dur="1000"/>
                                        <p:tgtEl>
                                          <p:spTgt spid="3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46"/>
                                        </p:tgtEl>
                                        <p:attrNameLst>
                                          <p:attrName>style.visibility</p:attrName>
                                        </p:attrNameLst>
                                      </p:cBhvr>
                                      <p:to>
                                        <p:strVal val="visible"/>
                                      </p:to>
                                    </p:set>
                                    <p:anim calcmode="lin" valueType="num">
                                      <p:cBhvr additive="base">
                                        <p:cTn dur="1000"/>
                                        <p:tgtEl>
                                          <p:spTgt spid="346"/>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par>
                                <p:cTn fill="hold" nodeType="with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par>
                                <p:cTn fill="hold" nodeType="with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1000"/>
                                        <p:tgtEl>
                                          <p:spTgt spid="339"/>
                                        </p:tgtEl>
                                      </p:cBhvr>
                                    </p:animEffect>
                                  </p:childTnLst>
                                </p:cTn>
                              </p:par>
                              <p:par>
                                <p:cTn fill="hold" nodeType="with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par>
                                <p:cTn fill="hold" nodeType="with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000"/>
                                        <p:tgtEl>
                                          <p:spTgt spid="3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54" name="Shape 354"/>
        <p:cNvGrpSpPr/>
        <p:nvPr/>
      </p:nvGrpSpPr>
      <p:grpSpPr>
        <a:xfrm>
          <a:off x="0" y="0"/>
          <a:ext cx="0" cy="0"/>
          <a:chOff x="0" y="0"/>
          <a:chExt cx="0" cy="0"/>
        </a:xfrm>
      </p:grpSpPr>
      <p:sp>
        <p:nvSpPr>
          <p:cNvPr id="355" name="Google Shape;355;p28">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6" name="Google Shape;356;p28">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7" name="Google Shape;357;p28"/>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8" name="Google Shape;358;p28"/>
          <p:cNvSpPr txBox="1"/>
          <p:nvPr/>
        </p:nvSpPr>
        <p:spPr>
          <a:xfrm>
            <a:off x="1574300" y="3006975"/>
            <a:ext cx="81552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Résoudre des problèmes pour apprendre à résoudre des problèmes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Vise le développement de stratégies cognitives et métacognitives au service de la résolution de problèmes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Tous les types de tâches</a:t>
            </a:r>
            <a:endParaRPr sz="1200">
              <a:solidFill>
                <a:schemeClr val="dk1"/>
              </a:solidFill>
              <a:latin typeface="Press Start 2P"/>
              <a:ea typeface="Press Start 2P"/>
              <a:cs typeface="Press Start 2P"/>
              <a:sym typeface="Press Start 2P"/>
            </a:endParaRPr>
          </a:p>
        </p:txBody>
      </p:sp>
      <p:sp>
        <p:nvSpPr>
          <p:cNvPr id="359" name="Google Shape;359;p28"/>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0" name="Google Shape;360;p28"/>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1" name="Google Shape;361;p28"/>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2" name="Google Shape;362;p28"/>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3" name="Google Shape;363;p28"/>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4" name="Google Shape;364;p28"/>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365" name="Google Shape;365;p28"/>
          <p:cNvPicPr preferRelativeResize="0"/>
          <p:nvPr/>
        </p:nvPicPr>
        <p:blipFill rotWithShape="1">
          <a:blip r:embed="rId5">
            <a:alphaModFix/>
          </a:blip>
          <a:srcRect b="0" l="0" r="0" t="0"/>
          <a:stretch/>
        </p:blipFill>
        <p:spPr>
          <a:xfrm>
            <a:off x="4251860" y="4934675"/>
            <a:ext cx="409687" cy="409687"/>
          </a:xfrm>
          <a:prstGeom prst="rect">
            <a:avLst/>
          </a:prstGeom>
          <a:noFill/>
          <a:ln>
            <a:noFill/>
          </a:ln>
        </p:spPr>
      </p:pic>
      <p:pic>
        <p:nvPicPr>
          <p:cNvPr descr="Shape&#10;&#10;Description automatically generated with medium confidence" id="366" name="Google Shape;366;p28"/>
          <p:cNvPicPr preferRelativeResize="0"/>
          <p:nvPr/>
        </p:nvPicPr>
        <p:blipFill rotWithShape="1">
          <a:blip r:embed="rId6">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367" name="Google Shape;367;p28"/>
          <p:cNvPicPr preferRelativeResize="0"/>
          <p:nvPr/>
        </p:nvPicPr>
        <p:blipFill rotWithShape="1">
          <a:blip r:embed="rId7">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368" name="Google Shape;368;p28"/>
          <p:cNvPicPr preferRelativeResize="0"/>
          <p:nvPr/>
        </p:nvPicPr>
        <p:blipFill rotWithShape="1">
          <a:blip r:embed="rId8">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369" name="Google Shape;369;p28"/>
          <p:cNvPicPr preferRelativeResize="0"/>
          <p:nvPr/>
        </p:nvPicPr>
        <p:blipFill rotWithShape="1">
          <a:blip r:embed="rId9">
            <a:alphaModFix/>
          </a:blip>
          <a:srcRect b="0" l="0" r="0" t="0"/>
          <a:stretch/>
        </p:blipFill>
        <p:spPr>
          <a:xfrm>
            <a:off x="4936731" y="4869493"/>
            <a:ext cx="551251" cy="551251"/>
          </a:xfrm>
          <a:prstGeom prst="rect">
            <a:avLst/>
          </a:prstGeom>
          <a:noFill/>
          <a:ln>
            <a:noFill/>
          </a:ln>
        </p:spPr>
      </p:pic>
      <p:sp>
        <p:nvSpPr>
          <p:cNvPr id="370" name="Google Shape;370;p28"/>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1" name="Google Shape;371;p28"/>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1.PAR</a:t>
            </a:r>
            <a:endParaRPr sz="1100">
              <a:solidFill>
                <a:srgbClr val="D9D9D9"/>
              </a:solidFill>
            </a:endParaRPr>
          </a:p>
        </p:txBody>
      </p:sp>
      <p:sp>
        <p:nvSpPr>
          <p:cNvPr id="372" name="Google Shape;372;p28"/>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2.POUR</a:t>
            </a:r>
            <a:endParaRPr sz="1100">
              <a:solidFill>
                <a:srgbClr val="D9D9D9"/>
              </a:solidFill>
              <a:latin typeface="Press Start 2P"/>
              <a:ea typeface="Press Start 2P"/>
              <a:cs typeface="Press Start 2P"/>
              <a:sym typeface="Press Start 2P"/>
            </a:endParaRPr>
          </a:p>
        </p:txBody>
      </p:sp>
      <p:sp>
        <p:nvSpPr>
          <p:cNvPr id="373" name="Google Shape;373;p28"/>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1100">
                <a:solidFill>
                  <a:schemeClr val="dk1"/>
                </a:solidFill>
                <a:latin typeface="Press Start 2P"/>
                <a:ea typeface="Press Start 2P"/>
                <a:cs typeface="Press Start 2P"/>
                <a:sym typeface="Press Start 2P"/>
              </a:rPr>
              <a:t>3.RP pour RP</a:t>
            </a:r>
            <a:endParaRPr sz="1100">
              <a:solidFill>
                <a:schemeClr val="dk1"/>
              </a:solidFill>
              <a:latin typeface="Press Start 2P"/>
              <a:ea typeface="Press Start 2P"/>
              <a:cs typeface="Press Start 2P"/>
              <a:sym typeface="Press Start 2P"/>
            </a:endParaRPr>
          </a:p>
        </p:txBody>
      </p:sp>
      <p:pic>
        <p:nvPicPr>
          <p:cNvPr descr="A picture containing container, square&#10;&#10;Description automatically generated" id="374" name="Google Shape;374;p28"/>
          <p:cNvPicPr preferRelativeResize="0"/>
          <p:nvPr/>
        </p:nvPicPr>
        <p:blipFill rotWithShape="1">
          <a:blip r:embed="rId10">
            <a:alphaModFix/>
          </a:blip>
          <a:srcRect b="0" l="0" r="0" t="0"/>
          <a:stretch/>
        </p:blipFill>
        <p:spPr>
          <a:xfrm>
            <a:off x="10441664" y="4671182"/>
            <a:ext cx="784149" cy="784150"/>
          </a:xfrm>
          <a:prstGeom prst="rect">
            <a:avLst/>
          </a:prstGeom>
          <a:noFill/>
          <a:ln>
            <a:noFill/>
          </a:ln>
        </p:spPr>
      </p:pic>
      <p:pic>
        <p:nvPicPr>
          <p:cNvPr descr="A picture containing container, square&#10;&#10;Description automatically generated" id="375" name="Google Shape;375;p28"/>
          <p:cNvPicPr preferRelativeResize="0"/>
          <p:nvPr/>
        </p:nvPicPr>
        <p:blipFill rotWithShape="1">
          <a:blip r:embed="rId10">
            <a:alphaModFix/>
          </a:blip>
          <a:srcRect b="0" l="0" r="0" t="0"/>
          <a:stretch/>
        </p:blipFill>
        <p:spPr>
          <a:xfrm>
            <a:off x="10555074" y="4993268"/>
            <a:ext cx="1747837" cy="1747837"/>
          </a:xfrm>
          <a:prstGeom prst="rect">
            <a:avLst/>
          </a:prstGeom>
          <a:noFill/>
          <a:ln>
            <a:noFill/>
          </a:ln>
        </p:spPr>
      </p:pic>
      <p:pic>
        <p:nvPicPr>
          <p:cNvPr descr="A picture containing container, square&#10;&#10;Description automatically generated" id="376" name="Google Shape;376;p28"/>
          <p:cNvPicPr preferRelativeResize="0"/>
          <p:nvPr/>
        </p:nvPicPr>
        <p:blipFill rotWithShape="1">
          <a:blip r:embed="rId10">
            <a:alphaModFix/>
          </a:blip>
          <a:srcRect b="0" l="0" r="0" t="0"/>
          <a:stretch/>
        </p:blipFill>
        <p:spPr>
          <a:xfrm>
            <a:off x="9729500" y="5562885"/>
            <a:ext cx="1262339" cy="1262339"/>
          </a:xfrm>
          <a:prstGeom prst="rect">
            <a:avLst/>
          </a:prstGeom>
          <a:noFill/>
          <a:ln>
            <a:noFill/>
          </a:ln>
        </p:spPr>
      </p:pic>
      <p:sp>
        <p:nvSpPr>
          <p:cNvPr id="377" name="Google Shape;377;p28"/>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1">
                  <a:extLst>
                    <a:ext uri="{A12FA001-AC4F-418D-AE19-62706E023703}">
                      <ahyp:hlinkClr val="tx"/>
                    </a:ext>
                  </a:extLst>
                </a:hlinkClick>
              </a:rPr>
              <a:t>RIM</a:t>
            </a:r>
            <a:endParaRPr sz="1300">
              <a:solidFill>
                <a:srgbClr val="93C47D"/>
              </a:solidFill>
            </a:endParaRPr>
          </a:p>
        </p:txBody>
      </p:sp>
      <p:pic>
        <p:nvPicPr>
          <p:cNvPr id="378" name="Google Shape;378;p28"/>
          <p:cNvPicPr preferRelativeResize="0"/>
          <p:nvPr/>
        </p:nvPicPr>
        <p:blipFill>
          <a:blip r:embed="rId12">
            <a:alphaModFix/>
          </a:blip>
          <a:stretch>
            <a:fillRect/>
          </a:stretch>
        </p:blipFill>
        <p:spPr>
          <a:xfrm>
            <a:off x="10100427" y="89375"/>
            <a:ext cx="1960673" cy="2153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250"/>
                                        <p:tgtEl>
                                          <p:spTgt spid="358"/>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1000"/>
                                        <p:tgtEl>
                                          <p:spTgt spid="365"/>
                                        </p:tgtEl>
                                      </p:cBhvr>
                                    </p:animEffect>
                                  </p:childTnLst>
                                </p:cTn>
                              </p:par>
                              <p:par>
                                <p:cTn fill="hold" nodeType="with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1000"/>
                                        <p:tgtEl>
                                          <p:spTgt spid="366"/>
                                        </p:tgtEl>
                                      </p:cBhvr>
                                    </p:animEffect>
                                  </p:childTnLst>
                                </p:cTn>
                              </p:par>
                              <p:par>
                                <p:cTn fill="hold" nodeType="with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1000"/>
                                        <p:tgtEl>
                                          <p:spTgt spid="367"/>
                                        </p:tgtEl>
                                      </p:cBhvr>
                                    </p:animEffect>
                                  </p:childTnLst>
                                </p:cTn>
                              </p:par>
                              <p:par>
                                <p:cTn fill="hold" nodeType="with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par>
                                <p:cTn fill="hold" nodeType="with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par>
                                <p:cTn fill="hold" nodeType="withEffect" presetClass="entr" presetID="2" presetSubtype="4">
                                  <p:stCondLst>
                                    <p:cond delay="0"/>
                                  </p:stCondLst>
                                  <p:childTnLst>
                                    <p:set>
                                      <p:cBhvr>
                                        <p:cTn dur="1" fill="hold">
                                          <p:stCondLst>
                                            <p:cond delay="0"/>
                                          </p:stCondLst>
                                        </p:cTn>
                                        <p:tgtEl>
                                          <p:spTgt spid="374"/>
                                        </p:tgtEl>
                                        <p:attrNameLst>
                                          <p:attrName>style.visibility</p:attrName>
                                        </p:attrNameLst>
                                      </p:cBhvr>
                                      <p:to>
                                        <p:strVal val="visible"/>
                                      </p:to>
                                    </p:set>
                                    <p:anim calcmode="lin" valueType="num">
                                      <p:cBhvr additive="base">
                                        <p:cTn dur="1000"/>
                                        <p:tgtEl>
                                          <p:spTgt spid="37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75"/>
                                        </p:tgtEl>
                                        <p:attrNameLst>
                                          <p:attrName>style.visibility</p:attrName>
                                        </p:attrNameLst>
                                      </p:cBhvr>
                                      <p:to>
                                        <p:strVal val="visible"/>
                                      </p:to>
                                    </p:set>
                                    <p:anim calcmode="lin" valueType="num">
                                      <p:cBhvr additive="base">
                                        <p:cTn dur="1000"/>
                                        <p:tgtEl>
                                          <p:spTgt spid="37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76"/>
                                        </p:tgtEl>
                                        <p:attrNameLst>
                                          <p:attrName>style.visibility</p:attrName>
                                        </p:attrNameLst>
                                      </p:cBhvr>
                                      <p:to>
                                        <p:strVal val="visible"/>
                                      </p:to>
                                    </p:set>
                                    <p:anim calcmode="lin" valueType="num">
                                      <p:cBhvr additive="base">
                                        <p:cTn dur="1000"/>
                                        <p:tgtEl>
                                          <p:spTgt spid="37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82" name="Shape 382"/>
        <p:cNvGrpSpPr/>
        <p:nvPr/>
      </p:nvGrpSpPr>
      <p:grpSpPr>
        <a:xfrm>
          <a:off x="0" y="0"/>
          <a:ext cx="0" cy="0"/>
          <a:chOff x="0" y="0"/>
          <a:chExt cx="0" cy="0"/>
        </a:xfrm>
      </p:grpSpPr>
      <p:pic>
        <p:nvPicPr>
          <p:cNvPr descr="A picture containing container, square&#10;&#10;Description automatically generated" id="383" name="Google Shape;383;p29"/>
          <p:cNvPicPr preferRelativeResize="0"/>
          <p:nvPr/>
        </p:nvPicPr>
        <p:blipFill rotWithShape="1">
          <a:blip r:embed="rId3">
            <a:alphaModFix/>
          </a:blip>
          <a:srcRect b="0" l="0" r="0" t="0"/>
          <a:stretch/>
        </p:blipFill>
        <p:spPr>
          <a:xfrm>
            <a:off x="9682031" y="4481505"/>
            <a:ext cx="2300287" cy="2300287"/>
          </a:xfrm>
          <a:prstGeom prst="rect">
            <a:avLst/>
          </a:prstGeom>
          <a:noFill/>
          <a:ln>
            <a:noFill/>
          </a:ln>
        </p:spPr>
      </p:pic>
      <p:pic>
        <p:nvPicPr>
          <p:cNvPr descr="A picture containing container, square&#10;&#10;Description automatically generated" id="384" name="Google Shape;384;p29"/>
          <p:cNvPicPr preferRelativeResize="0"/>
          <p:nvPr/>
        </p:nvPicPr>
        <p:blipFill rotWithShape="1">
          <a:blip r:embed="rId3">
            <a:alphaModFix/>
          </a:blip>
          <a:srcRect b="0" l="0" r="0" t="0"/>
          <a:stretch/>
        </p:blipFill>
        <p:spPr>
          <a:xfrm>
            <a:off x="220557" y="4026113"/>
            <a:ext cx="2785217" cy="2785217"/>
          </a:xfrm>
          <a:prstGeom prst="rect">
            <a:avLst/>
          </a:prstGeom>
          <a:noFill/>
          <a:ln>
            <a:noFill/>
          </a:ln>
        </p:spPr>
      </p:pic>
      <p:pic>
        <p:nvPicPr>
          <p:cNvPr descr="A picture containing container, square&#10;&#10;Description automatically generated" id="385" name="Google Shape;385;p29"/>
          <p:cNvPicPr preferRelativeResize="0"/>
          <p:nvPr/>
        </p:nvPicPr>
        <p:blipFill rotWithShape="1">
          <a:blip r:embed="rId3">
            <a:alphaModFix/>
          </a:blip>
          <a:srcRect b="0" l="0" r="0" t="0"/>
          <a:stretch/>
        </p:blipFill>
        <p:spPr>
          <a:xfrm>
            <a:off x="2022548" y="2208001"/>
            <a:ext cx="1814053" cy="1814053"/>
          </a:xfrm>
          <a:prstGeom prst="rect">
            <a:avLst/>
          </a:prstGeom>
          <a:noFill/>
          <a:ln>
            <a:noFill/>
          </a:ln>
        </p:spPr>
      </p:pic>
      <p:pic>
        <p:nvPicPr>
          <p:cNvPr descr="A picture containing container, square&#10;&#10;Description automatically generated" id="386" name="Google Shape;386;p29"/>
          <p:cNvPicPr preferRelativeResize="0"/>
          <p:nvPr/>
        </p:nvPicPr>
        <p:blipFill rotWithShape="1">
          <a:blip r:embed="rId3">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387" name="Google Shape;387;p29"/>
          <p:cNvPicPr preferRelativeResize="0"/>
          <p:nvPr/>
        </p:nvPicPr>
        <p:blipFill rotWithShape="1">
          <a:blip r:embed="rId3">
            <a:alphaModFix/>
          </a:blip>
          <a:srcRect b="0" l="0" r="0" t="0"/>
          <a:stretch/>
        </p:blipFill>
        <p:spPr>
          <a:xfrm>
            <a:off x="10369650" y="873122"/>
            <a:ext cx="1300063" cy="1300063"/>
          </a:xfrm>
          <a:prstGeom prst="rect">
            <a:avLst/>
          </a:prstGeom>
          <a:noFill/>
          <a:ln>
            <a:noFill/>
          </a:ln>
        </p:spPr>
      </p:pic>
      <p:pic>
        <p:nvPicPr>
          <p:cNvPr descr="A picture containing container, square&#10;&#10;Description automatically generated" id="388" name="Google Shape;388;p29"/>
          <p:cNvPicPr preferRelativeResize="0"/>
          <p:nvPr/>
        </p:nvPicPr>
        <p:blipFill rotWithShape="1">
          <a:blip r:embed="rId3">
            <a:alphaModFix/>
          </a:blip>
          <a:srcRect b="0" l="0" r="0" t="0"/>
          <a:stretch/>
        </p:blipFill>
        <p:spPr>
          <a:xfrm>
            <a:off x="556433" y="907947"/>
            <a:ext cx="1300063" cy="1300063"/>
          </a:xfrm>
          <a:prstGeom prst="rect">
            <a:avLst/>
          </a:prstGeom>
          <a:noFill/>
          <a:ln>
            <a:noFill/>
          </a:ln>
        </p:spPr>
      </p:pic>
      <p:sp>
        <p:nvSpPr>
          <p:cNvPr id="389" name="Google Shape;389;p29"/>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0" name="Google Shape;390;p29"/>
          <p:cNvSpPr txBox="1"/>
          <p:nvPr/>
        </p:nvSpPr>
        <p:spPr>
          <a:xfrm>
            <a:off x="4415651"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Exploration</a:t>
            </a:r>
            <a:endParaRPr/>
          </a:p>
        </p:txBody>
      </p:sp>
      <p:sp>
        <p:nvSpPr>
          <p:cNvPr id="391" name="Google Shape;391;p29"/>
          <p:cNvSpPr txBox="1"/>
          <p:nvPr/>
        </p:nvSpPr>
        <p:spPr>
          <a:xfrm>
            <a:off x="4404150" y="3101425"/>
            <a:ext cx="3383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C’est le temps </a:t>
            </a:r>
            <a:endParaRPr sz="1800">
              <a:solidFill>
                <a:schemeClr val="lt1"/>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d’explorer 3 </a:t>
            </a:r>
            <a:r>
              <a:rPr lang="en-US" sz="1800">
                <a:solidFill>
                  <a:schemeClr val="lt1"/>
                </a:solidFill>
                <a:latin typeface="Press Start 2P"/>
                <a:ea typeface="Press Start 2P"/>
                <a:cs typeface="Press Start 2P"/>
                <a:sym typeface="Press Start 2P"/>
              </a:rPr>
              <a:t>tâches</a:t>
            </a:r>
            <a:endParaRPr sz="2000"/>
          </a:p>
        </p:txBody>
      </p:sp>
      <p:sp>
        <p:nvSpPr>
          <p:cNvPr id="392" name="Google Shape;392;p29"/>
          <p:cNvSpPr/>
          <p:nvPr/>
        </p:nvSpPr>
        <p:spPr>
          <a:xfrm>
            <a:off x="4332300" y="4951200"/>
            <a:ext cx="4830300" cy="1378800"/>
          </a:xfrm>
          <a:prstGeom prst="wedgeRoundRectCallout">
            <a:avLst>
              <a:gd fmla="val 59239" name="adj1"/>
              <a:gd fmla="val 6512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Press Start 2P"/>
                <a:ea typeface="Press Start 2P"/>
                <a:cs typeface="Press Start 2P"/>
                <a:sym typeface="Press Start 2P"/>
              </a:rPr>
              <a:t>Quelles intentions?</a:t>
            </a:r>
            <a:endParaRPr sz="1600">
              <a:latin typeface="Press Start 2P"/>
              <a:ea typeface="Press Start 2P"/>
              <a:cs typeface="Press Start 2P"/>
              <a:sym typeface="Press Start 2P"/>
            </a:endParaRPr>
          </a:p>
          <a:p>
            <a:pPr indent="0" lvl="0" marL="0" rtl="0" algn="ctr">
              <a:spcBef>
                <a:spcPts val="0"/>
              </a:spcBef>
              <a:spcAft>
                <a:spcPts val="0"/>
              </a:spcAft>
              <a:buNone/>
            </a:pPr>
            <a:r>
              <a:t/>
            </a:r>
            <a:endParaRPr sz="1600">
              <a:latin typeface="Press Start 2P"/>
              <a:ea typeface="Press Start 2P"/>
              <a:cs typeface="Press Start 2P"/>
              <a:sym typeface="Press Start 2P"/>
            </a:endParaRPr>
          </a:p>
          <a:p>
            <a:pPr indent="0" lvl="0" marL="0" rtl="0" algn="ctr">
              <a:spcBef>
                <a:spcPts val="0"/>
              </a:spcBef>
              <a:spcAft>
                <a:spcPts val="0"/>
              </a:spcAft>
              <a:buNone/>
            </a:pPr>
            <a:r>
              <a:rPr lang="en-US" sz="1600">
                <a:latin typeface="Press Start 2P"/>
                <a:ea typeface="Press Start 2P"/>
                <a:cs typeface="Press Start 2P"/>
                <a:sym typeface="Press Start 2P"/>
              </a:rPr>
              <a:t>Quel potentiel?</a:t>
            </a:r>
            <a:endParaRPr sz="16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83"/>
                                        </p:tgtEl>
                                        <p:attrNameLst>
                                          <p:attrName>style.visibility</p:attrName>
                                        </p:attrNameLst>
                                      </p:cBhvr>
                                      <p:to>
                                        <p:strVal val="visible"/>
                                      </p:to>
                                    </p:set>
                                    <p:anim calcmode="lin" valueType="num">
                                      <p:cBhvr additive="base">
                                        <p:cTn dur="1000"/>
                                        <p:tgtEl>
                                          <p:spTgt spid="38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4"/>
                                        </p:tgtEl>
                                        <p:attrNameLst>
                                          <p:attrName>style.visibility</p:attrName>
                                        </p:attrNameLst>
                                      </p:cBhvr>
                                      <p:to>
                                        <p:strVal val="visible"/>
                                      </p:to>
                                    </p:set>
                                    <p:anim calcmode="lin" valueType="num">
                                      <p:cBhvr additive="base">
                                        <p:cTn dur="1000"/>
                                        <p:tgtEl>
                                          <p:spTgt spid="38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5"/>
                                        </p:tgtEl>
                                        <p:attrNameLst>
                                          <p:attrName>style.visibility</p:attrName>
                                        </p:attrNameLst>
                                      </p:cBhvr>
                                      <p:to>
                                        <p:strVal val="visible"/>
                                      </p:to>
                                    </p:set>
                                    <p:anim calcmode="lin" valueType="num">
                                      <p:cBhvr additive="base">
                                        <p:cTn dur="1000"/>
                                        <p:tgtEl>
                                          <p:spTgt spid="38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6"/>
                                        </p:tgtEl>
                                        <p:attrNameLst>
                                          <p:attrName>style.visibility</p:attrName>
                                        </p:attrNameLst>
                                      </p:cBhvr>
                                      <p:to>
                                        <p:strVal val="visible"/>
                                      </p:to>
                                    </p:set>
                                    <p:anim calcmode="lin" valueType="num">
                                      <p:cBhvr additive="base">
                                        <p:cTn dur="1000"/>
                                        <p:tgtEl>
                                          <p:spTgt spid="38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7"/>
                                        </p:tgtEl>
                                        <p:attrNameLst>
                                          <p:attrName>style.visibility</p:attrName>
                                        </p:attrNameLst>
                                      </p:cBhvr>
                                      <p:to>
                                        <p:strVal val="visible"/>
                                      </p:to>
                                    </p:set>
                                    <p:anim calcmode="lin" valueType="num">
                                      <p:cBhvr additive="base">
                                        <p:cTn dur="1000"/>
                                        <p:tgtEl>
                                          <p:spTgt spid="38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8"/>
                                        </p:tgtEl>
                                        <p:attrNameLst>
                                          <p:attrName>style.visibility</p:attrName>
                                        </p:attrNameLst>
                                      </p:cBhvr>
                                      <p:to>
                                        <p:strVal val="visible"/>
                                      </p:to>
                                    </p:set>
                                    <p:anim calcmode="lin" valueType="num">
                                      <p:cBhvr additive="base">
                                        <p:cTn dur="1000"/>
                                        <p:tgtEl>
                                          <p:spTgt spid="38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96" name="Shape 396"/>
        <p:cNvGrpSpPr/>
        <p:nvPr/>
      </p:nvGrpSpPr>
      <p:grpSpPr>
        <a:xfrm>
          <a:off x="0" y="0"/>
          <a:ext cx="0" cy="0"/>
          <a:chOff x="0" y="0"/>
          <a:chExt cx="0" cy="0"/>
        </a:xfrm>
      </p:grpSpPr>
      <p:sp>
        <p:nvSpPr>
          <p:cNvPr id="397" name="Google Shape;397;p30"/>
          <p:cNvSpPr/>
          <p:nvPr/>
        </p:nvSpPr>
        <p:spPr>
          <a:xfrm>
            <a:off x="3175800" y="38701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398" name="Google Shape;398;p30"/>
          <p:cNvSpPr/>
          <p:nvPr/>
        </p:nvSpPr>
        <p:spPr>
          <a:xfrm>
            <a:off x="5248100" y="51381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399" name="Google Shape;399;p30"/>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400" name="Google Shape;400;p30"/>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401" name="Google Shape;401;p30"/>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402" name="Google Shape;402;p30"/>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403" name="Google Shape;403;p30"/>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404" name="Google Shape;404;p30"/>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405" name="Google Shape;405;p30"/>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6" name="Google Shape;406;p30"/>
          <p:cNvSpPr txBox="1"/>
          <p:nvPr/>
        </p:nvSpPr>
        <p:spPr>
          <a:xfrm>
            <a:off x="44099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1</a:t>
            </a:r>
            <a:endParaRPr/>
          </a:p>
        </p:txBody>
      </p:sp>
      <p:sp>
        <p:nvSpPr>
          <p:cNvPr id="407" name="Google Shape;407;p30"/>
          <p:cNvSpPr txBox="1"/>
          <p:nvPr/>
        </p:nvSpPr>
        <p:spPr>
          <a:xfrm>
            <a:off x="3760400" y="2467600"/>
            <a:ext cx="4822800" cy="446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À la campagne !</a:t>
            </a:r>
            <a:endParaRPr sz="2500">
              <a:solidFill>
                <a:srgbClr val="69BC49"/>
              </a:solidFill>
              <a:highlight>
                <a:schemeClr val="dk1"/>
              </a:highlight>
            </a:endParaRPr>
          </a:p>
        </p:txBody>
      </p:sp>
      <p:sp>
        <p:nvSpPr>
          <p:cNvPr id="408" name="Google Shape;408;p30"/>
          <p:cNvSpPr txBox="1"/>
          <p:nvPr/>
        </p:nvSpPr>
        <p:spPr>
          <a:xfrm>
            <a:off x="3310650" y="4003375"/>
            <a:ext cx="40635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6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Monde à télécharger</a:t>
            </a:r>
            <a:endParaRPr sz="1800">
              <a:solidFill>
                <a:srgbClr val="0000FF"/>
              </a:solidFill>
            </a:endParaRPr>
          </a:p>
        </p:txBody>
      </p:sp>
      <p:sp>
        <p:nvSpPr>
          <p:cNvPr id="409" name="Google Shape;409;p30"/>
          <p:cNvSpPr txBox="1"/>
          <p:nvPr/>
        </p:nvSpPr>
        <p:spPr>
          <a:xfrm>
            <a:off x="5613650" y="52713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Page de l’autoformation</a:t>
            </a:r>
            <a:endParaRPr sz="2000">
              <a:solidFill>
                <a:srgbClr val="0000FF"/>
              </a:solidFill>
            </a:endParaRPr>
          </a:p>
        </p:txBody>
      </p:sp>
      <p:sp>
        <p:nvSpPr>
          <p:cNvPr id="410" name="Google Shape;410;p30"/>
          <p:cNvSpPr/>
          <p:nvPr/>
        </p:nvSpPr>
        <p:spPr>
          <a:xfrm>
            <a:off x="7974925" y="3689013"/>
            <a:ext cx="3093300" cy="807300"/>
          </a:xfrm>
          <a:prstGeom prst="wedgeRoundRectCallout">
            <a:avLst>
              <a:gd fmla="val -35010" name="adj1"/>
              <a:gd fmla="val 85340"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u="sng">
                <a:solidFill>
                  <a:srgbClr val="0000FF"/>
                </a:solidFill>
                <a:latin typeface="Press Start 2P"/>
                <a:ea typeface="Press Start 2P"/>
                <a:cs typeface="Press Start 2P"/>
                <a:sym typeface="Press Start 2P"/>
                <a:hlinkClick r:id="rId6">
                  <a:extLst>
                    <a:ext uri="{A12FA001-AC4F-418D-AE19-62706E023703}">
                      <ahyp:hlinkClr val="tx"/>
                    </a:ext>
                  </a:extLst>
                </a:hlinkClick>
              </a:rPr>
              <a:t>PEPPIT</a:t>
            </a:r>
            <a:endParaRPr sz="1600">
              <a:solidFill>
                <a:srgbClr val="0000FF"/>
              </a:solidFill>
              <a:latin typeface="Press Start 2P"/>
              <a:ea typeface="Press Start 2P"/>
              <a:cs typeface="Press Start 2P"/>
              <a:sym typeface="Press Start 2P"/>
            </a:endParaRPr>
          </a:p>
        </p:txBody>
      </p:sp>
      <p:sp>
        <p:nvSpPr>
          <p:cNvPr id="411" name="Google Shape;411;p30"/>
          <p:cNvSpPr txBox="1"/>
          <p:nvPr/>
        </p:nvSpPr>
        <p:spPr>
          <a:xfrm>
            <a:off x="3310650" y="4460575"/>
            <a:ext cx="4063500" cy="3387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600" u="sng">
                <a:solidFill>
                  <a:srgbClr val="0000FF"/>
                </a:solidFill>
                <a:latin typeface="Press Start 2P"/>
                <a:ea typeface="Press Start 2P"/>
                <a:cs typeface="Press Start 2P"/>
                <a:sym typeface="Press Start 2P"/>
                <a:hlinkClick r:id="rId7">
                  <a:extLst>
                    <a:ext uri="{A12FA001-AC4F-418D-AE19-62706E023703}">
                      <ahyp:hlinkClr val="tx"/>
                    </a:ext>
                  </a:extLst>
                </a:hlinkClick>
              </a:rPr>
              <a:t>Création d’élève</a:t>
            </a:r>
            <a:endParaRPr sz="18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99"/>
                                        </p:tgtEl>
                                        <p:attrNameLst>
                                          <p:attrName>style.visibility</p:attrName>
                                        </p:attrNameLst>
                                      </p:cBhvr>
                                      <p:to>
                                        <p:strVal val="visible"/>
                                      </p:to>
                                    </p:set>
                                    <p:anim calcmode="lin" valueType="num">
                                      <p:cBhvr additive="base">
                                        <p:cTn dur="1000"/>
                                        <p:tgtEl>
                                          <p:spTgt spid="39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00"/>
                                        </p:tgtEl>
                                        <p:attrNameLst>
                                          <p:attrName>style.visibility</p:attrName>
                                        </p:attrNameLst>
                                      </p:cBhvr>
                                      <p:to>
                                        <p:strVal val="visible"/>
                                      </p:to>
                                    </p:set>
                                    <p:anim calcmode="lin" valueType="num">
                                      <p:cBhvr additive="base">
                                        <p:cTn dur="1000"/>
                                        <p:tgtEl>
                                          <p:spTgt spid="40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01"/>
                                        </p:tgtEl>
                                        <p:attrNameLst>
                                          <p:attrName>style.visibility</p:attrName>
                                        </p:attrNameLst>
                                      </p:cBhvr>
                                      <p:to>
                                        <p:strVal val="visible"/>
                                      </p:to>
                                    </p:set>
                                    <p:anim calcmode="lin" valueType="num">
                                      <p:cBhvr additive="base">
                                        <p:cTn dur="1000"/>
                                        <p:tgtEl>
                                          <p:spTgt spid="40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02"/>
                                        </p:tgtEl>
                                        <p:attrNameLst>
                                          <p:attrName>style.visibility</p:attrName>
                                        </p:attrNameLst>
                                      </p:cBhvr>
                                      <p:to>
                                        <p:strVal val="visible"/>
                                      </p:to>
                                    </p:set>
                                    <p:anim calcmode="lin" valueType="num">
                                      <p:cBhvr additive="base">
                                        <p:cTn dur="1000"/>
                                        <p:tgtEl>
                                          <p:spTgt spid="40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03"/>
                                        </p:tgtEl>
                                        <p:attrNameLst>
                                          <p:attrName>style.visibility</p:attrName>
                                        </p:attrNameLst>
                                      </p:cBhvr>
                                      <p:to>
                                        <p:strVal val="visible"/>
                                      </p:to>
                                    </p:set>
                                    <p:anim calcmode="lin" valueType="num">
                                      <p:cBhvr additive="base">
                                        <p:cTn dur="1000"/>
                                        <p:tgtEl>
                                          <p:spTgt spid="40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04"/>
                                        </p:tgtEl>
                                        <p:attrNameLst>
                                          <p:attrName>style.visibility</p:attrName>
                                        </p:attrNameLst>
                                      </p:cBhvr>
                                      <p:to>
                                        <p:strVal val="visible"/>
                                      </p:to>
                                    </p:set>
                                    <p:anim calcmode="lin" valueType="num">
                                      <p:cBhvr additive="base">
                                        <p:cTn dur="1000"/>
                                        <p:tgtEl>
                                          <p:spTgt spid="40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15" name="Shape 415"/>
        <p:cNvGrpSpPr/>
        <p:nvPr/>
      </p:nvGrpSpPr>
      <p:grpSpPr>
        <a:xfrm>
          <a:off x="0" y="0"/>
          <a:ext cx="0" cy="0"/>
          <a:chOff x="0" y="0"/>
          <a:chExt cx="0" cy="0"/>
        </a:xfrm>
      </p:grpSpPr>
      <p:sp>
        <p:nvSpPr>
          <p:cNvPr id="416" name="Google Shape;416;p31"/>
          <p:cNvSpPr/>
          <p:nvPr/>
        </p:nvSpPr>
        <p:spPr>
          <a:xfrm>
            <a:off x="3175800" y="38701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417" name="Google Shape;417;p31"/>
          <p:cNvSpPr/>
          <p:nvPr/>
        </p:nvSpPr>
        <p:spPr>
          <a:xfrm>
            <a:off x="5248100" y="51381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pic>
        <p:nvPicPr>
          <p:cNvPr descr="A picture containing container, square&#10;&#10;Description automatically generated" id="418" name="Google Shape;418;p31"/>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419" name="Google Shape;419;p31"/>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420" name="Google Shape;420;p31"/>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421" name="Google Shape;421;p31"/>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422" name="Google Shape;422;p31"/>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423" name="Google Shape;423;p31"/>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424" name="Google Shape;424;p31"/>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5" name="Google Shape;425;p31"/>
          <p:cNvSpPr txBox="1"/>
          <p:nvPr/>
        </p:nvSpPr>
        <p:spPr>
          <a:xfrm>
            <a:off x="44099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2</a:t>
            </a:r>
            <a:endParaRPr/>
          </a:p>
        </p:txBody>
      </p:sp>
      <p:sp>
        <p:nvSpPr>
          <p:cNvPr id="426" name="Google Shape;426;p31"/>
          <p:cNvSpPr txBox="1"/>
          <p:nvPr/>
        </p:nvSpPr>
        <p:spPr>
          <a:xfrm>
            <a:off x="3760400" y="2162800"/>
            <a:ext cx="4822800" cy="977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L’aire des solides</a:t>
            </a:r>
            <a:endParaRPr sz="2500">
              <a:solidFill>
                <a:srgbClr val="69BC49"/>
              </a:solidFill>
              <a:highlight>
                <a:schemeClr val="dk1"/>
              </a:highlight>
            </a:endParaRPr>
          </a:p>
        </p:txBody>
      </p:sp>
      <p:sp>
        <p:nvSpPr>
          <p:cNvPr id="427" name="Google Shape;427;p31"/>
          <p:cNvSpPr txBox="1"/>
          <p:nvPr/>
        </p:nvSpPr>
        <p:spPr>
          <a:xfrm>
            <a:off x="3760400" y="40033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Monde à télécharger</a:t>
            </a:r>
            <a:endParaRPr sz="2000">
              <a:solidFill>
                <a:srgbClr val="0000FF"/>
              </a:solidFill>
            </a:endParaRPr>
          </a:p>
        </p:txBody>
      </p:sp>
      <p:sp>
        <p:nvSpPr>
          <p:cNvPr id="428" name="Google Shape;428;p31"/>
          <p:cNvSpPr txBox="1"/>
          <p:nvPr/>
        </p:nvSpPr>
        <p:spPr>
          <a:xfrm>
            <a:off x="5613650" y="5271325"/>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Page de l’autoformation</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18"/>
                                        </p:tgtEl>
                                        <p:attrNameLst>
                                          <p:attrName>style.visibility</p:attrName>
                                        </p:attrNameLst>
                                      </p:cBhvr>
                                      <p:to>
                                        <p:strVal val="visible"/>
                                      </p:to>
                                    </p:set>
                                    <p:anim calcmode="lin" valueType="num">
                                      <p:cBhvr additive="base">
                                        <p:cTn dur="1000"/>
                                        <p:tgtEl>
                                          <p:spTgt spid="41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9"/>
                                        </p:tgtEl>
                                        <p:attrNameLst>
                                          <p:attrName>style.visibility</p:attrName>
                                        </p:attrNameLst>
                                      </p:cBhvr>
                                      <p:to>
                                        <p:strVal val="visible"/>
                                      </p:to>
                                    </p:set>
                                    <p:anim calcmode="lin" valueType="num">
                                      <p:cBhvr additive="base">
                                        <p:cTn dur="1000"/>
                                        <p:tgtEl>
                                          <p:spTgt spid="41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20"/>
                                        </p:tgtEl>
                                        <p:attrNameLst>
                                          <p:attrName>style.visibility</p:attrName>
                                        </p:attrNameLst>
                                      </p:cBhvr>
                                      <p:to>
                                        <p:strVal val="visible"/>
                                      </p:to>
                                    </p:set>
                                    <p:anim calcmode="lin" valueType="num">
                                      <p:cBhvr additive="base">
                                        <p:cTn dur="1000"/>
                                        <p:tgtEl>
                                          <p:spTgt spid="42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21"/>
                                        </p:tgtEl>
                                        <p:attrNameLst>
                                          <p:attrName>style.visibility</p:attrName>
                                        </p:attrNameLst>
                                      </p:cBhvr>
                                      <p:to>
                                        <p:strVal val="visible"/>
                                      </p:to>
                                    </p:set>
                                    <p:anim calcmode="lin" valueType="num">
                                      <p:cBhvr additive="base">
                                        <p:cTn dur="1000"/>
                                        <p:tgtEl>
                                          <p:spTgt spid="42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22"/>
                                        </p:tgtEl>
                                        <p:attrNameLst>
                                          <p:attrName>style.visibility</p:attrName>
                                        </p:attrNameLst>
                                      </p:cBhvr>
                                      <p:to>
                                        <p:strVal val="visible"/>
                                      </p:to>
                                    </p:set>
                                    <p:anim calcmode="lin" valueType="num">
                                      <p:cBhvr additive="base">
                                        <p:cTn dur="1000"/>
                                        <p:tgtEl>
                                          <p:spTgt spid="42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23"/>
                                        </p:tgtEl>
                                        <p:attrNameLst>
                                          <p:attrName>style.visibility</p:attrName>
                                        </p:attrNameLst>
                                      </p:cBhvr>
                                      <p:to>
                                        <p:strVal val="visible"/>
                                      </p:to>
                                    </p:set>
                                    <p:anim calcmode="lin" valueType="num">
                                      <p:cBhvr additive="base">
                                        <p:cTn dur="1000"/>
                                        <p:tgtEl>
                                          <p:spTgt spid="42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32" name="Shape 432"/>
        <p:cNvGrpSpPr/>
        <p:nvPr/>
      </p:nvGrpSpPr>
      <p:grpSpPr>
        <a:xfrm>
          <a:off x="0" y="0"/>
          <a:ext cx="0" cy="0"/>
          <a:chOff x="0" y="0"/>
          <a:chExt cx="0" cy="0"/>
        </a:xfrm>
      </p:grpSpPr>
      <p:pic>
        <p:nvPicPr>
          <p:cNvPr descr="A picture containing container, square&#10;&#10;Description automatically generated" id="433" name="Google Shape;433;p32"/>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434" name="Google Shape;434;p32"/>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435" name="Google Shape;435;p32"/>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436" name="Google Shape;436;p32"/>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437" name="Google Shape;437;p32"/>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438" name="Google Shape;438;p32"/>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439" name="Google Shape;439;p32"/>
          <p:cNvSpPr/>
          <p:nvPr/>
        </p:nvSpPr>
        <p:spPr>
          <a:xfrm>
            <a:off x="4496000"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40" name="Google Shape;440;p32"/>
          <p:cNvSpPr txBox="1"/>
          <p:nvPr/>
        </p:nvSpPr>
        <p:spPr>
          <a:xfrm>
            <a:off x="4409900"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Tâche 3</a:t>
            </a:r>
            <a:endParaRPr/>
          </a:p>
        </p:txBody>
      </p:sp>
      <p:sp>
        <p:nvSpPr>
          <p:cNvPr id="441" name="Google Shape;441;p32"/>
          <p:cNvSpPr txBox="1"/>
          <p:nvPr/>
        </p:nvSpPr>
        <p:spPr>
          <a:xfrm>
            <a:off x="3760400" y="2162800"/>
            <a:ext cx="4822800" cy="977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300">
                <a:solidFill>
                  <a:srgbClr val="69BC49"/>
                </a:solidFill>
                <a:highlight>
                  <a:schemeClr val="dk1"/>
                </a:highlight>
                <a:latin typeface="Press Start 2P"/>
                <a:ea typeface="Press Start 2P"/>
                <a:cs typeface="Press Start 2P"/>
                <a:sym typeface="Press Start 2P"/>
              </a:rPr>
              <a:t>Jeux Olympiques d’été</a:t>
            </a:r>
            <a:endParaRPr sz="2500">
              <a:solidFill>
                <a:srgbClr val="69BC49"/>
              </a:solidFill>
              <a:highlight>
                <a:schemeClr val="dk1"/>
              </a:highlight>
            </a:endParaRPr>
          </a:p>
        </p:txBody>
      </p:sp>
      <p:sp>
        <p:nvSpPr>
          <p:cNvPr id="442" name="Google Shape;442;p32"/>
          <p:cNvSpPr/>
          <p:nvPr/>
        </p:nvSpPr>
        <p:spPr>
          <a:xfrm>
            <a:off x="3175800" y="3870175"/>
            <a:ext cx="4385400" cy="1051500"/>
          </a:xfrm>
          <a:prstGeom prst="wedgeRoundRectCallout">
            <a:avLst>
              <a:gd fmla="val -43163" name="adj1"/>
              <a:gd fmla="val 97901"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443" name="Google Shape;443;p32"/>
          <p:cNvSpPr txBox="1"/>
          <p:nvPr/>
        </p:nvSpPr>
        <p:spPr>
          <a:xfrm>
            <a:off x="3760400" y="4003375"/>
            <a:ext cx="33837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4">
                  <a:extLst>
                    <a:ext uri="{A12FA001-AC4F-418D-AE19-62706E023703}">
                      <ahyp:hlinkClr val="tx"/>
                    </a:ext>
                  </a:extLst>
                </a:hlinkClick>
              </a:rPr>
              <a:t>Document de consignes</a:t>
            </a:r>
            <a:endParaRPr sz="2000">
              <a:solidFill>
                <a:srgbClr val="0000FF"/>
              </a:solidFill>
            </a:endParaRPr>
          </a:p>
        </p:txBody>
      </p:sp>
      <p:sp>
        <p:nvSpPr>
          <p:cNvPr id="444" name="Google Shape;444;p32"/>
          <p:cNvSpPr/>
          <p:nvPr/>
        </p:nvSpPr>
        <p:spPr>
          <a:xfrm>
            <a:off x="5248100" y="5138125"/>
            <a:ext cx="4385400" cy="1051500"/>
          </a:xfrm>
          <a:prstGeom prst="wedgeRoundRectCallout">
            <a:avLst>
              <a:gd fmla="val 47348" name="adj1"/>
              <a:gd fmla="val 87076"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600">
              <a:latin typeface="Press Start 2P"/>
              <a:ea typeface="Press Start 2P"/>
              <a:cs typeface="Press Start 2P"/>
              <a:sym typeface="Press Start 2P"/>
            </a:endParaRPr>
          </a:p>
        </p:txBody>
      </p:sp>
      <p:sp>
        <p:nvSpPr>
          <p:cNvPr id="445" name="Google Shape;445;p32"/>
          <p:cNvSpPr txBox="1"/>
          <p:nvPr/>
        </p:nvSpPr>
        <p:spPr>
          <a:xfrm>
            <a:off x="5613650" y="5239100"/>
            <a:ext cx="36543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u="sng">
                <a:solidFill>
                  <a:srgbClr val="0000FF"/>
                </a:solidFill>
                <a:latin typeface="Press Start 2P"/>
                <a:ea typeface="Press Start 2P"/>
                <a:cs typeface="Press Start 2P"/>
                <a:sym typeface="Press Start 2P"/>
                <a:hlinkClick r:id="rId5">
                  <a:extLst>
                    <a:ext uri="{A12FA001-AC4F-418D-AE19-62706E023703}">
                      <ahyp:hlinkClr val="tx"/>
                    </a:ext>
                  </a:extLst>
                </a:hlinkClick>
              </a:rPr>
              <a:t>Conception d’éleve</a:t>
            </a:r>
            <a:endParaRPr sz="2000">
              <a:solidFill>
                <a:srgbClr val="0000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33"/>
                                        </p:tgtEl>
                                        <p:attrNameLst>
                                          <p:attrName>style.visibility</p:attrName>
                                        </p:attrNameLst>
                                      </p:cBhvr>
                                      <p:to>
                                        <p:strVal val="visible"/>
                                      </p:to>
                                    </p:set>
                                    <p:anim calcmode="lin" valueType="num">
                                      <p:cBhvr additive="base">
                                        <p:cTn dur="1000"/>
                                        <p:tgtEl>
                                          <p:spTgt spid="43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4"/>
                                        </p:tgtEl>
                                        <p:attrNameLst>
                                          <p:attrName>style.visibility</p:attrName>
                                        </p:attrNameLst>
                                      </p:cBhvr>
                                      <p:to>
                                        <p:strVal val="visible"/>
                                      </p:to>
                                    </p:set>
                                    <p:anim calcmode="lin" valueType="num">
                                      <p:cBhvr additive="base">
                                        <p:cTn dur="1000"/>
                                        <p:tgtEl>
                                          <p:spTgt spid="4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5"/>
                                        </p:tgtEl>
                                        <p:attrNameLst>
                                          <p:attrName>style.visibility</p:attrName>
                                        </p:attrNameLst>
                                      </p:cBhvr>
                                      <p:to>
                                        <p:strVal val="visible"/>
                                      </p:to>
                                    </p:set>
                                    <p:anim calcmode="lin" valueType="num">
                                      <p:cBhvr additive="base">
                                        <p:cTn dur="1000"/>
                                        <p:tgtEl>
                                          <p:spTgt spid="43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6"/>
                                        </p:tgtEl>
                                        <p:attrNameLst>
                                          <p:attrName>style.visibility</p:attrName>
                                        </p:attrNameLst>
                                      </p:cBhvr>
                                      <p:to>
                                        <p:strVal val="visible"/>
                                      </p:to>
                                    </p:set>
                                    <p:anim calcmode="lin" valueType="num">
                                      <p:cBhvr additive="base">
                                        <p:cTn dur="1000"/>
                                        <p:tgtEl>
                                          <p:spTgt spid="43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7"/>
                                        </p:tgtEl>
                                        <p:attrNameLst>
                                          <p:attrName>style.visibility</p:attrName>
                                        </p:attrNameLst>
                                      </p:cBhvr>
                                      <p:to>
                                        <p:strVal val="visible"/>
                                      </p:to>
                                    </p:set>
                                    <p:anim calcmode="lin" valueType="num">
                                      <p:cBhvr additive="base">
                                        <p:cTn dur="1000"/>
                                        <p:tgtEl>
                                          <p:spTgt spid="4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8"/>
                                        </p:tgtEl>
                                        <p:attrNameLst>
                                          <p:attrName>style.visibility</p:attrName>
                                        </p:attrNameLst>
                                      </p:cBhvr>
                                      <p:to>
                                        <p:strVal val="visible"/>
                                      </p:to>
                                    </p:set>
                                    <p:anim calcmode="lin" valueType="num">
                                      <p:cBhvr additive="base">
                                        <p:cTn dur="1000"/>
                                        <p:tgtEl>
                                          <p:spTgt spid="43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49" name="Shape 449"/>
        <p:cNvGrpSpPr/>
        <p:nvPr/>
      </p:nvGrpSpPr>
      <p:grpSpPr>
        <a:xfrm>
          <a:off x="0" y="0"/>
          <a:ext cx="0" cy="0"/>
          <a:chOff x="0" y="0"/>
          <a:chExt cx="0" cy="0"/>
        </a:xfrm>
      </p:grpSpPr>
      <p:pic>
        <p:nvPicPr>
          <p:cNvPr descr="A picture containing container, square&#10;&#10;Description automatically generated" id="450" name="Google Shape;450;p33"/>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451" name="Google Shape;451;p33"/>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452" name="Google Shape;452;p33"/>
          <p:cNvPicPr preferRelativeResize="0"/>
          <p:nvPr/>
        </p:nvPicPr>
        <p:blipFill rotWithShape="1">
          <a:blip r:embed="rId3">
            <a:alphaModFix/>
          </a:blip>
          <a:srcRect b="0" l="0" r="0" t="0"/>
          <a:stretch/>
        </p:blipFill>
        <p:spPr>
          <a:xfrm>
            <a:off x="1565348" y="2208001"/>
            <a:ext cx="1814053" cy="1814053"/>
          </a:xfrm>
          <a:prstGeom prst="rect">
            <a:avLst/>
          </a:prstGeom>
          <a:noFill/>
          <a:ln>
            <a:noFill/>
          </a:ln>
        </p:spPr>
      </p:pic>
      <p:pic>
        <p:nvPicPr>
          <p:cNvPr descr="A picture containing container, square&#10;&#10;Description automatically generated" id="453" name="Google Shape;453;p33"/>
          <p:cNvPicPr preferRelativeResize="0"/>
          <p:nvPr/>
        </p:nvPicPr>
        <p:blipFill rotWithShape="1">
          <a:blip r:embed="rId3">
            <a:alphaModFix/>
          </a:blip>
          <a:srcRect b="0" l="0" r="0" t="0"/>
          <a:stretch/>
        </p:blipFill>
        <p:spPr>
          <a:xfrm>
            <a:off x="9194682" y="2276830"/>
            <a:ext cx="1814053" cy="1814053"/>
          </a:xfrm>
          <a:prstGeom prst="rect">
            <a:avLst/>
          </a:prstGeom>
          <a:noFill/>
          <a:ln>
            <a:noFill/>
          </a:ln>
        </p:spPr>
      </p:pic>
      <p:pic>
        <p:nvPicPr>
          <p:cNvPr descr="A picture containing container, square&#10;&#10;Description automatically generated" id="454" name="Google Shape;454;p33"/>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455" name="Google Shape;455;p33"/>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456" name="Google Shape;456;p33"/>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7" name="Google Shape;457;p33"/>
          <p:cNvSpPr txBox="1"/>
          <p:nvPr/>
        </p:nvSpPr>
        <p:spPr>
          <a:xfrm>
            <a:off x="4415651" y="1121894"/>
            <a:ext cx="3718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Projet de recherche</a:t>
            </a:r>
            <a:endParaRPr/>
          </a:p>
        </p:txBody>
      </p:sp>
      <p:pic>
        <p:nvPicPr>
          <p:cNvPr id="458" name="Google Shape;458;p33"/>
          <p:cNvPicPr preferRelativeResize="0"/>
          <p:nvPr/>
        </p:nvPicPr>
        <p:blipFill>
          <a:blip r:embed="rId4">
            <a:alphaModFix/>
          </a:blip>
          <a:stretch>
            <a:fillRect/>
          </a:stretch>
        </p:blipFill>
        <p:spPr>
          <a:xfrm>
            <a:off x="3531801" y="2340447"/>
            <a:ext cx="5510483" cy="3533225"/>
          </a:xfrm>
          <a:prstGeom prst="rect">
            <a:avLst/>
          </a:prstGeom>
          <a:noFill/>
          <a:ln>
            <a:noFill/>
          </a:ln>
        </p:spPr>
      </p:pic>
      <p:sp>
        <p:nvSpPr>
          <p:cNvPr id="459" name="Google Shape;459;p33"/>
          <p:cNvSpPr txBox="1"/>
          <p:nvPr/>
        </p:nvSpPr>
        <p:spPr>
          <a:xfrm>
            <a:off x="3498400" y="6104200"/>
            <a:ext cx="56910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1000"/>
              </a:spcAft>
              <a:buNone/>
            </a:pPr>
            <a:r>
              <a:rPr b="1" lang="en-US">
                <a:solidFill>
                  <a:schemeClr val="lt1"/>
                </a:solidFill>
                <a:latin typeface="Press Start 2P"/>
                <a:ea typeface="Press Start 2P"/>
                <a:cs typeface="Press Start 2P"/>
                <a:sym typeface="Press Start 2P"/>
              </a:rPr>
              <a:t>Programme </a:t>
            </a:r>
            <a:r>
              <a:rPr b="1" i="1" lang="en-US" u="sng">
                <a:solidFill>
                  <a:srgbClr val="00FFFF"/>
                </a:solidFill>
                <a:latin typeface="Press Start 2P"/>
                <a:ea typeface="Press Start 2P"/>
                <a:cs typeface="Press Start 2P"/>
                <a:sym typeface="Press Start 2P"/>
                <a:hlinkClick r:id="rId5">
                  <a:extLst>
                    <a:ext uri="{A12FA001-AC4F-418D-AE19-62706E023703}">
                      <ahyp:hlinkClr val="tx"/>
                    </a:ext>
                  </a:extLst>
                </a:hlinkClick>
              </a:rPr>
              <a:t>Engagement</a:t>
            </a:r>
            <a:endParaRPr b="1">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50"/>
                                        </p:tgtEl>
                                        <p:attrNameLst>
                                          <p:attrName>style.visibility</p:attrName>
                                        </p:attrNameLst>
                                      </p:cBhvr>
                                      <p:to>
                                        <p:strVal val="visible"/>
                                      </p:to>
                                    </p:set>
                                    <p:anim calcmode="lin" valueType="num">
                                      <p:cBhvr additive="base">
                                        <p:cTn dur="1000"/>
                                        <p:tgtEl>
                                          <p:spTgt spid="45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51"/>
                                        </p:tgtEl>
                                        <p:attrNameLst>
                                          <p:attrName>style.visibility</p:attrName>
                                        </p:attrNameLst>
                                      </p:cBhvr>
                                      <p:to>
                                        <p:strVal val="visible"/>
                                      </p:to>
                                    </p:set>
                                    <p:anim calcmode="lin" valueType="num">
                                      <p:cBhvr additive="base">
                                        <p:cTn dur="1000"/>
                                        <p:tgtEl>
                                          <p:spTgt spid="45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52"/>
                                        </p:tgtEl>
                                        <p:attrNameLst>
                                          <p:attrName>style.visibility</p:attrName>
                                        </p:attrNameLst>
                                      </p:cBhvr>
                                      <p:to>
                                        <p:strVal val="visible"/>
                                      </p:to>
                                    </p:set>
                                    <p:anim calcmode="lin" valueType="num">
                                      <p:cBhvr additive="base">
                                        <p:cTn dur="1000"/>
                                        <p:tgtEl>
                                          <p:spTgt spid="45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53"/>
                                        </p:tgtEl>
                                        <p:attrNameLst>
                                          <p:attrName>style.visibility</p:attrName>
                                        </p:attrNameLst>
                                      </p:cBhvr>
                                      <p:to>
                                        <p:strVal val="visible"/>
                                      </p:to>
                                    </p:set>
                                    <p:anim calcmode="lin" valueType="num">
                                      <p:cBhvr additive="base">
                                        <p:cTn dur="1000"/>
                                        <p:tgtEl>
                                          <p:spTgt spid="45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54"/>
                                        </p:tgtEl>
                                        <p:attrNameLst>
                                          <p:attrName>style.visibility</p:attrName>
                                        </p:attrNameLst>
                                      </p:cBhvr>
                                      <p:to>
                                        <p:strVal val="visible"/>
                                      </p:to>
                                    </p:set>
                                    <p:anim calcmode="lin" valueType="num">
                                      <p:cBhvr additive="base">
                                        <p:cTn dur="1000"/>
                                        <p:tgtEl>
                                          <p:spTgt spid="45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55"/>
                                        </p:tgtEl>
                                        <p:attrNameLst>
                                          <p:attrName>style.visibility</p:attrName>
                                        </p:attrNameLst>
                                      </p:cBhvr>
                                      <p:to>
                                        <p:strVal val="visible"/>
                                      </p:to>
                                    </p:set>
                                    <p:anim calcmode="lin" valueType="num">
                                      <p:cBhvr additive="base">
                                        <p:cTn dur="1000"/>
                                        <p:tgtEl>
                                          <p:spTgt spid="45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63" name="Shape 463"/>
        <p:cNvGrpSpPr/>
        <p:nvPr/>
      </p:nvGrpSpPr>
      <p:grpSpPr>
        <a:xfrm>
          <a:off x="0" y="0"/>
          <a:ext cx="0" cy="0"/>
          <a:chOff x="0" y="0"/>
          <a:chExt cx="0" cy="0"/>
        </a:xfrm>
      </p:grpSpPr>
      <p:pic>
        <p:nvPicPr>
          <p:cNvPr descr="A picture containing container, square&#10;&#10;Description automatically generated" id="464" name="Google Shape;464;p34"/>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465" name="Google Shape;465;p34"/>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466" name="Google Shape;466;p34"/>
          <p:cNvPicPr preferRelativeResize="0"/>
          <p:nvPr/>
        </p:nvPicPr>
        <p:blipFill rotWithShape="1">
          <a:blip r:embed="rId3">
            <a:alphaModFix/>
          </a:blip>
          <a:srcRect b="0" l="0" r="0" t="0"/>
          <a:stretch/>
        </p:blipFill>
        <p:spPr>
          <a:xfrm>
            <a:off x="1565348" y="2208001"/>
            <a:ext cx="1814053" cy="1814053"/>
          </a:xfrm>
          <a:prstGeom prst="rect">
            <a:avLst/>
          </a:prstGeom>
          <a:noFill/>
          <a:ln>
            <a:noFill/>
          </a:ln>
        </p:spPr>
      </p:pic>
      <p:pic>
        <p:nvPicPr>
          <p:cNvPr descr="A picture containing container, square&#10;&#10;Description automatically generated" id="467" name="Google Shape;467;p34"/>
          <p:cNvPicPr preferRelativeResize="0"/>
          <p:nvPr/>
        </p:nvPicPr>
        <p:blipFill rotWithShape="1">
          <a:blip r:embed="rId3">
            <a:alphaModFix/>
          </a:blip>
          <a:srcRect b="0" l="0" r="0" t="0"/>
          <a:stretch/>
        </p:blipFill>
        <p:spPr>
          <a:xfrm>
            <a:off x="9194682" y="2276830"/>
            <a:ext cx="1814053" cy="1814053"/>
          </a:xfrm>
          <a:prstGeom prst="rect">
            <a:avLst/>
          </a:prstGeom>
          <a:noFill/>
          <a:ln>
            <a:noFill/>
          </a:ln>
        </p:spPr>
      </p:pic>
      <p:pic>
        <p:nvPicPr>
          <p:cNvPr descr="A picture containing container, square&#10;&#10;Description automatically generated" id="468" name="Google Shape;468;p34"/>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469" name="Google Shape;469;p34"/>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470" name="Google Shape;470;p34"/>
          <p:cNvSpPr/>
          <p:nvPr/>
        </p:nvSpPr>
        <p:spPr>
          <a:xfrm>
            <a:off x="2333650" y="374550"/>
            <a:ext cx="7720200" cy="16752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1" name="Google Shape;471;p34"/>
          <p:cNvSpPr txBox="1"/>
          <p:nvPr/>
        </p:nvSpPr>
        <p:spPr>
          <a:xfrm>
            <a:off x="2205850" y="512300"/>
            <a:ext cx="8095200" cy="1477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Projet de recherche : </a:t>
            </a:r>
            <a:br>
              <a:rPr lang="en-US" sz="1800">
                <a:solidFill>
                  <a:srgbClr val="D8D8D8"/>
                </a:solidFill>
                <a:latin typeface="Press Start 2P"/>
                <a:ea typeface="Press Start 2P"/>
                <a:cs typeface="Press Start 2P"/>
                <a:sym typeface="Press Start 2P"/>
              </a:rPr>
            </a:br>
            <a:r>
              <a:rPr lang="en-US" sz="1800">
                <a:solidFill>
                  <a:srgbClr val="D8D8D8"/>
                </a:solidFill>
                <a:latin typeface="Press Start 2P"/>
                <a:ea typeface="Press Start 2P"/>
                <a:cs typeface="Press Start 2P"/>
                <a:sym typeface="Press Start 2P"/>
              </a:rPr>
              <a:t>Avantages et défis de l’usage de Minecraft Education dans l’enseignement-apprentissage des mathématiques</a:t>
            </a:r>
            <a:endParaRPr sz="1800">
              <a:solidFill>
                <a:srgbClr val="D8D8D8"/>
              </a:solidFill>
              <a:latin typeface="Press Start 2P"/>
              <a:ea typeface="Press Start 2P"/>
              <a:cs typeface="Press Start 2P"/>
              <a:sym typeface="Press Start 2P"/>
            </a:endParaRPr>
          </a:p>
        </p:txBody>
      </p:sp>
      <p:sp>
        <p:nvSpPr>
          <p:cNvPr id="472" name="Google Shape;472;p34"/>
          <p:cNvSpPr txBox="1"/>
          <p:nvPr/>
        </p:nvSpPr>
        <p:spPr>
          <a:xfrm>
            <a:off x="3303200" y="2704875"/>
            <a:ext cx="6599700" cy="39249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50000"/>
              </a:lnSpc>
              <a:spcBef>
                <a:spcPts val="0"/>
              </a:spcBef>
              <a:spcAft>
                <a:spcPts val="0"/>
              </a:spcAft>
              <a:buClr>
                <a:schemeClr val="lt1"/>
              </a:buClr>
              <a:buSzPts val="1400"/>
              <a:buFont typeface="Press Start 2P"/>
              <a:buChar char="●"/>
            </a:pPr>
            <a:r>
              <a:rPr b="1" lang="en-US">
                <a:solidFill>
                  <a:schemeClr val="lt1"/>
                </a:solidFill>
                <a:latin typeface="Press Start 2P"/>
                <a:ea typeface="Press Start 2P"/>
                <a:cs typeface="Press Start 2P"/>
                <a:sym typeface="Press Start 2P"/>
              </a:rPr>
              <a:t>Année de démarrage de la recherche participative</a:t>
            </a:r>
            <a:endParaRPr b="1">
              <a:solidFill>
                <a:schemeClr val="lt1"/>
              </a:solidFill>
              <a:latin typeface="Press Start 2P"/>
              <a:ea typeface="Press Start 2P"/>
              <a:cs typeface="Press Start 2P"/>
              <a:sym typeface="Press Start 2P"/>
            </a:endParaRPr>
          </a:p>
          <a:p>
            <a:pPr indent="-317500" lvl="1" marL="914400" marR="0" rtl="0" algn="l">
              <a:lnSpc>
                <a:spcPct val="150000"/>
              </a:lnSpc>
              <a:spcBef>
                <a:spcPts val="1000"/>
              </a:spcBef>
              <a:spcAft>
                <a:spcPts val="0"/>
              </a:spcAft>
              <a:buClr>
                <a:schemeClr val="lt1"/>
              </a:buClr>
              <a:buSzPts val="1400"/>
              <a:buFont typeface="Press Start 2P"/>
              <a:buChar char="○"/>
            </a:pPr>
            <a:r>
              <a:rPr b="1" lang="en-US">
                <a:solidFill>
                  <a:schemeClr val="lt1"/>
                </a:solidFill>
                <a:latin typeface="Press Start 2P"/>
                <a:ea typeface="Press Start 2P"/>
                <a:cs typeface="Press Start 2P"/>
                <a:sym typeface="Press Start 2P"/>
              </a:rPr>
              <a:t>Travail de synthèse des connaissances</a:t>
            </a:r>
            <a:endParaRPr b="1">
              <a:solidFill>
                <a:schemeClr val="lt1"/>
              </a:solidFill>
              <a:latin typeface="Press Start 2P"/>
              <a:ea typeface="Press Start 2P"/>
              <a:cs typeface="Press Start 2P"/>
              <a:sym typeface="Press Start 2P"/>
            </a:endParaRPr>
          </a:p>
          <a:p>
            <a:pPr indent="-317500" lvl="1" marL="914400" marR="0" rtl="0" algn="l">
              <a:lnSpc>
                <a:spcPct val="150000"/>
              </a:lnSpc>
              <a:spcBef>
                <a:spcPts val="1000"/>
              </a:spcBef>
              <a:spcAft>
                <a:spcPts val="0"/>
              </a:spcAft>
              <a:buClr>
                <a:schemeClr val="lt1"/>
              </a:buClr>
              <a:buSzPts val="1400"/>
              <a:buFont typeface="Press Start 2P"/>
              <a:buChar char="○"/>
            </a:pPr>
            <a:r>
              <a:rPr b="1" lang="en-US">
                <a:solidFill>
                  <a:schemeClr val="lt1"/>
                </a:solidFill>
                <a:latin typeface="Press Start 2P"/>
                <a:ea typeface="Press Start 2P"/>
                <a:cs typeface="Press Start 2P"/>
                <a:sym typeface="Press Start 2P"/>
              </a:rPr>
              <a:t>Rencontres de travail avec des 8 enseignant(e)s et 6 CP (1 journée et 4 demi-journées)</a:t>
            </a:r>
            <a:endParaRPr b="1">
              <a:solidFill>
                <a:schemeClr val="lt1"/>
              </a:solidFill>
              <a:latin typeface="Press Start 2P"/>
              <a:ea typeface="Press Start 2P"/>
              <a:cs typeface="Press Start 2P"/>
              <a:sym typeface="Press Start 2P"/>
            </a:endParaRPr>
          </a:p>
          <a:p>
            <a:pPr indent="-317500" lvl="0" marL="457200" marR="0" rtl="0" algn="l">
              <a:lnSpc>
                <a:spcPct val="150000"/>
              </a:lnSpc>
              <a:spcBef>
                <a:spcPts val="1000"/>
              </a:spcBef>
              <a:spcAft>
                <a:spcPts val="1000"/>
              </a:spcAft>
              <a:buClr>
                <a:schemeClr val="lt1"/>
              </a:buClr>
              <a:buSzPts val="1400"/>
              <a:buFont typeface="Press Start 2P"/>
              <a:buChar char="●"/>
            </a:pPr>
            <a:r>
              <a:rPr b="1" lang="en-US">
                <a:solidFill>
                  <a:schemeClr val="lt1"/>
                </a:solidFill>
                <a:latin typeface="Press Start 2P"/>
                <a:ea typeface="Press Start 2P"/>
                <a:cs typeface="Press Start 2P"/>
                <a:sym typeface="Press Start 2P"/>
              </a:rPr>
              <a:t>Collecte de données en avril/mai 2024, dans 10 classes de 4e primaire (9-10 ans) à 2e secondaire (13-14 ans)</a:t>
            </a:r>
            <a:endParaRPr b="1">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64"/>
                                        </p:tgtEl>
                                        <p:attrNameLst>
                                          <p:attrName>style.visibility</p:attrName>
                                        </p:attrNameLst>
                                      </p:cBhvr>
                                      <p:to>
                                        <p:strVal val="visible"/>
                                      </p:to>
                                    </p:set>
                                    <p:anim calcmode="lin" valueType="num">
                                      <p:cBhvr additive="base">
                                        <p:cTn dur="1000"/>
                                        <p:tgtEl>
                                          <p:spTgt spid="46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5"/>
                                        </p:tgtEl>
                                        <p:attrNameLst>
                                          <p:attrName>style.visibility</p:attrName>
                                        </p:attrNameLst>
                                      </p:cBhvr>
                                      <p:to>
                                        <p:strVal val="visible"/>
                                      </p:to>
                                    </p:set>
                                    <p:anim calcmode="lin" valueType="num">
                                      <p:cBhvr additive="base">
                                        <p:cTn dur="1000"/>
                                        <p:tgtEl>
                                          <p:spTgt spid="4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6"/>
                                        </p:tgtEl>
                                        <p:attrNameLst>
                                          <p:attrName>style.visibility</p:attrName>
                                        </p:attrNameLst>
                                      </p:cBhvr>
                                      <p:to>
                                        <p:strVal val="visible"/>
                                      </p:to>
                                    </p:set>
                                    <p:anim calcmode="lin" valueType="num">
                                      <p:cBhvr additive="base">
                                        <p:cTn dur="1000"/>
                                        <p:tgtEl>
                                          <p:spTgt spid="4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7"/>
                                        </p:tgtEl>
                                        <p:attrNameLst>
                                          <p:attrName>style.visibility</p:attrName>
                                        </p:attrNameLst>
                                      </p:cBhvr>
                                      <p:to>
                                        <p:strVal val="visible"/>
                                      </p:to>
                                    </p:set>
                                    <p:anim calcmode="lin" valueType="num">
                                      <p:cBhvr additive="base">
                                        <p:cTn dur="1000"/>
                                        <p:tgtEl>
                                          <p:spTgt spid="46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8"/>
                                        </p:tgtEl>
                                        <p:attrNameLst>
                                          <p:attrName>style.visibility</p:attrName>
                                        </p:attrNameLst>
                                      </p:cBhvr>
                                      <p:to>
                                        <p:strVal val="visible"/>
                                      </p:to>
                                    </p:set>
                                    <p:anim calcmode="lin" valueType="num">
                                      <p:cBhvr additive="base">
                                        <p:cTn dur="1000"/>
                                        <p:tgtEl>
                                          <p:spTgt spid="46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9"/>
                                        </p:tgtEl>
                                        <p:attrNameLst>
                                          <p:attrName>style.visibility</p:attrName>
                                        </p:attrNameLst>
                                      </p:cBhvr>
                                      <p:to>
                                        <p:strVal val="visible"/>
                                      </p:to>
                                    </p:set>
                                    <p:anim calcmode="lin" valueType="num">
                                      <p:cBhvr additive="base">
                                        <p:cTn dur="1000"/>
                                        <p:tgtEl>
                                          <p:spTgt spid="46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76" name="Shape 476"/>
        <p:cNvGrpSpPr/>
        <p:nvPr/>
      </p:nvGrpSpPr>
      <p:grpSpPr>
        <a:xfrm>
          <a:off x="0" y="0"/>
          <a:ext cx="0" cy="0"/>
          <a:chOff x="0" y="0"/>
          <a:chExt cx="0" cy="0"/>
        </a:xfrm>
      </p:grpSpPr>
      <p:pic>
        <p:nvPicPr>
          <p:cNvPr descr="A picture containing container, square&#10;&#10;Description automatically generated" id="477" name="Google Shape;477;p35"/>
          <p:cNvPicPr preferRelativeResize="0"/>
          <p:nvPr/>
        </p:nvPicPr>
        <p:blipFill rotWithShape="1">
          <a:blip r:embed="rId3">
            <a:alphaModFix/>
          </a:blip>
          <a:srcRect b="0" l="0" r="0" t="0"/>
          <a:stretch/>
        </p:blipFill>
        <p:spPr>
          <a:xfrm>
            <a:off x="10445850" y="34922"/>
            <a:ext cx="1300063" cy="1300063"/>
          </a:xfrm>
          <a:prstGeom prst="rect">
            <a:avLst/>
          </a:prstGeom>
          <a:noFill/>
          <a:ln>
            <a:noFill/>
          </a:ln>
        </p:spPr>
      </p:pic>
      <p:pic>
        <p:nvPicPr>
          <p:cNvPr descr="A picture containing container, square&#10;&#10;Description automatically generated" id="478" name="Google Shape;478;p35"/>
          <p:cNvPicPr preferRelativeResize="0"/>
          <p:nvPr/>
        </p:nvPicPr>
        <p:blipFill rotWithShape="1">
          <a:blip r:embed="rId3">
            <a:alphaModFix/>
          </a:blip>
          <a:srcRect b="0" l="0" r="0" t="0"/>
          <a:stretch/>
        </p:blipFill>
        <p:spPr>
          <a:xfrm>
            <a:off x="480233" y="69747"/>
            <a:ext cx="1300063" cy="1300063"/>
          </a:xfrm>
          <a:prstGeom prst="rect">
            <a:avLst/>
          </a:prstGeom>
          <a:noFill/>
          <a:ln>
            <a:noFill/>
          </a:ln>
        </p:spPr>
      </p:pic>
      <p:sp>
        <p:nvSpPr>
          <p:cNvPr id="479" name="Google Shape;479;p35"/>
          <p:cNvSpPr/>
          <p:nvPr/>
        </p:nvSpPr>
        <p:spPr>
          <a:xfrm>
            <a:off x="2824950" y="263525"/>
            <a:ext cx="6542100" cy="10842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0" name="Google Shape;480;p35"/>
          <p:cNvSpPr txBox="1"/>
          <p:nvPr/>
        </p:nvSpPr>
        <p:spPr>
          <a:xfrm>
            <a:off x="2922750" y="396525"/>
            <a:ext cx="63465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Plusieurs avantages et quelques défis pédagogiques (à ce jour)</a:t>
            </a:r>
            <a:endParaRPr/>
          </a:p>
        </p:txBody>
      </p:sp>
      <p:graphicFrame>
        <p:nvGraphicFramePr>
          <p:cNvPr id="481" name="Google Shape;481;p35"/>
          <p:cNvGraphicFramePr/>
          <p:nvPr/>
        </p:nvGraphicFramePr>
        <p:xfrm>
          <a:off x="362400" y="1638300"/>
          <a:ext cx="3000000" cy="3000000"/>
        </p:xfrm>
        <a:graphic>
          <a:graphicData uri="http://schemas.openxmlformats.org/drawingml/2006/table">
            <a:tbl>
              <a:tblPr>
                <a:noFill/>
                <a:tableStyleId>{9A6C27F5-8F9F-4FE4-8C5F-DEDA2BB1ED04}</a:tableStyleId>
              </a:tblPr>
              <a:tblGrid>
                <a:gridCol w="6237725"/>
              </a:tblGrid>
              <a:tr h="381000">
                <a:tc>
                  <a:txBody>
                    <a:bodyPr/>
                    <a:lstStyle/>
                    <a:p>
                      <a:pPr indent="0" lvl="0" marL="0" rtl="0" algn="ctr">
                        <a:spcBef>
                          <a:spcPts val="0"/>
                        </a:spcBef>
                        <a:spcAft>
                          <a:spcPts val="0"/>
                        </a:spcAft>
                        <a:buNone/>
                      </a:pPr>
                      <a:r>
                        <a:rPr lang="en-US">
                          <a:solidFill>
                            <a:schemeClr val="lt1"/>
                          </a:solidFill>
                          <a:latin typeface="Press Start 2P"/>
                          <a:ea typeface="Press Start 2P"/>
                          <a:cs typeface="Press Start 2P"/>
                          <a:sym typeface="Press Start 2P"/>
                        </a:rPr>
                        <a:t>Avantages pédagogiques</a:t>
                      </a:r>
                      <a:endParaRPr>
                        <a:solidFill>
                          <a:schemeClr val="lt1"/>
                        </a:solidFill>
                        <a:latin typeface="Press Start 2P"/>
                        <a:ea typeface="Press Start 2P"/>
                        <a:cs typeface="Press Start 2P"/>
                        <a:sym typeface="Press Start 2P"/>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Enfants voient que des concepts mathématiques peuvent s’appliquer dans d’autres domaines scolaires </a:t>
                      </a:r>
                      <a:br>
                        <a:rPr lang="en-US" sz="1700">
                          <a:solidFill>
                            <a:schemeClr val="lt1"/>
                          </a:solidFill>
                          <a:latin typeface="Calibri"/>
                          <a:ea typeface="Calibri"/>
                          <a:cs typeface="Calibri"/>
                          <a:sym typeface="Calibri"/>
                        </a:rPr>
                      </a:br>
                      <a:r>
                        <a:rPr lang="en-US" sz="1500">
                          <a:solidFill>
                            <a:schemeClr val="lt1"/>
                          </a:solidFill>
                          <a:latin typeface="Calibri"/>
                          <a:ea typeface="Calibri"/>
                          <a:cs typeface="Calibri"/>
                          <a:sym typeface="Calibri"/>
                        </a:rPr>
                        <a:t>(Jensen et Hanghøj, 2020)</a:t>
                      </a:r>
                      <a:endParaRPr sz="1500">
                        <a:solidFill>
                          <a:schemeClr val="lt1"/>
                        </a:solidFill>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Échange de connaissances entre les enfants qui connaissent bien Minecraft et ceux qui sont habiles en mathématiques </a:t>
                      </a:r>
                      <a:r>
                        <a:rPr lang="en-US" sz="1500">
                          <a:solidFill>
                            <a:schemeClr val="lt1"/>
                          </a:solidFill>
                          <a:latin typeface="Calibri"/>
                          <a:ea typeface="Calibri"/>
                          <a:cs typeface="Calibri"/>
                          <a:sym typeface="Calibri"/>
                        </a:rPr>
                        <a:t>(Jensen et Hanghøj, 2020)</a:t>
                      </a:r>
                      <a:endParaRPr sz="1500">
                        <a:solidFill>
                          <a:schemeClr val="lt1"/>
                        </a:solidFill>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Logiciel déjà connu des enfants afin de les rejoindre plus facilement </a:t>
                      </a:r>
                      <a:br>
                        <a:rPr lang="en-US" sz="1700">
                          <a:solidFill>
                            <a:schemeClr val="lt1"/>
                          </a:solidFill>
                          <a:latin typeface="Calibri"/>
                          <a:ea typeface="Calibri"/>
                          <a:cs typeface="Calibri"/>
                          <a:sym typeface="Calibri"/>
                        </a:rPr>
                      </a:br>
                      <a:r>
                        <a:rPr lang="en-US" sz="1500">
                          <a:solidFill>
                            <a:schemeClr val="lt1"/>
                          </a:solidFill>
                          <a:latin typeface="Calibri"/>
                          <a:ea typeface="Calibri"/>
                          <a:cs typeface="Calibri"/>
                          <a:sym typeface="Calibri"/>
                        </a:rPr>
                        <a:t>(Nebel et al., 2016)</a:t>
                      </a:r>
                      <a:endParaRPr sz="1500">
                        <a:solidFill>
                          <a:schemeClr val="lt1"/>
                        </a:solidFill>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Reproduire à peu près n’importe quel objet ou forme, ce qui favorise la création </a:t>
                      </a:r>
                      <a:r>
                        <a:rPr lang="en-US" sz="1500">
                          <a:solidFill>
                            <a:schemeClr val="lt1"/>
                          </a:solidFill>
                          <a:latin typeface="Calibri"/>
                          <a:ea typeface="Calibri"/>
                          <a:cs typeface="Calibri"/>
                          <a:sym typeface="Calibri"/>
                        </a:rPr>
                        <a:t>(Nebel et al., 2016)</a:t>
                      </a:r>
                      <a:endParaRPr sz="1500">
                        <a:solidFill>
                          <a:schemeClr val="lt1"/>
                        </a:solidFill>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Augmente la motivation d’explorer un sujet </a:t>
                      </a:r>
                      <a:r>
                        <a:rPr lang="en-US" sz="1500">
                          <a:solidFill>
                            <a:schemeClr val="lt1"/>
                          </a:solidFill>
                          <a:latin typeface="Calibri"/>
                          <a:ea typeface="Calibri"/>
                          <a:cs typeface="Calibri"/>
                          <a:sym typeface="Calibri"/>
                        </a:rPr>
                        <a:t>(Bayliss, 2012)</a:t>
                      </a:r>
                      <a:endParaRPr sz="1500">
                        <a:solidFill>
                          <a:schemeClr val="lt1"/>
                        </a:solidFill>
                        <a:latin typeface="Calibri"/>
                        <a:ea typeface="Calibri"/>
                        <a:cs typeface="Calibri"/>
                        <a:sym typeface="Calibri"/>
                      </a:endParaRPr>
                    </a:p>
                  </a:txBody>
                  <a:tcPr marT="91425" marB="91425" marR="91425" marL="91425"/>
                </a:tc>
              </a:tr>
              <a:tr h="3810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Élèves autistes ont une interaction positive avec leur enseignant, en leur laissant exprimer leurs intérêts </a:t>
                      </a:r>
                      <a:br>
                        <a:rPr lang="en-US" sz="1700">
                          <a:solidFill>
                            <a:schemeClr val="lt1"/>
                          </a:solidFill>
                          <a:latin typeface="Calibri"/>
                          <a:ea typeface="Calibri"/>
                          <a:cs typeface="Calibri"/>
                          <a:sym typeface="Calibri"/>
                        </a:rPr>
                      </a:br>
                      <a:r>
                        <a:rPr lang="en-US" sz="1500">
                          <a:solidFill>
                            <a:schemeClr val="lt1"/>
                          </a:solidFill>
                          <a:latin typeface="Calibri"/>
                          <a:ea typeface="Calibri"/>
                          <a:cs typeface="Calibri"/>
                          <a:sym typeface="Calibri"/>
                        </a:rPr>
                        <a:t>(Petrov, 2014)</a:t>
                      </a:r>
                      <a:endParaRPr sz="1500">
                        <a:solidFill>
                          <a:schemeClr val="lt1"/>
                        </a:solidFill>
                        <a:latin typeface="Calibri"/>
                        <a:ea typeface="Calibri"/>
                        <a:cs typeface="Calibri"/>
                        <a:sym typeface="Calibri"/>
                      </a:endParaRPr>
                    </a:p>
                  </a:txBody>
                  <a:tcPr marT="91425" marB="91425" marR="91425" marL="91425"/>
                </a:tc>
              </a:tr>
            </a:tbl>
          </a:graphicData>
        </a:graphic>
      </p:graphicFrame>
      <p:graphicFrame>
        <p:nvGraphicFramePr>
          <p:cNvPr id="482" name="Google Shape;482;p35"/>
          <p:cNvGraphicFramePr/>
          <p:nvPr/>
        </p:nvGraphicFramePr>
        <p:xfrm>
          <a:off x="6795275" y="1638300"/>
          <a:ext cx="3000000" cy="3000000"/>
        </p:xfrm>
        <a:graphic>
          <a:graphicData uri="http://schemas.openxmlformats.org/drawingml/2006/table">
            <a:tbl>
              <a:tblPr>
                <a:noFill/>
                <a:tableStyleId>{9A6C27F5-8F9F-4FE4-8C5F-DEDA2BB1ED04}</a:tableStyleId>
              </a:tblPr>
              <a:tblGrid>
                <a:gridCol w="5239675"/>
              </a:tblGrid>
              <a:tr h="372475">
                <a:tc>
                  <a:txBody>
                    <a:bodyPr/>
                    <a:lstStyle/>
                    <a:p>
                      <a:pPr indent="0" lvl="0" marL="0" rtl="0" algn="ctr">
                        <a:spcBef>
                          <a:spcPts val="0"/>
                        </a:spcBef>
                        <a:spcAft>
                          <a:spcPts val="0"/>
                        </a:spcAft>
                        <a:buNone/>
                      </a:pPr>
                      <a:r>
                        <a:rPr lang="en-US">
                          <a:solidFill>
                            <a:schemeClr val="lt1"/>
                          </a:solidFill>
                          <a:latin typeface="Press Start 2P"/>
                          <a:ea typeface="Press Start 2P"/>
                          <a:cs typeface="Press Start 2P"/>
                          <a:sym typeface="Press Start 2P"/>
                        </a:rPr>
                        <a:t>Défis pédagogiques</a:t>
                      </a:r>
                      <a:endParaRPr>
                        <a:solidFill>
                          <a:schemeClr val="lt1"/>
                        </a:solidFill>
                        <a:latin typeface="Press Start 2P"/>
                        <a:ea typeface="Press Start 2P"/>
                        <a:cs typeface="Press Start 2P"/>
                        <a:sym typeface="Press Start 2P"/>
                      </a:endParaRPr>
                    </a:p>
                  </a:txBody>
                  <a:tcPr marT="91425" marB="91425" marR="91425" marL="91425"/>
                </a:tc>
              </a:tr>
              <a:tr h="830925">
                <a:tc>
                  <a:txBody>
                    <a:bodyPr/>
                    <a:lstStyle/>
                    <a:p>
                      <a:pPr indent="0" lvl="0" marL="0" rtl="0" algn="ctr">
                        <a:spcBef>
                          <a:spcPts val="0"/>
                        </a:spcBef>
                        <a:spcAft>
                          <a:spcPts val="0"/>
                        </a:spcAft>
                        <a:buClr>
                          <a:schemeClr val="dk1"/>
                        </a:buClr>
                        <a:buSzPts val="1100"/>
                        <a:buFont typeface="Arial"/>
                        <a:buNone/>
                      </a:pPr>
                      <a:r>
                        <a:rPr lang="en-US" sz="1700">
                          <a:solidFill>
                            <a:schemeClr val="lt1"/>
                          </a:solidFill>
                          <a:latin typeface="Calibri"/>
                          <a:ea typeface="Calibri"/>
                          <a:cs typeface="Calibri"/>
                          <a:sym typeface="Calibri"/>
                        </a:rPr>
                        <a:t>Expertise n’est pas nécessairement développée chez les enseignants </a:t>
                      </a:r>
                      <a:r>
                        <a:rPr lang="en-US" sz="1500">
                          <a:solidFill>
                            <a:schemeClr val="lt1"/>
                          </a:solidFill>
                          <a:latin typeface="Calibri"/>
                          <a:ea typeface="Calibri"/>
                          <a:cs typeface="Calibri"/>
                          <a:sym typeface="Calibri"/>
                        </a:rPr>
                        <a:t>(Gregory et al., 2013, cité dans Nebel et al., 2016)</a:t>
                      </a:r>
                      <a:endParaRPr sz="1500">
                        <a:solidFill>
                          <a:schemeClr val="lt1"/>
                        </a:solidFill>
                        <a:latin typeface="Calibri"/>
                        <a:ea typeface="Calibri"/>
                        <a:cs typeface="Calibri"/>
                        <a:sym typeface="Calibri"/>
                      </a:endParaRPr>
                    </a:p>
                  </a:txBody>
                  <a:tcPr marT="91425" marB="91425" marR="91425" marL="91425"/>
                </a:tc>
              </a:tr>
              <a:tr h="1002850">
                <a:tc>
                  <a:txBody>
                    <a:bodyPr/>
                    <a:lstStyle/>
                    <a:p>
                      <a:pPr indent="0" lvl="0" marL="0" rtl="0" algn="ctr">
                        <a:spcBef>
                          <a:spcPts val="0"/>
                        </a:spcBef>
                        <a:spcAft>
                          <a:spcPts val="0"/>
                        </a:spcAft>
                        <a:buClr>
                          <a:schemeClr val="dk1"/>
                        </a:buClr>
                        <a:buSzPts val="1100"/>
                        <a:buFont typeface="Arial"/>
                        <a:buNone/>
                      </a:pPr>
                      <a:r>
                        <a:rPr lang="en-US" sz="1700">
                          <a:solidFill>
                            <a:schemeClr val="lt1"/>
                          </a:solidFill>
                          <a:latin typeface="Calibri"/>
                          <a:ea typeface="Calibri"/>
                          <a:cs typeface="Calibri"/>
                          <a:sym typeface="Calibri"/>
                        </a:rPr>
                        <a:t>Idées pré-existantes des joueurs expérimentés peuvent demeurer même quand l’environnement les contredit </a:t>
                      </a:r>
                      <a:r>
                        <a:rPr lang="en-US" sz="1500">
                          <a:solidFill>
                            <a:schemeClr val="lt1"/>
                          </a:solidFill>
                          <a:latin typeface="Calibri"/>
                          <a:ea typeface="Calibri"/>
                          <a:cs typeface="Calibri"/>
                          <a:sym typeface="Calibri"/>
                        </a:rPr>
                        <a:t>(De Jong, 2006 cité dans Nebel et al., 2016)</a:t>
                      </a:r>
                      <a:endParaRPr sz="1500">
                        <a:solidFill>
                          <a:schemeClr val="lt1"/>
                        </a:solidFill>
                        <a:latin typeface="Calibri"/>
                        <a:ea typeface="Calibri"/>
                        <a:cs typeface="Calibri"/>
                        <a:sym typeface="Calibri"/>
                      </a:endParaRPr>
                    </a:p>
                  </a:txBody>
                  <a:tcPr marT="91425" marB="91425" marR="91425" marL="91425"/>
                </a:tc>
              </a:tr>
              <a:tr h="100285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Joueurs expérimentés peuvent rester dans leur manière habituelle d’agir, sans tester de nouvelles hypothèses </a:t>
                      </a:r>
                      <a:r>
                        <a:rPr lang="en-US" sz="1500">
                          <a:solidFill>
                            <a:schemeClr val="lt1"/>
                          </a:solidFill>
                          <a:latin typeface="Calibri"/>
                          <a:ea typeface="Calibri"/>
                          <a:cs typeface="Calibri"/>
                          <a:sym typeface="Calibri"/>
                        </a:rPr>
                        <a:t>(Dahlskog, 2012 cité dans Nebel et al., 2016)</a:t>
                      </a:r>
                      <a:endParaRPr sz="1500">
                        <a:solidFill>
                          <a:schemeClr val="lt1"/>
                        </a:solidFill>
                        <a:latin typeface="Calibri"/>
                        <a:ea typeface="Calibri"/>
                        <a:cs typeface="Calibri"/>
                        <a:sym typeface="Calibri"/>
                      </a:endParaRPr>
                    </a:p>
                  </a:txBody>
                  <a:tcPr marT="91425" marB="91425" marR="91425" marL="91425"/>
                </a:tc>
              </a:tr>
              <a:tr h="105665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Joueurs expérimentés peuvent aussi dominer dans des scénarios compétitifs et même collaboratifs </a:t>
                      </a:r>
                      <a:r>
                        <a:rPr lang="en-US" sz="1500">
                          <a:solidFill>
                            <a:schemeClr val="lt1"/>
                          </a:solidFill>
                          <a:latin typeface="Calibri"/>
                          <a:ea typeface="Calibri"/>
                          <a:cs typeface="Calibri"/>
                          <a:sym typeface="Calibri"/>
                        </a:rPr>
                        <a:t>(Hanghøj et al., 2014; Marklund et al., 2013, cités dans Nebel et al., 2016)</a:t>
                      </a:r>
                      <a:endParaRPr sz="1500">
                        <a:solidFill>
                          <a:schemeClr val="lt1"/>
                        </a:solidFill>
                        <a:latin typeface="Calibri"/>
                        <a:ea typeface="Calibri"/>
                        <a:cs typeface="Calibri"/>
                        <a:sym typeface="Calibri"/>
                      </a:endParaRPr>
                    </a:p>
                  </a:txBody>
                  <a:tcPr marT="91425" marB="91425" marR="91425" marL="91425"/>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77"/>
                                        </p:tgtEl>
                                        <p:attrNameLst>
                                          <p:attrName>style.visibility</p:attrName>
                                        </p:attrNameLst>
                                      </p:cBhvr>
                                      <p:to>
                                        <p:strVal val="visible"/>
                                      </p:to>
                                    </p:set>
                                    <p:anim calcmode="lin" valueType="num">
                                      <p:cBhvr additive="base">
                                        <p:cTn dur="1000"/>
                                        <p:tgtEl>
                                          <p:spTgt spid="47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78"/>
                                        </p:tgtEl>
                                        <p:attrNameLst>
                                          <p:attrName>style.visibility</p:attrName>
                                        </p:attrNameLst>
                                      </p:cBhvr>
                                      <p:to>
                                        <p:strVal val="visible"/>
                                      </p:to>
                                    </p:set>
                                    <p:anim calcmode="lin" valueType="num">
                                      <p:cBhvr additive="base">
                                        <p:cTn dur="1000"/>
                                        <p:tgtEl>
                                          <p:spTgt spid="47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86" name="Shape 486"/>
        <p:cNvGrpSpPr/>
        <p:nvPr/>
      </p:nvGrpSpPr>
      <p:grpSpPr>
        <a:xfrm>
          <a:off x="0" y="0"/>
          <a:ext cx="0" cy="0"/>
          <a:chOff x="0" y="0"/>
          <a:chExt cx="0" cy="0"/>
        </a:xfrm>
      </p:grpSpPr>
      <p:pic>
        <p:nvPicPr>
          <p:cNvPr descr="A picture containing container, square&#10;&#10;Description automatically generated" id="487" name="Google Shape;487;p36"/>
          <p:cNvPicPr preferRelativeResize="0"/>
          <p:nvPr/>
        </p:nvPicPr>
        <p:blipFill rotWithShape="1">
          <a:blip r:embed="rId3">
            <a:alphaModFix/>
          </a:blip>
          <a:srcRect b="0" l="0" r="0" t="0"/>
          <a:stretch/>
        </p:blipFill>
        <p:spPr>
          <a:xfrm>
            <a:off x="10445850" y="34922"/>
            <a:ext cx="1300063" cy="1300063"/>
          </a:xfrm>
          <a:prstGeom prst="rect">
            <a:avLst/>
          </a:prstGeom>
          <a:noFill/>
          <a:ln>
            <a:noFill/>
          </a:ln>
        </p:spPr>
      </p:pic>
      <p:pic>
        <p:nvPicPr>
          <p:cNvPr descr="A picture containing container, square&#10;&#10;Description automatically generated" id="488" name="Google Shape;488;p36"/>
          <p:cNvPicPr preferRelativeResize="0"/>
          <p:nvPr/>
        </p:nvPicPr>
        <p:blipFill rotWithShape="1">
          <a:blip r:embed="rId3">
            <a:alphaModFix/>
          </a:blip>
          <a:srcRect b="0" l="0" r="0" t="0"/>
          <a:stretch/>
        </p:blipFill>
        <p:spPr>
          <a:xfrm>
            <a:off x="480233" y="69747"/>
            <a:ext cx="1300063" cy="1300063"/>
          </a:xfrm>
          <a:prstGeom prst="rect">
            <a:avLst/>
          </a:prstGeom>
          <a:noFill/>
          <a:ln>
            <a:noFill/>
          </a:ln>
        </p:spPr>
      </p:pic>
      <p:sp>
        <p:nvSpPr>
          <p:cNvPr id="489" name="Google Shape;489;p36"/>
          <p:cNvSpPr/>
          <p:nvPr/>
        </p:nvSpPr>
        <p:spPr>
          <a:xfrm>
            <a:off x="2824950" y="228600"/>
            <a:ext cx="6542100" cy="11193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0" name="Google Shape;490;p36"/>
          <p:cNvSpPr txBox="1"/>
          <p:nvPr/>
        </p:nvSpPr>
        <p:spPr>
          <a:xfrm>
            <a:off x="2922750" y="396525"/>
            <a:ext cx="6346500" cy="9234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De rares avantages et défis didactiques </a:t>
            </a:r>
            <a:br>
              <a:rPr lang="en-US" sz="1800">
                <a:solidFill>
                  <a:srgbClr val="D8D8D8"/>
                </a:solidFill>
                <a:latin typeface="Press Start 2P"/>
                <a:ea typeface="Press Start 2P"/>
                <a:cs typeface="Press Start 2P"/>
                <a:sym typeface="Press Start 2P"/>
              </a:rPr>
            </a:br>
            <a:r>
              <a:rPr lang="en-US" sz="1800">
                <a:solidFill>
                  <a:srgbClr val="D8D8D8"/>
                </a:solidFill>
                <a:latin typeface="Press Start 2P"/>
                <a:ea typeface="Press Start 2P"/>
                <a:cs typeface="Press Start 2P"/>
                <a:sym typeface="Press Start 2P"/>
              </a:rPr>
              <a:t>(à ce jour)</a:t>
            </a:r>
            <a:endParaRPr/>
          </a:p>
        </p:txBody>
      </p:sp>
      <p:graphicFrame>
        <p:nvGraphicFramePr>
          <p:cNvPr id="491" name="Google Shape;491;p36"/>
          <p:cNvGraphicFramePr/>
          <p:nvPr/>
        </p:nvGraphicFramePr>
        <p:xfrm>
          <a:off x="362400" y="2095500"/>
          <a:ext cx="3000000" cy="3000000"/>
        </p:xfrm>
        <a:graphic>
          <a:graphicData uri="http://schemas.openxmlformats.org/drawingml/2006/table">
            <a:tbl>
              <a:tblPr>
                <a:noFill/>
                <a:tableStyleId>{9A6C27F5-8F9F-4FE4-8C5F-DEDA2BB1ED04}</a:tableStyleId>
              </a:tblPr>
              <a:tblGrid>
                <a:gridCol w="6237725"/>
              </a:tblGrid>
              <a:tr h="381000">
                <a:tc>
                  <a:txBody>
                    <a:bodyPr/>
                    <a:lstStyle/>
                    <a:p>
                      <a:pPr indent="0" lvl="0" marL="0" rtl="0" algn="ctr">
                        <a:spcBef>
                          <a:spcPts val="0"/>
                        </a:spcBef>
                        <a:spcAft>
                          <a:spcPts val="0"/>
                        </a:spcAft>
                        <a:buNone/>
                      </a:pPr>
                      <a:r>
                        <a:rPr lang="en-US">
                          <a:solidFill>
                            <a:schemeClr val="lt1"/>
                          </a:solidFill>
                          <a:latin typeface="Press Start 2P"/>
                          <a:ea typeface="Press Start 2P"/>
                          <a:cs typeface="Press Start 2P"/>
                          <a:sym typeface="Press Start 2P"/>
                        </a:rPr>
                        <a:t>Avantages didactiques</a:t>
                      </a:r>
                      <a:endParaRPr>
                        <a:solidFill>
                          <a:schemeClr val="lt1"/>
                        </a:solidFill>
                        <a:latin typeface="Press Start 2P"/>
                        <a:ea typeface="Press Start 2P"/>
                        <a:cs typeface="Press Start 2P"/>
                        <a:sym typeface="Press Start 2P"/>
                      </a:endParaRPr>
                    </a:p>
                  </a:txBody>
                  <a:tcPr marT="91425" marB="91425" marR="91425" marL="91425"/>
                </a:tc>
              </a:tr>
              <a:tr h="381000">
                <a:tc>
                  <a:txBody>
                    <a:bodyPr/>
                    <a:lstStyle/>
                    <a:p>
                      <a:pPr indent="0" lvl="0" marL="0" rtl="0" algn="ctr">
                        <a:spcBef>
                          <a:spcPts val="0"/>
                        </a:spcBef>
                        <a:spcAft>
                          <a:spcPts val="0"/>
                        </a:spcAft>
                        <a:buClr>
                          <a:schemeClr val="dk1"/>
                        </a:buClr>
                        <a:buSzPts val="1100"/>
                        <a:buFont typeface="Arial"/>
                        <a:buNone/>
                      </a:pPr>
                      <a:r>
                        <a:rPr lang="en-US" sz="1700">
                          <a:solidFill>
                            <a:schemeClr val="lt1"/>
                          </a:solidFill>
                          <a:latin typeface="Calibri"/>
                          <a:ea typeface="Calibri"/>
                          <a:cs typeface="Calibri"/>
                          <a:sym typeface="Calibri"/>
                        </a:rPr>
                        <a:t>Donne du sens à différents concepts mathématiques</a:t>
                      </a:r>
                      <a:endParaRPr sz="1700">
                        <a:solidFill>
                          <a:schemeClr val="lt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US" sz="1500">
                          <a:solidFill>
                            <a:schemeClr val="lt1"/>
                          </a:solidFill>
                          <a:latin typeface="Calibri"/>
                          <a:ea typeface="Calibri"/>
                          <a:cs typeface="Calibri"/>
                          <a:sym typeface="Calibri"/>
                        </a:rPr>
                        <a:t>(Jensen et Hanghøj, 2020)</a:t>
                      </a:r>
                      <a:endParaRPr sz="1500">
                        <a:solidFill>
                          <a:schemeClr val="lt1"/>
                        </a:solidFill>
                        <a:latin typeface="Calibri"/>
                        <a:ea typeface="Calibri"/>
                        <a:cs typeface="Calibri"/>
                        <a:sym typeface="Calibri"/>
                      </a:endParaRPr>
                    </a:p>
                    <a:p>
                      <a:pPr indent="-336550" lvl="0" marL="457200" rtl="0" algn="ctr">
                        <a:spcBef>
                          <a:spcPts val="0"/>
                        </a:spcBef>
                        <a:spcAft>
                          <a:spcPts val="0"/>
                        </a:spcAft>
                        <a:buClr>
                          <a:schemeClr val="lt1"/>
                        </a:buClr>
                        <a:buSzPts val="1700"/>
                        <a:buFont typeface="Calibri"/>
                        <a:buChar char="-"/>
                      </a:pPr>
                      <a:r>
                        <a:rPr lang="en-US" sz="1700">
                          <a:solidFill>
                            <a:schemeClr val="lt1"/>
                          </a:solidFill>
                          <a:latin typeface="Calibri"/>
                          <a:ea typeface="Calibri"/>
                          <a:cs typeface="Calibri"/>
                          <a:sym typeface="Calibri"/>
                        </a:rPr>
                        <a:t>en géométrie </a:t>
                      </a:r>
                      <a:r>
                        <a:rPr lang="en-US" sz="1500">
                          <a:solidFill>
                            <a:schemeClr val="lt1"/>
                          </a:solidFill>
                          <a:latin typeface="Calibri"/>
                          <a:ea typeface="Calibri"/>
                          <a:cs typeface="Calibri"/>
                          <a:sym typeface="Calibri"/>
                        </a:rPr>
                        <a:t>(Herold, 2015; Kim et Park, 2018)</a:t>
                      </a:r>
                      <a:endParaRPr sz="1500">
                        <a:solidFill>
                          <a:schemeClr val="lt1"/>
                        </a:solidFill>
                        <a:latin typeface="Calibri"/>
                        <a:ea typeface="Calibri"/>
                        <a:cs typeface="Calibri"/>
                        <a:sym typeface="Calibri"/>
                      </a:endParaRPr>
                    </a:p>
                    <a:p>
                      <a:pPr indent="-336550" lvl="0" marL="457200" rtl="0" algn="ctr">
                        <a:spcBef>
                          <a:spcPts val="0"/>
                        </a:spcBef>
                        <a:spcAft>
                          <a:spcPts val="0"/>
                        </a:spcAft>
                        <a:buClr>
                          <a:schemeClr val="lt1"/>
                        </a:buClr>
                        <a:buSzPts val="1700"/>
                        <a:buFont typeface="Calibri"/>
                        <a:buChar char="-"/>
                      </a:pPr>
                      <a:r>
                        <a:rPr lang="en-US" sz="1700">
                          <a:solidFill>
                            <a:schemeClr val="lt1"/>
                          </a:solidFill>
                          <a:latin typeface="Calibri"/>
                          <a:ea typeface="Calibri"/>
                          <a:cs typeface="Calibri"/>
                          <a:sym typeface="Calibri"/>
                        </a:rPr>
                        <a:t>en algèbre </a:t>
                      </a:r>
                      <a:r>
                        <a:rPr lang="en-US" sz="1500">
                          <a:solidFill>
                            <a:schemeClr val="lt1"/>
                          </a:solidFill>
                          <a:latin typeface="Calibri"/>
                          <a:ea typeface="Calibri"/>
                          <a:cs typeface="Calibri"/>
                          <a:sym typeface="Calibri"/>
                        </a:rPr>
                        <a:t>(Kim et Park, 2018; Moore, 2018)</a:t>
                      </a:r>
                      <a:endParaRPr sz="1500">
                        <a:solidFill>
                          <a:schemeClr val="lt1"/>
                        </a:solidFill>
                        <a:latin typeface="Calibri"/>
                        <a:ea typeface="Calibri"/>
                        <a:cs typeface="Calibri"/>
                        <a:sym typeface="Calibri"/>
                      </a:endParaRPr>
                    </a:p>
                  </a:txBody>
                  <a:tcPr marT="91425" marB="91425" marR="91425" marL="91425"/>
                </a:tc>
              </a:tr>
              <a:tr h="53635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Soutient le développement d’habiletés spatiales </a:t>
                      </a:r>
                      <a:r>
                        <a:rPr lang="en-US" sz="1500">
                          <a:solidFill>
                            <a:schemeClr val="lt1"/>
                          </a:solidFill>
                          <a:latin typeface="Calibri"/>
                          <a:ea typeface="Calibri"/>
                          <a:cs typeface="Calibri"/>
                          <a:sym typeface="Calibri"/>
                        </a:rPr>
                        <a:t>(Förster, 2012; Floyd, 2016; Garskof, 2014; Koroglu et Yildiz, 2021)</a:t>
                      </a:r>
                      <a:endParaRPr sz="1500">
                        <a:solidFill>
                          <a:schemeClr val="lt1"/>
                        </a:solidFill>
                        <a:latin typeface="Calibri"/>
                        <a:ea typeface="Calibri"/>
                        <a:cs typeface="Calibri"/>
                        <a:sym typeface="Calibri"/>
                      </a:endParaRPr>
                    </a:p>
                  </a:txBody>
                  <a:tcPr marT="91425" marB="91425" marR="91425" marL="91425"/>
                </a:tc>
              </a:tr>
              <a:tr h="53635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 Élèves voient que les formules ne sont pas simplement quelque chose à mémoriser, mais sont liées à des objets et des expériences concrètes </a:t>
                      </a:r>
                      <a:r>
                        <a:rPr lang="en-US" sz="1500">
                          <a:solidFill>
                            <a:schemeClr val="lt1"/>
                          </a:solidFill>
                          <a:latin typeface="Calibri"/>
                          <a:ea typeface="Calibri"/>
                          <a:cs typeface="Calibri"/>
                          <a:sym typeface="Calibri"/>
                        </a:rPr>
                        <a:t>(Moore, 2018 cité dans Baek et al., 2020)</a:t>
                      </a:r>
                      <a:endParaRPr sz="1500">
                        <a:solidFill>
                          <a:schemeClr val="lt1"/>
                        </a:solidFill>
                        <a:latin typeface="Calibri"/>
                        <a:ea typeface="Calibri"/>
                        <a:cs typeface="Calibri"/>
                        <a:sym typeface="Calibri"/>
                      </a:endParaRPr>
                    </a:p>
                  </a:txBody>
                  <a:tcPr marT="91425" marB="91425" marR="91425" marL="91425"/>
                </a:tc>
              </a:tr>
            </a:tbl>
          </a:graphicData>
        </a:graphic>
      </p:graphicFrame>
      <p:graphicFrame>
        <p:nvGraphicFramePr>
          <p:cNvPr id="492" name="Google Shape;492;p36"/>
          <p:cNvGraphicFramePr/>
          <p:nvPr/>
        </p:nvGraphicFramePr>
        <p:xfrm>
          <a:off x="6795275" y="2095500"/>
          <a:ext cx="3000000" cy="3000000"/>
        </p:xfrm>
        <a:graphic>
          <a:graphicData uri="http://schemas.openxmlformats.org/drawingml/2006/table">
            <a:tbl>
              <a:tblPr>
                <a:noFill/>
                <a:tableStyleId>{9A6C27F5-8F9F-4FE4-8C5F-DEDA2BB1ED04}</a:tableStyleId>
              </a:tblPr>
              <a:tblGrid>
                <a:gridCol w="5239675"/>
              </a:tblGrid>
              <a:tr h="339675">
                <a:tc>
                  <a:txBody>
                    <a:bodyPr/>
                    <a:lstStyle/>
                    <a:p>
                      <a:pPr indent="0" lvl="0" marL="0" rtl="0" algn="ctr">
                        <a:spcBef>
                          <a:spcPts val="0"/>
                        </a:spcBef>
                        <a:spcAft>
                          <a:spcPts val="0"/>
                        </a:spcAft>
                        <a:buNone/>
                      </a:pPr>
                      <a:r>
                        <a:rPr lang="en-US">
                          <a:solidFill>
                            <a:schemeClr val="lt1"/>
                          </a:solidFill>
                          <a:latin typeface="Press Start 2P"/>
                          <a:ea typeface="Press Start 2P"/>
                          <a:cs typeface="Press Start 2P"/>
                          <a:sym typeface="Press Start 2P"/>
                        </a:rPr>
                        <a:t>Défis didactiques</a:t>
                      </a:r>
                      <a:endParaRPr>
                        <a:solidFill>
                          <a:schemeClr val="lt1"/>
                        </a:solidFill>
                        <a:latin typeface="Press Start 2P"/>
                        <a:ea typeface="Press Start 2P"/>
                        <a:cs typeface="Press Start 2P"/>
                        <a:sym typeface="Press Start 2P"/>
                      </a:endParaRPr>
                    </a:p>
                  </a:txBody>
                  <a:tcPr marT="91425" marB="91425" marR="91425" marL="91425"/>
                </a:tc>
              </a:tr>
              <a:tr h="600975">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Limite les fonctionnalités dû à la forme cubique des blocs </a:t>
                      </a:r>
                      <a:r>
                        <a:rPr lang="en-US" sz="1500">
                          <a:solidFill>
                            <a:schemeClr val="lt1"/>
                          </a:solidFill>
                          <a:latin typeface="Calibri"/>
                          <a:ea typeface="Calibri"/>
                          <a:cs typeface="Calibri"/>
                          <a:sym typeface="Calibri"/>
                        </a:rPr>
                        <a:t>(Koroglu et Yildiz, 2021; Nebel, Schneider et Rey, 2016) </a:t>
                      </a:r>
                      <a:endParaRPr sz="1500">
                        <a:solidFill>
                          <a:schemeClr val="lt1"/>
                        </a:solidFill>
                        <a:latin typeface="Calibri"/>
                        <a:ea typeface="Calibri"/>
                        <a:cs typeface="Calibri"/>
                        <a:sym typeface="Calibri"/>
                      </a:endParaRPr>
                    </a:p>
                  </a:txBody>
                  <a:tcPr marT="91425" marB="91425" marR="91425" marL="91425"/>
                </a:tc>
              </a:tr>
              <a:tr h="674700">
                <a:tc>
                  <a:txBody>
                    <a:bodyPr/>
                    <a:lstStyle/>
                    <a:p>
                      <a:pPr indent="0" lvl="0" marL="0" rtl="0" algn="ctr">
                        <a:spcBef>
                          <a:spcPts val="0"/>
                        </a:spcBef>
                        <a:spcAft>
                          <a:spcPts val="0"/>
                        </a:spcAft>
                        <a:buNone/>
                      </a:pPr>
                      <a:r>
                        <a:rPr lang="en-US" sz="1700">
                          <a:solidFill>
                            <a:schemeClr val="lt1"/>
                          </a:solidFill>
                          <a:latin typeface="Calibri"/>
                          <a:ea typeface="Calibri"/>
                          <a:cs typeface="Calibri"/>
                          <a:sym typeface="Calibri"/>
                        </a:rPr>
                        <a:t>Limite les fonctionnalités dû à la taille des blocs </a:t>
                      </a:r>
                      <a:br>
                        <a:rPr lang="en-US" sz="1700">
                          <a:solidFill>
                            <a:schemeClr val="lt1"/>
                          </a:solidFill>
                          <a:latin typeface="Calibri"/>
                          <a:ea typeface="Calibri"/>
                          <a:cs typeface="Calibri"/>
                          <a:sym typeface="Calibri"/>
                        </a:rPr>
                      </a:br>
                      <a:r>
                        <a:rPr lang="en-US" sz="1500">
                          <a:solidFill>
                            <a:schemeClr val="lt1"/>
                          </a:solidFill>
                          <a:latin typeface="Calibri"/>
                          <a:ea typeface="Calibri"/>
                          <a:cs typeface="Calibri"/>
                          <a:sym typeface="Calibri"/>
                        </a:rPr>
                        <a:t>(Koroglu et Yildiz, 2021) </a:t>
                      </a:r>
                      <a:endParaRPr sz="1500">
                        <a:solidFill>
                          <a:schemeClr val="lt1"/>
                        </a:solidFill>
                        <a:latin typeface="Calibri"/>
                        <a:ea typeface="Calibri"/>
                        <a:cs typeface="Calibri"/>
                        <a:sym typeface="Calibri"/>
                      </a:endParaRPr>
                    </a:p>
                  </a:txBody>
                  <a:tcPr marT="91425" marB="91425" marR="91425" marL="91425"/>
                </a:tc>
              </a:tr>
            </a:tbl>
          </a:graphicData>
        </a:graphic>
      </p:graphicFrame>
      <p:sp>
        <p:nvSpPr>
          <p:cNvPr id="493" name="Google Shape;493;p36"/>
          <p:cNvSpPr/>
          <p:nvPr/>
        </p:nvSpPr>
        <p:spPr>
          <a:xfrm>
            <a:off x="6209375" y="4795025"/>
            <a:ext cx="4822800" cy="1798500"/>
          </a:xfrm>
          <a:prstGeom prst="cloudCallout">
            <a:avLst>
              <a:gd fmla="val 65427" name="adj1"/>
              <a:gd fmla="val 4491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US" sz="1200">
                <a:latin typeface="Press Start 2P"/>
                <a:ea typeface="Press Start 2P"/>
                <a:cs typeface="Press Start 2P"/>
                <a:sym typeface="Press Start 2P"/>
              </a:rPr>
              <a:t>Autres avantages et défis didactiques potentiels… </a:t>
            </a:r>
            <a:br>
              <a:rPr lang="en-US" sz="1200">
                <a:latin typeface="Press Start 2P"/>
                <a:ea typeface="Press Start 2P"/>
                <a:cs typeface="Press Start 2P"/>
                <a:sym typeface="Press Start 2P"/>
              </a:rPr>
            </a:br>
            <a:r>
              <a:rPr lang="en-US" sz="1200">
                <a:latin typeface="Press Start 2P"/>
                <a:ea typeface="Press Start 2P"/>
                <a:cs typeface="Press Start 2P"/>
                <a:sym typeface="Press Start 2P"/>
              </a:rPr>
              <a:t>en développement!</a:t>
            </a:r>
            <a:endParaRPr sz="12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87"/>
                                        </p:tgtEl>
                                        <p:attrNameLst>
                                          <p:attrName>style.visibility</p:attrName>
                                        </p:attrNameLst>
                                      </p:cBhvr>
                                      <p:to>
                                        <p:strVal val="visible"/>
                                      </p:to>
                                    </p:set>
                                    <p:anim calcmode="lin" valueType="num">
                                      <p:cBhvr additive="base">
                                        <p:cTn dur="1000"/>
                                        <p:tgtEl>
                                          <p:spTgt spid="48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88"/>
                                        </p:tgtEl>
                                        <p:attrNameLst>
                                          <p:attrName>style.visibility</p:attrName>
                                        </p:attrNameLst>
                                      </p:cBhvr>
                                      <p:to>
                                        <p:strVal val="visible"/>
                                      </p:to>
                                    </p:set>
                                    <p:anim calcmode="lin" valueType="num">
                                      <p:cBhvr additive="base">
                                        <p:cTn dur="1000"/>
                                        <p:tgtEl>
                                          <p:spTgt spid="48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19"/>
          <p:cNvPicPr preferRelativeResize="0"/>
          <p:nvPr/>
        </p:nvPicPr>
        <p:blipFill rotWithShape="1">
          <a:blip r:embed="rId3">
            <a:alphaModFix/>
          </a:blip>
          <a:srcRect b="0" l="0" r="0" t="0"/>
          <a:stretch/>
        </p:blipFill>
        <p:spPr>
          <a:xfrm>
            <a:off x="0" y="-388975"/>
            <a:ext cx="12192001" cy="8210701"/>
          </a:xfrm>
          <a:prstGeom prst="rect">
            <a:avLst/>
          </a:prstGeom>
          <a:noFill/>
          <a:ln>
            <a:noFill/>
          </a:ln>
        </p:spPr>
      </p:pic>
      <p:pic>
        <p:nvPicPr>
          <p:cNvPr descr="A picture containing text, toy&#10;&#10;Description automatically generated" id="134" name="Google Shape;134;p19"/>
          <p:cNvPicPr preferRelativeResize="0"/>
          <p:nvPr/>
        </p:nvPicPr>
        <p:blipFill rotWithShape="1">
          <a:blip r:embed="rId4">
            <a:alphaModFix/>
          </a:blip>
          <a:srcRect b="0" l="0" r="0" t="0"/>
          <a:stretch/>
        </p:blipFill>
        <p:spPr>
          <a:xfrm>
            <a:off x="7609114" y="3606921"/>
            <a:ext cx="4963887" cy="3901106"/>
          </a:xfrm>
          <a:prstGeom prst="rect">
            <a:avLst/>
          </a:prstGeom>
          <a:noFill/>
          <a:ln>
            <a:noFill/>
          </a:ln>
          <a:effectLst>
            <a:outerShdw blurRad="419100" rotWithShape="0" algn="tl" dir="2700000" dist="38100">
              <a:srgbClr val="000000">
                <a:alpha val="80000"/>
              </a:srgbClr>
            </a:outerShdw>
          </a:effectLst>
        </p:spPr>
      </p:pic>
      <p:sp>
        <p:nvSpPr>
          <p:cNvPr id="135" name="Google Shape;135;p19">
            <a:hlinkClick action="ppaction://hlinkshowjump?jump=nextslide"/>
          </p:cNvPr>
          <p:cNvSpPr/>
          <p:nvPr/>
        </p:nvSpPr>
        <p:spPr>
          <a:xfrm>
            <a:off x="3095250" y="2412750"/>
            <a:ext cx="6001500" cy="13533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136" name="Google Shape;136;p19"/>
          <p:cNvPicPr preferRelativeResize="0"/>
          <p:nvPr/>
        </p:nvPicPr>
        <p:blipFill>
          <a:blip r:embed="rId5">
            <a:alphaModFix/>
          </a:blip>
          <a:stretch>
            <a:fillRect/>
          </a:stretch>
        </p:blipFill>
        <p:spPr>
          <a:xfrm flipH="1">
            <a:off x="152400" y="2257800"/>
            <a:ext cx="3411025" cy="5685050"/>
          </a:xfrm>
          <a:prstGeom prst="rect">
            <a:avLst/>
          </a:prstGeom>
          <a:noFill/>
          <a:ln>
            <a:noFill/>
          </a:ln>
        </p:spPr>
      </p:pic>
      <p:pic>
        <p:nvPicPr>
          <p:cNvPr id="137" name="Google Shape;137;p19"/>
          <p:cNvPicPr preferRelativeResize="0"/>
          <p:nvPr/>
        </p:nvPicPr>
        <p:blipFill>
          <a:blip r:embed="rId6">
            <a:alphaModFix/>
          </a:blip>
          <a:stretch>
            <a:fillRect/>
          </a:stretch>
        </p:blipFill>
        <p:spPr>
          <a:xfrm>
            <a:off x="3301725" y="1016446"/>
            <a:ext cx="5588550" cy="1353299"/>
          </a:xfrm>
          <a:prstGeom prst="rect">
            <a:avLst/>
          </a:prstGeom>
          <a:noFill/>
          <a:ln>
            <a:noFill/>
          </a:ln>
        </p:spPr>
      </p:pic>
      <p:pic>
        <p:nvPicPr>
          <p:cNvPr descr="A picture containing LEGO, toy&#10;&#10;Description automatically generated" id="138" name="Google Shape;138;p19"/>
          <p:cNvPicPr preferRelativeResize="0"/>
          <p:nvPr/>
        </p:nvPicPr>
        <p:blipFill rotWithShape="1">
          <a:blip r:embed="rId7">
            <a:alphaModFix/>
          </a:blip>
          <a:srcRect b="0" l="0" r="0" t="0"/>
          <a:stretch/>
        </p:blipFill>
        <p:spPr>
          <a:xfrm flipH="1">
            <a:off x="2235650" y="5324523"/>
            <a:ext cx="1406950" cy="1609676"/>
          </a:xfrm>
          <a:prstGeom prst="rect">
            <a:avLst/>
          </a:prstGeom>
          <a:noFill/>
          <a:ln>
            <a:noFill/>
          </a:ln>
          <a:effectLst>
            <a:outerShdw blurRad="444500" rotWithShape="0" algn="tr" dir="8100000" dist="38100">
              <a:srgbClr val="000000">
                <a:alpha val="78820"/>
              </a:srgbClr>
            </a:outerShdw>
          </a:effectLst>
        </p:spPr>
      </p:pic>
      <p:sp>
        <p:nvSpPr>
          <p:cNvPr id="139" name="Google Shape;139;p19"/>
          <p:cNvSpPr txBox="1"/>
          <p:nvPr/>
        </p:nvSpPr>
        <p:spPr>
          <a:xfrm>
            <a:off x="312225" y="143950"/>
            <a:ext cx="614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lt1"/>
                </a:solidFill>
                <a:latin typeface="Press Start 2P"/>
                <a:ea typeface="Press Start 2P"/>
                <a:cs typeface="Press Start 2P"/>
                <a:sym typeface="Press Start 2P"/>
                <a:hlinkClick r:id="rId8">
                  <a:extLst>
                    <a:ext uri="{A12FA001-AC4F-418D-AE19-62706E023703}">
                      <ahyp:hlinkClr val="tx"/>
                    </a:ext>
                  </a:extLst>
                </a:hlinkClick>
              </a:rPr>
              <a:t>recitmst.qc.ca/minecraft090524</a:t>
            </a:r>
            <a:endParaRPr>
              <a:solidFill>
                <a:schemeClr val="lt1"/>
              </a:solidFill>
              <a:latin typeface="Press Start 2P"/>
              <a:ea typeface="Press Start 2P"/>
              <a:cs typeface="Press Start 2P"/>
              <a:sym typeface="Press Start 2P"/>
            </a:endParaRPr>
          </a:p>
        </p:txBody>
      </p:sp>
      <p:sp>
        <p:nvSpPr>
          <p:cNvPr id="140" name="Google Shape;140;p19"/>
          <p:cNvSpPr/>
          <p:nvPr/>
        </p:nvSpPr>
        <p:spPr>
          <a:xfrm>
            <a:off x="9048325" y="2452575"/>
            <a:ext cx="3143700" cy="1114500"/>
          </a:xfrm>
          <a:prstGeom prst="wedgeRoundRectCallout">
            <a:avLst>
              <a:gd fmla="val -35978" name="adj1"/>
              <a:gd fmla="val 96996" name="adj2"/>
              <a:gd fmla="val 0" name="adj3"/>
            </a:avLst>
          </a:prstGeom>
          <a:solidFill>
            <a:srgbClr val="B6D7A8"/>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u="sng">
                <a:solidFill>
                  <a:schemeClr val="hlink"/>
                </a:solidFill>
                <a:latin typeface="Press Start 2P"/>
                <a:ea typeface="Press Start 2P"/>
                <a:cs typeface="Press Start 2P"/>
                <a:sym typeface="Press Start 2P"/>
                <a:hlinkClick r:id="rId9"/>
              </a:rPr>
              <a:t>Lien pour télécharger Minecraft</a:t>
            </a:r>
            <a:r>
              <a:rPr lang="en-US">
                <a:latin typeface="Press Start 2P"/>
                <a:ea typeface="Press Start 2P"/>
                <a:cs typeface="Press Start 2P"/>
                <a:sym typeface="Press Start 2P"/>
              </a:rPr>
              <a:t> selon votre appareil.</a:t>
            </a:r>
            <a:endParaRPr>
              <a:latin typeface="Press Start 2P"/>
              <a:ea typeface="Press Start 2P"/>
              <a:cs typeface="Press Start 2P"/>
              <a:sym typeface="Press Start 2P"/>
            </a:endParaRPr>
          </a:p>
        </p:txBody>
      </p:sp>
      <p:sp>
        <p:nvSpPr>
          <p:cNvPr id="141" name="Google Shape;141;p19"/>
          <p:cNvSpPr/>
          <p:nvPr/>
        </p:nvSpPr>
        <p:spPr>
          <a:xfrm>
            <a:off x="152400" y="2463450"/>
            <a:ext cx="2508900" cy="1114500"/>
          </a:xfrm>
          <a:prstGeom prst="wedgeRoundRectCallout">
            <a:avLst>
              <a:gd fmla="val -280" name="adj1"/>
              <a:gd fmla="val 134587" name="adj2"/>
              <a:gd fmla="val 0" name="adj3"/>
            </a:avLst>
          </a:prstGeom>
          <a:solidFill>
            <a:srgbClr val="B6D7A8"/>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u="sng">
                <a:solidFill>
                  <a:schemeClr val="hlink"/>
                </a:solidFill>
                <a:latin typeface="Press Start 2P"/>
                <a:ea typeface="Press Start 2P"/>
                <a:cs typeface="Press Start 2P"/>
                <a:sym typeface="Press Start 2P"/>
                <a:hlinkClick r:id="rId10"/>
              </a:rPr>
              <a:t>Aide-mémoire</a:t>
            </a:r>
            <a:r>
              <a:rPr lang="en-US">
                <a:latin typeface="Press Start 2P"/>
                <a:ea typeface="Press Start 2P"/>
                <a:cs typeface="Press Start 2P"/>
                <a:sym typeface="Press Start 2P"/>
              </a:rPr>
              <a:t> pour débuter avec Minecraft</a:t>
            </a:r>
            <a:endParaRPr>
              <a:latin typeface="Press Start 2P"/>
              <a:ea typeface="Press Start 2P"/>
              <a:cs typeface="Press Start 2P"/>
              <a:sym typeface="Press Start 2P"/>
            </a:endParaRPr>
          </a:p>
        </p:txBody>
      </p:sp>
      <p:sp>
        <p:nvSpPr>
          <p:cNvPr id="142" name="Google Shape;142;p19"/>
          <p:cNvSpPr txBox="1"/>
          <p:nvPr/>
        </p:nvSpPr>
        <p:spPr>
          <a:xfrm>
            <a:off x="3142830" y="2597850"/>
            <a:ext cx="5905500" cy="1158900"/>
          </a:xfrm>
          <a:prstGeom prst="rect">
            <a:avLst/>
          </a:prstGeom>
          <a:noFill/>
          <a:ln>
            <a:noFill/>
          </a:ln>
        </p:spPr>
        <p:txBody>
          <a:bodyPr anchorCtr="0" anchor="t" bIns="45700" lIns="91425" spcFirstLastPara="1" rIns="91425" wrap="square" tIns="45700">
            <a:spAutoFit/>
          </a:bodyPr>
          <a:lstStyle/>
          <a:p>
            <a:pPr indent="0" lvl="0" marL="0" marR="0" rtl="0" algn="ctr">
              <a:lnSpc>
                <a:spcPct val="115000"/>
              </a:lnSpc>
              <a:spcBef>
                <a:spcPts val="0"/>
              </a:spcBef>
              <a:spcAft>
                <a:spcPts val="0"/>
              </a:spcAft>
              <a:buNone/>
            </a:pPr>
            <a:r>
              <a:rPr lang="en-US" sz="2100">
                <a:solidFill>
                  <a:srgbClr val="D8D8D8"/>
                </a:solidFill>
                <a:latin typeface="Press Start 2P"/>
                <a:ea typeface="Press Start 2P"/>
                <a:cs typeface="Press Start 2P"/>
                <a:sym typeface="Press Start 2P"/>
              </a:rPr>
              <a:t>Minecraft en maths selon différentes intentions</a:t>
            </a:r>
            <a:endParaRPr b="0" i="0" sz="2200" u="none" cap="none" strike="noStrike">
              <a:solidFill>
                <a:srgbClr val="D8D8D8"/>
              </a:solidFill>
              <a:latin typeface="Press Start 2P"/>
              <a:ea typeface="Press Start 2P"/>
              <a:cs typeface="Press Start 2P"/>
              <a:sym typeface="Press Start 2P"/>
            </a:endParaRPr>
          </a:p>
        </p:txBody>
      </p:sp>
      <p:pic>
        <p:nvPicPr>
          <p:cNvPr id="143" name="Google Shape;143;p19"/>
          <p:cNvPicPr preferRelativeResize="0"/>
          <p:nvPr/>
        </p:nvPicPr>
        <p:blipFill>
          <a:blip r:embed="rId11">
            <a:alphaModFix/>
          </a:blip>
          <a:stretch>
            <a:fillRect/>
          </a:stretch>
        </p:blipFill>
        <p:spPr>
          <a:xfrm>
            <a:off x="4765550" y="4161100"/>
            <a:ext cx="2508900" cy="25089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500"/>
                                        <p:tgtEl>
                                          <p:spTgt spid="133"/>
                                        </p:tgtEl>
                                      </p:cBhvr>
                                    </p:animEffect>
                                  </p:childTnLst>
                                </p:cTn>
                              </p:par>
                              <p:par>
                                <p:cTn fill="hold" nodeType="withEffect" presetClass="entr" presetID="2" presetSubtype="4">
                                  <p:stCondLst>
                                    <p:cond delay="0"/>
                                  </p:stCondLst>
                                  <p:childTnLst>
                                    <p:set>
                                      <p:cBhvr>
                                        <p:cTn dur="1" fill="hold">
                                          <p:stCondLst>
                                            <p:cond delay="0"/>
                                          </p:stCondLst>
                                        </p:cTn>
                                        <p:tgtEl>
                                          <p:spTgt spid="134"/>
                                        </p:tgtEl>
                                        <p:attrNameLst>
                                          <p:attrName>style.visibility</p:attrName>
                                        </p:attrNameLst>
                                      </p:cBhvr>
                                      <p:to>
                                        <p:strVal val="visible"/>
                                      </p:to>
                                    </p:set>
                                    <p:anim calcmode="lin" valueType="num">
                                      <p:cBhvr additive="base">
                                        <p:cTn dur="1000"/>
                                        <p:tgtEl>
                                          <p:spTgt spid="1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8"/>
                                        </p:tgtEl>
                                        <p:attrNameLst>
                                          <p:attrName>style.visibility</p:attrName>
                                        </p:attrNameLst>
                                      </p:cBhvr>
                                      <p:to>
                                        <p:strVal val="visible"/>
                                      </p:to>
                                    </p:set>
                                    <p:anim calcmode="lin" valueType="num">
                                      <p:cBhvr additive="base">
                                        <p:cTn dur="1000"/>
                                        <p:tgtEl>
                                          <p:spTgt spid="1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6"/>
                                        </p:tgtEl>
                                        <p:attrNameLst>
                                          <p:attrName>style.visibility</p:attrName>
                                        </p:attrNameLst>
                                      </p:cBhvr>
                                      <p:to>
                                        <p:strVal val="visible"/>
                                      </p:to>
                                    </p:set>
                                    <p:anim calcmode="lin" valueType="num">
                                      <p:cBhvr additive="base">
                                        <p:cTn dur="1000"/>
                                        <p:tgtEl>
                                          <p:spTgt spid="13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97" name="Shape 497"/>
        <p:cNvGrpSpPr/>
        <p:nvPr/>
      </p:nvGrpSpPr>
      <p:grpSpPr>
        <a:xfrm>
          <a:off x="0" y="0"/>
          <a:ext cx="0" cy="0"/>
          <a:chOff x="0" y="0"/>
          <a:chExt cx="0" cy="0"/>
        </a:xfrm>
      </p:grpSpPr>
      <p:pic>
        <p:nvPicPr>
          <p:cNvPr descr="A picture containing container, square&#10;&#10;Description automatically generated" id="498" name="Google Shape;498;p37"/>
          <p:cNvPicPr preferRelativeResize="0"/>
          <p:nvPr/>
        </p:nvPicPr>
        <p:blipFill rotWithShape="1">
          <a:blip r:embed="rId3">
            <a:alphaModFix/>
          </a:blip>
          <a:srcRect b="0" l="0" r="0" t="0"/>
          <a:stretch/>
        </p:blipFill>
        <p:spPr>
          <a:xfrm>
            <a:off x="9758231" y="4481505"/>
            <a:ext cx="2300287" cy="2300287"/>
          </a:xfrm>
          <a:prstGeom prst="rect">
            <a:avLst/>
          </a:prstGeom>
          <a:noFill/>
          <a:ln>
            <a:noFill/>
          </a:ln>
        </p:spPr>
      </p:pic>
      <p:pic>
        <p:nvPicPr>
          <p:cNvPr descr="A picture containing container, square&#10;&#10;Description automatically generated" id="499" name="Google Shape;499;p37"/>
          <p:cNvPicPr preferRelativeResize="0"/>
          <p:nvPr/>
        </p:nvPicPr>
        <p:blipFill rotWithShape="1">
          <a:blip r:embed="rId3">
            <a:alphaModFix/>
          </a:blip>
          <a:srcRect b="0" l="0" r="0" t="0"/>
          <a:stretch/>
        </p:blipFill>
        <p:spPr>
          <a:xfrm>
            <a:off x="144357" y="4026113"/>
            <a:ext cx="2785217" cy="2785217"/>
          </a:xfrm>
          <a:prstGeom prst="rect">
            <a:avLst/>
          </a:prstGeom>
          <a:noFill/>
          <a:ln>
            <a:noFill/>
          </a:ln>
        </p:spPr>
      </p:pic>
      <p:pic>
        <p:nvPicPr>
          <p:cNvPr descr="A picture containing container, square&#10;&#10;Description automatically generated" id="500" name="Google Shape;500;p37"/>
          <p:cNvPicPr preferRelativeResize="0"/>
          <p:nvPr/>
        </p:nvPicPr>
        <p:blipFill rotWithShape="1">
          <a:blip r:embed="rId3">
            <a:alphaModFix/>
          </a:blip>
          <a:srcRect b="0" l="0" r="0" t="0"/>
          <a:stretch/>
        </p:blipFill>
        <p:spPr>
          <a:xfrm>
            <a:off x="1946348" y="2208001"/>
            <a:ext cx="1814053" cy="1814053"/>
          </a:xfrm>
          <a:prstGeom prst="rect">
            <a:avLst/>
          </a:prstGeom>
          <a:noFill/>
          <a:ln>
            <a:noFill/>
          </a:ln>
        </p:spPr>
      </p:pic>
      <p:pic>
        <p:nvPicPr>
          <p:cNvPr descr="A picture containing container, square&#10;&#10;Description automatically generated" id="501" name="Google Shape;501;p37"/>
          <p:cNvPicPr preferRelativeResize="0"/>
          <p:nvPr/>
        </p:nvPicPr>
        <p:blipFill rotWithShape="1">
          <a:blip r:embed="rId3">
            <a:alphaModFix/>
          </a:blip>
          <a:srcRect b="0" l="0" r="0" t="0"/>
          <a:stretch/>
        </p:blipFill>
        <p:spPr>
          <a:xfrm>
            <a:off x="8661282" y="2276830"/>
            <a:ext cx="1814053" cy="1814053"/>
          </a:xfrm>
          <a:prstGeom prst="rect">
            <a:avLst/>
          </a:prstGeom>
          <a:noFill/>
          <a:ln>
            <a:noFill/>
          </a:ln>
        </p:spPr>
      </p:pic>
      <p:pic>
        <p:nvPicPr>
          <p:cNvPr descr="A picture containing container, square&#10;&#10;Description automatically generated" id="502" name="Google Shape;502;p37"/>
          <p:cNvPicPr preferRelativeResize="0"/>
          <p:nvPr/>
        </p:nvPicPr>
        <p:blipFill rotWithShape="1">
          <a:blip r:embed="rId3">
            <a:alphaModFix/>
          </a:blip>
          <a:srcRect b="0" l="0" r="0" t="0"/>
          <a:stretch/>
        </p:blipFill>
        <p:spPr>
          <a:xfrm>
            <a:off x="10445850" y="873122"/>
            <a:ext cx="1300063" cy="1300063"/>
          </a:xfrm>
          <a:prstGeom prst="rect">
            <a:avLst/>
          </a:prstGeom>
          <a:noFill/>
          <a:ln>
            <a:noFill/>
          </a:ln>
        </p:spPr>
      </p:pic>
      <p:pic>
        <p:nvPicPr>
          <p:cNvPr descr="A picture containing container, square&#10;&#10;Description automatically generated" id="503" name="Google Shape;503;p37"/>
          <p:cNvPicPr preferRelativeResize="0"/>
          <p:nvPr/>
        </p:nvPicPr>
        <p:blipFill rotWithShape="1">
          <a:blip r:embed="rId3">
            <a:alphaModFix/>
          </a:blip>
          <a:srcRect b="0" l="0" r="0" t="0"/>
          <a:stretch/>
        </p:blipFill>
        <p:spPr>
          <a:xfrm>
            <a:off x="480233" y="907947"/>
            <a:ext cx="1300063" cy="1300063"/>
          </a:xfrm>
          <a:prstGeom prst="rect">
            <a:avLst/>
          </a:prstGeom>
          <a:noFill/>
          <a:ln>
            <a:noFill/>
          </a:ln>
        </p:spPr>
      </p:pic>
      <p:sp>
        <p:nvSpPr>
          <p:cNvPr id="504" name="Google Shape;504;p37"/>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05" name="Google Shape;505;p37"/>
          <p:cNvSpPr txBox="1"/>
          <p:nvPr/>
        </p:nvSpPr>
        <p:spPr>
          <a:xfrm>
            <a:off x="4415650" y="1097901"/>
            <a:ext cx="37188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Ressources: CAMPUS RÉCIT</a:t>
            </a:r>
            <a:endParaRPr/>
          </a:p>
        </p:txBody>
      </p:sp>
      <p:sp>
        <p:nvSpPr>
          <p:cNvPr id="506" name="Google Shape;506;p37"/>
          <p:cNvSpPr txBox="1"/>
          <p:nvPr/>
        </p:nvSpPr>
        <p:spPr>
          <a:xfrm>
            <a:off x="4104625" y="2712750"/>
            <a:ext cx="4286100" cy="32169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u="sng">
                <a:solidFill>
                  <a:srgbClr val="00FF00"/>
                </a:solidFill>
                <a:latin typeface="Press Start 2P"/>
                <a:ea typeface="Press Start 2P"/>
                <a:cs typeface="Press Start 2P"/>
                <a:sym typeface="Press Start 2P"/>
                <a:hlinkClick r:id="rId4">
                  <a:extLst>
                    <a:ext uri="{A12FA001-AC4F-418D-AE19-62706E023703}">
                      <ahyp:hlinkClr val="tx"/>
                    </a:ext>
                  </a:extLst>
                </a:hlinkClick>
              </a:rPr>
              <a:t>L’autoformation </a:t>
            </a:r>
            <a:endParaRPr b="1">
              <a:solidFill>
                <a:srgbClr val="00FF00"/>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b="1" lang="en-US" u="sng">
                <a:solidFill>
                  <a:srgbClr val="00FF00"/>
                </a:solidFill>
                <a:latin typeface="Press Start 2P"/>
                <a:ea typeface="Press Start 2P"/>
                <a:cs typeface="Press Start 2P"/>
                <a:sym typeface="Press Start 2P"/>
                <a:hlinkClick r:id="rId5">
                  <a:extLst>
                    <a:ext uri="{A12FA001-AC4F-418D-AE19-62706E023703}">
                      <ahyp:hlinkClr val="tx"/>
                    </a:ext>
                  </a:extLst>
                </a:hlinkClick>
              </a:rPr>
              <a:t>« Minecraft Education en MST »</a:t>
            </a:r>
            <a:r>
              <a:rPr lang="en-US">
                <a:solidFill>
                  <a:srgbClr val="00FF00"/>
                </a:solidFill>
                <a:latin typeface="Press Start 2P"/>
                <a:ea typeface="Press Start 2P"/>
                <a:cs typeface="Press Start 2P"/>
                <a:sym typeface="Press Start 2P"/>
              </a:rPr>
              <a:t> </a:t>
            </a:r>
            <a:r>
              <a:rPr lang="en-US">
                <a:solidFill>
                  <a:schemeClr val="lt1"/>
                </a:solidFill>
                <a:latin typeface="Press Start 2P"/>
                <a:ea typeface="Press Start 2P"/>
                <a:cs typeface="Press Start 2P"/>
                <a:sym typeface="Press Start 2P"/>
              </a:rPr>
              <a:t>du Campus RÉCIT permet d’en apprendre davantage sur la plateforme et donne accès à de multiples ressources en mathématique et en science et technologie.</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98"/>
                                        </p:tgtEl>
                                        <p:attrNameLst>
                                          <p:attrName>style.visibility</p:attrName>
                                        </p:attrNameLst>
                                      </p:cBhvr>
                                      <p:to>
                                        <p:strVal val="visible"/>
                                      </p:to>
                                    </p:set>
                                    <p:anim calcmode="lin" valueType="num">
                                      <p:cBhvr additive="base">
                                        <p:cTn dur="1000"/>
                                        <p:tgtEl>
                                          <p:spTgt spid="49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99"/>
                                        </p:tgtEl>
                                        <p:attrNameLst>
                                          <p:attrName>style.visibility</p:attrName>
                                        </p:attrNameLst>
                                      </p:cBhvr>
                                      <p:to>
                                        <p:strVal val="visible"/>
                                      </p:to>
                                    </p:set>
                                    <p:anim calcmode="lin" valueType="num">
                                      <p:cBhvr additive="base">
                                        <p:cTn dur="1000"/>
                                        <p:tgtEl>
                                          <p:spTgt spid="49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0"/>
                                        </p:tgtEl>
                                        <p:attrNameLst>
                                          <p:attrName>style.visibility</p:attrName>
                                        </p:attrNameLst>
                                      </p:cBhvr>
                                      <p:to>
                                        <p:strVal val="visible"/>
                                      </p:to>
                                    </p:set>
                                    <p:anim calcmode="lin" valueType="num">
                                      <p:cBhvr additive="base">
                                        <p:cTn dur="1000"/>
                                        <p:tgtEl>
                                          <p:spTgt spid="50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1"/>
                                        </p:tgtEl>
                                        <p:attrNameLst>
                                          <p:attrName>style.visibility</p:attrName>
                                        </p:attrNameLst>
                                      </p:cBhvr>
                                      <p:to>
                                        <p:strVal val="visible"/>
                                      </p:to>
                                    </p:set>
                                    <p:anim calcmode="lin" valueType="num">
                                      <p:cBhvr additive="base">
                                        <p:cTn dur="1000"/>
                                        <p:tgtEl>
                                          <p:spTgt spid="50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2"/>
                                        </p:tgtEl>
                                        <p:attrNameLst>
                                          <p:attrName>style.visibility</p:attrName>
                                        </p:attrNameLst>
                                      </p:cBhvr>
                                      <p:to>
                                        <p:strVal val="visible"/>
                                      </p:to>
                                    </p:set>
                                    <p:anim calcmode="lin" valueType="num">
                                      <p:cBhvr additive="base">
                                        <p:cTn dur="1000"/>
                                        <p:tgtEl>
                                          <p:spTgt spid="50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3"/>
                                        </p:tgtEl>
                                        <p:attrNameLst>
                                          <p:attrName>style.visibility</p:attrName>
                                        </p:attrNameLst>
                                      </p:cBhvr>
                                      <p:to>
                                        <p:strVal val="visible"/>
                                      </p:to>
                                    </p:set>
                                    <p:anim calcmode="lin" valueType="num">
                                      <p:cBhvr additive="base">
                                        <p:cTn dur="1000"/>
                                        <p:tgtEl>
                                          <p:spTgt spid="50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24242"/>
            </a:gs>
            <a:gs pos="100000">
              <a:srgbClr val="010101"/>
            </a:gs>
          </a:gsLst>
          <a:lin ang="5400012" scaled="0"/>
        </a:gradFill>
      </p:bgPr>
    </p:bg>
    <p:spTree>
      <p:nvGrpSpPr>
        <p:cNvPr id="510" name="Shape 510"/>
        <p:cNvGrpSpPr/>
        <p:nvPr/>
      </p:nvGrpSpPr>
      <p:grpSpPr>
        <a:xfrm>
          <a:off x="0" y="0"/>
          <a:ext cx="0" cy="0"/>
          <a:chOff x="0" y="0"/>
          <a:chExt cx="0" cy="0"/>
        </a:xfrm>
      </p:grpSpPr>
      <p:sp>
        <p:nvSpPr>
          <p:cNvPr id="511" name="Google Shape;511;p38"/>
          <p:cNvSpPr/>
          <p:nvPr/>
        </p:nvSpPr>
        <p:spPr>
          <a:xfrm>
            <a:off x="3107525" y="414225"/>
            <a:ext cx="5853300" cy="733500"/>
          </a:xfrm>
          <a:prstGeom prst="roundRect">
            <a:avLst>
              <a:gd fmla="val 0" name="adj"/>
            </a:avLst>
          </a:prstGeom>
          <a:gradFill>
            <a:gsLst>
              <a:gs pos="0">
                <a:srgbClr val="848484"/>
              </a:gs>
              <a:gs pos="3540">
                <a:srgbClr val="848484"/>
              </a:gs>
              <a:gs pos="55000">
                <a:srgbClr val="6D6D6D"/>
              </a:gs>
              <a:gs pos="100000">
                <a:srgbClr val="848484"/>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2" name="Google Shape;512;p38"/>
          <p:cNvSpPr txBox="1"/>
          <p:nvPr/>
        </p:nvSpPr>
        <p:spPr>
          <a:xfrm>
            <a:off x="3261875" y="596400"/>
            <a:ext cx="55446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La compétence numérique</a:t>
            </a:r>
            <a:r>
              <a:rPr lang="en-US" sz="1800">
                <a:solidFill>
                  <a:srgbClr val="D8D8D8"/>
                </a:solidFill>
                <a:latin typeface="Press Start 2P"/>
                <a:ea typeface="Press Start 2P"/>
                <a:cs typeface="Press Start 2P"/>
                <a:sym typeface="Press Start 2P"/>
              </a:rPr>
              <a:t> </a:t>
            </a:r>
            <a:endParaRPr/>
          </a:p>
        </p:txBody>
      </p:sp>
      <p:pic>
        <p:nvPicPr>
          <p:cNvPr descr="A picture containing text, clipart&#10;&#10;Description automatically generated" id="513" name="Google Shape;513;p38"/>
          <p:cNvPicPr preferRelativeResize="0"/>
          <p:nvPr/>
        </p:nvPicPr>
        <p:blipFill rotWithShape="1">
          <a:blip r:embed="rId3">
            <a:alphaModFix/>
          </a:blip>
          <a:srcRect b="0" l="0" r="0" t="0"/>
          <a:stretch/>
        </p:blipFill>
        <p:spPr>
          <a:xfrm>
            <a:off x="9292562" y="516581"/>
            <a:ext cx="528940" cy="528940"/>
          </a:xfrm>
          <a:prstGeom prst="rect">
            <a:avLst/>
          </a:prstGeom>
          <a:noFill/>
          <a:ln>
            <a:noFill/>
          </a:ln>
        </p:spPr>
      </p:pic>
      <p:pic>
        <p:nvPicPr>
          <p:cNvPr descr="Qr code&#10;&#10;Description automatically generated" id="514" name="Google Shape;514;p38"/>
          <p:cNvPicPr preferRelativeResize="0"/>
          <p:nvPr/>
        </p:nvPicPr>
        <p:blipFill rotWithShape="1">
          <a:blip r:embed="rId4">
            <a:alphaModFix/>
          </a:blip>
          <a:srcRect b="0" l="0" r="0" t="0"/>
          <a:stretch/>
        </p:blipFill>
        <p:spPr>
          <a:xfrm>
            <a:off x="2218097" y="516089"/>
            <a:ext cx="528939" cy="529922"/>
          </a:xfrm>
          <a:prstGeom prst="rect">
            <a:avLst/>
          </a:prstGeom>
          <a:noFill/>
          <a:ln>
            <a:noFill/>
          </a:ln>
        </p:spPr>
      </p:pic>
      <p:pic>
        <p:nvPicPr>
          <p:cNvPr id="515" name="Google Shape;515;p38"/>
          <p:cNvPicPr preferRelativeResize="0"/>
          <p:nvPr/>
        </p:nvPicPr>
        <p:blipFill>
          <a:blip r:embed="rId5">
            <a:alphaModFix/>
          </a:blip>
          <a:stretch>
            <a:fillRect/>
          </a:stretch>
        </p:blipFill>
        <p:spPr>
          <a:xfrm>
            <a:off x="2743200" y="1242874"/>
            <a:ext cx="6677688" cy="5386524"/>
          </a:xfrm>
          <a:prstGeom prst="rect">
            <a:avLst/>
          </a:prstGeom>
          <a:noFill/>
          <a:ln>
            <a:noFill/>
          </a:ln>
        </p:spPr>
      </p:pic>
      <p:pic>
        <p:nvPicPr>
          <p:cNvPr id="516" name="Google Shape;516;p38"/>
          <p:cNvPicPr preferRelativeResize="0"/>
          <p:nvPr/>
        </p:nvPicPr>
        <p:blipFill>
          <a:blip r:embed="rId6">
            <a:alphaModFix/>
          </a:blip>
          <a:stretch>
            <a:fillRect/>
          </a:stretch>
        </p:blipFill>
        <p:spPr>
          <a:xfrm>
            <a:off x="6732863" y="3698150"/>
            <a:ext cx="1213775" cy="1383450"/>
          </a:xfrm>
          <a:prstGeom prst="rect">
            <a:avLst/>
          </a:prstGeom>
          <a:noFill/>
          <a:ln>
            <a:noFill/>
          </a:ln>
        </p:spPr>
      </p:pic>
      <p:pic>
        <p:nvPicPr>
          <p:cNvPr id="517" name="Google Shape;517;p38"/>
          <p:cNvPicPr preferRelativeResize="0"/>
          <p:nvPr/>
        </p:nvPicPr>
        <p:blipFill>
          <a:blip r:embed="rId7">
            <a:alphaModFix/>
          </a:blip>
          <a:stretch>
            <a:fillRect/>
          </a:stretch>
        </p:blipFill>
        <p:spPr>
          <a:xfrm>
            <a:off x="4810325" y="2309825"/>
            <a:ext cx="1515950" cy="1336825"/>
          </a:xfrm>
          <a:prstGeom prst="rect">
            <a:avLst/>
          </a:prstGeom>
          <a:noFill/>
          <a:ln>
            <a:noFill/>
          </a:ln>
        </p:spPr>
      </p:pic>
      <p:pic>
        <p:nvPicPr>
          <p:cNvPr id="518" name="Google Shape;518;p38"/>
          <p:cNvPicPr preferRelativeResize="0"/>
          <p:nvPr/>
        </p:nvPicPr>
        <p:blipFill>
          <a:blip r:embed="rId8">
            <a:alphaModFix/>
          </a:blip>
          <a:stretch>
            <a:fillRect/>
          </a:stretch>
        </p:blipFill>
        <p:spPr>
          <a:xfrm>
            <a:off x="3972330" y="3506737"/>
            <a:ext cx="1239046" cy="1407200"/>
          </a:xfrm>
          <a:prstGeom prst="rect">
            <a:avLst/>
          </a:prstGeom>
          <a:noFill/>
          <a:ln>
            <a:noFill/>
          </a:ln>
        </p:spPr>
      </p:pic>
      <p:pic>
        <p:nvPicPr>
          <p:cNvPr id="519" name="Google Shape;519;p38"/>
          <p:cNvPicPr preferRelativeResize="0"/>
          <p:nvPr/>
        </p:nvPicPr>
        <p:blipFill>
          <a:blip r:embed="rId9">
            <a:alphaModFix/>
          </a:blip>
          <a:stretch>
            <a:fillRect/>
          </a:stretch>
        </p:blipFill>
        <p:spPr>
          <a:xfrm>
            <a:off x="5732650" y="3505200"/>
            <a:ext cx="450358" cy="455025"/>
          </a:xfrm>
          <a:prstGeom prst="rect">
            <a:avLst/>
          </a:prstGeom>
          <a:noFill/>
          <a:ln>
            <a:noFill/>
          </a:ln>
        </p:spPr>
      </p:pic>
      <p:pic>
        <p:nvPicPr>
          <p:cNvPr id="520" name="Google Shape;520;p38"/>
          <p:cNvPicPr preferRelativeResize="0"/>
          <p:nvPr/>
        </p:nvPicPr>
        <p:blipFill>
          <a:blip r:embed="rId10">
            <a:alphaModFix/>
          </a:blip>
          <a:stretch>
            <a:fillRect/>
          </a:stretch>
        </p:blipFill>
        <p:spPr>
          <a:xfrm>
            <a:off x="11064477" y="5450800"/>
            <a:ext cx="871925" cy="140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3"/>
                                        </p:tgtEl>
                                        <p:attrNameLst>
                                          <p:attrName>style.visibility</p:attrName>
                                        </p:attrNameLst>
                                      </p:cBhvr>
                                      <p:to>
                                        <p:strVal val="visible"/>
                                      </p:to>
                                    </p:set>
                                    <p:animEffect filter="fade" transition="in">
                                      <p:cBhvr>
                                        <p:cTn dur="1250"/>
                                        <p:tgtEl>
                                          <p:spTgt spid="513"/>
                                        </p:tgtEl>
                                      </p:cBhvr>
                                    </p:animEffect>
                                  </p:childTnLst>
                                </p:cTn>
                              </p:par>
                              <p:par>
                                <p:cTn fill="hold" nodeType="withEffect" presetClass="exit" presetID="10" presetSubtype="0">
                                  <p:stCondLst>
                                    <p:cond delay="2000"/>
                                  </p:stCondLst>
                                  <p:childTnLst>
                                    <p:animEffect filter="fade" transition="out">
                                      <p:cBhvr>
                                        <p:cTn dur="1000"/>
                                        <p:tgtEl>
                                          <p:spTgt spid="513"/>
                                        </p:tgtEl>
                                      </p:cBhvr>
                                    </p:animEffect>
                                    <p:set>
                                      <p:cBhvr>
                                        <p:cTn dur="1" fill="hold">
                                          <p:stCondLst>
                                            <p:cond delay="1000"/>
                                          </p:stCondLst>
                                        </p:cTn>
                                        <p:tgtEl>
                                          <p:spTgt spid="51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1250"/>
                                        <p:tgtEl>
                                          <p:spTgt spid="514"/>
                                        </p:tgtEl>
                                      </p:cBhvr>
                                    </p:animEffect>
                                  </p:childTnLst>
                                </p:cTn>
                              </p:par>
                              <p:par>
                                <p:cTn fill="hold" nodeType="withEffect" presetClass="exit" presetID="10" presetSubtype="0">
                                  <p:stCondLst>
                                    <p:cond delay="2000"/>
                                  </p:stCondLst>
                                  <p:childTnLst>
                                    <p:animEffect filter="fade" transition="out">
                                      <p:cBhvr>
                                        <p:cTn dur="1000"/>
                                        <p:tgtEl>
                                          <p:spTgt spid="514"/>
                                        </p:tgtEl>
                                      </p:cBhvr>
                                    </p:animEffect>
                                    <p:set>
                                      <p:cBhvr>
                                        <p:cTn dur="1" fill="hold">
                                          <p:stCondLst>
                                            <p:cond delay="1000"/>
                                          </p:stCondLst>
                                        </p:cTn>
                                        <p:tgtEl>
                                          <p:spTgt spid="514"/>
                                        </p:tgtEl>
                                        <p:attrNameLst>
                                          <p:attrName>style.visibility</p:attrName>
                                        </p:attrNameLst>
                                      </p:cBhvr>
                                      <p:to>
                                        <p:strVal val="hidden"/>
                                      </p:to>
                                    </p:set>
                                  </p:childTnLst>
                                </p:cTn>
                              </p:par>
                            </p:childTnLst>
                          </p:cTn>
                        </p:par>
                        <p:par>
                          <p:cTn fill="hold">
                            <p:stCondLst>
                              <p:cond delay="1250"/>
                            </p:stCondLst>
                            <p:childTnLst>
                              <p:par>
                                <p:cTn fill="hold" nodeType="afterEffect" presetClass="entr" presetID="2" presetSubtype="8">
                                  <p:stCondLst>
                                    <p:cond delay="0"/>
                                  </p:stCondLst>
                                  <p:childTnLst>
                                    <p:set>
                                      <p:cBhvr>
                                        <p:cTn dur="1" fill="hold">
                                          <p:stCondLst>
                                            <p:cond delay="0"/>
                                          </p:stCondLst>
                                        </p:cTn>
                                        <p:tgtEl>
                                          <p:spTgt spid="517"/>
                                        </p:tgtEl>
                                        <p:attrNameLst>
                                          <p:attrName>style.visibility</p:attrName>
                                        </p:attrNameLst>
                                      </p:cBhvr>
                                      <p:to>
                                        <p:strVal val="visible"/>
                                      </p:to>
                                    </p:set>
                                    <p:anim calcmode="lin" valueType="num">
                                      <p:cBhvr additive="base">
                                        <p:cTn dur="2500"/>
                                        <p:tgtEl>
                                          <p:spTgt spid="517"/>
                                        </p:tgtEl>
                                        <p:attrNameLst>
                                          <p:attrName>ppt_x</p:attrName>
                                        </p:attrNameLst>
                                      </p:cBhvr>
                                      <p:tavLst>
                                        <p:tav fmla="" tm="0">
                                          <p:val>
                                            <p:strVal val="#ppt_x-1"/>
                                          </p:val>
                                        </p:tav>
                                        <p:tav fmla="" tm="100000">
                                          <p:val>
                                            <p:strVal val="#ppt_x"/>
                                          </p:val>
                                        </p:tav>
                                      </p:tavLst>
                                    </p:anim>
                                  </p:childTnLst>
                                </p:cTn>
                              </p:par>
                            </p:childTnLst>
                          </p:cTn>
                        </p:par>
                        <p:par>
                          <p:cTn fill="hold">
                            <p:stCondLst>
                              <p:cond delay="3750"/>
                            </p:stCondLst>
                            <p:childTnLst>
                              <p:par>
                                <p:cTn fill="hold" nodeType="afterEffect" presetClass="entr" presetID="2" presetSubtype="8">
                                  <p:stCondLst>
                                    <p:cond delay="0"/>
                                  </p:stCondLst>
                                  <p:childTnLst>
                                    <p:set>
                                      <p:cBhvr>
                                        <p:cTn dur="1" fill="hold">
                                          <p:stCondLst>
                                            <p:cond delay="0"/>
                                          </p:stCondLst>
                                        </p:cTn>
                                        <p:tgtEl>
                                          <p:spTgt spid="518"/>
                                        </p:tgtEl>
                                        <p:attrNameLst>
                                          <p:attrName>style.visibility</p:attrName>
                                        </p:attrNameLst>
                                      </p:cBhvr>
                                      <p:to>
                                        <p:strVal val="visible"/>
                                      </p:to>
                                    </p:set>
                                    <p:anim calcmode="lin" valueType="num">
                                      <p:cBhvr additive="base">
                                        <p:cTn dur="2500"/>
                                        <p:tgtEl>
                                          <p:spTgt spid="518"/>
                                        </p:tgtEl>
                                        <p:attrNameLst>
                                          <p:attrName>ppt_x</p:attrName>
                                        </p:attrNameLst>
                                      </p:cBhvr>
                                      <p:tavLst>
                                        <p:tav fmla="" tm="0">
                                          <p:val>
                                            <p:strVal val="#ppt_x-1"/>
                                          </p:val>
                                        </p:tav>
                                        <p:tav fmla="" tm="100000">
                                          <p:val>
                                            <p:strVal val="#ppt_x"/>
                                          </p:val>
                                        </p:tav>
                                      </p:tavLst>
                                    </p:anim>
                                  </p:childTnLst>
                                </p:cTn>
                              </p:par>
                            </p:childTnLst>
                          </p:cTn>
                        </p:par>
                        <p:par>
                          <p:cTn fill="hold">
                            <p:stCondLst>
                              <p:cond delay="6250"/>
                            </p:stCondLst>
                            <p:childTnLst>
                              <p:par>
                                <p:cTn fill="hold" nodeType="afterEffect" presetClass="entr" presetID="2" presetSubtype="2">
                                  <p:stCondLst>
                                    <p:cond delay="0"/>
                                  </p:stCondLst>
                                  <p:childTnLst>
                                    <p:set>
                                      <p:cBhvr>
                                        <p:cTn dur="1" fill="hold">
                                          <p:stCondLst>
                                            <p:cond delay="0"/>
                                          </p:stCondLst>
                                        </p:cTn>
                                        <p:tgtEl>
                                          <p:spTgt spid="516"/>
                                        </p:tgtEl>
                                        <p:attrNameLst>
                                          <p:attrName>style.visibility</p:attrName>
                                        </p:attrNameLst>
                                      </p:cBhvr>
                                      <p:to>
                                        <p:strVal val="visible"/>
                                      </p:to>
                                    </p:set>
                                    <p:anim calcmode="lin" valueType="num">
                                      <p:cBhvr additive="base">
                                        <p:cTn dur="2500"/>
                                        <p:tgtEl>
                                          <p:spTgt spid="516"/>
                                        </p:tgtEl>
                                        <p:attrNameLst>
                                          <p:attrName>ppt_x</p:attrName>
                                        </p:attrNameLst>
                                      </p:cBhvr>
                                      <p:tavLst>
                                        <p:tav fmla="" tm="0">
                                          <p:val>
                                            <p:strVal val="#ppt_x+1"/>
                                          </p:val>
                                        </p:tav>
                                        <p:tav fmla="" tm="100000">
                                          <p:val>
                                            <p:strVal val="#ppt_x"/>
                                          </p:val>
                                        </p:tav>
                                      </p:tavLst>
                                    </p:anim>
                                  </p:childTnLst>
                                </p:cTn>
                              </p:par>
                            </p:childTnLst>
                          </p:cTn>
                        </p:par>
                        <p:par>
                          <p:cTn fill="hold">
                            <p:stCondLst>
                              <p:cond delay="8750"/>
                            </p:stCondLst>
                            <p:childTnLst>
                              <p:par>
                                <p:cTn fill="hold" nodeType="afterEffect" presetClass="entr" presetID="2" presetSubtype="2">
                                  <p:stCondLst>
                                    <p:cond delay="0"/>
                                  </p:stCondLst>
                                  <p:childTnLst>
                                    <p:set>
                                      <p:cBhvr>
                                        <p:cTn dur="1" fill="hold">
                                          <p:stCondLst>
                                            <p:cond delay="0"/>
                                          </p:stCondLst>
                                        </p:cTn>
                                        <p:tgtEl>
                                          <p:spTgt spid="519"/>
                                        </p:tgtEl>
                                        <p:attrNameLst>
                                          <p:attrName>style.visibility</p:attrName>
                                        </p:attrNameLst>
                                      </p:cBhvr>
                                      <p:to>
                                        <p:strVal val="visible"/>
                                      </p:to>
                                    </p:set>
                                    <p:anim calcmode="lin" valueType="num">
                                      <p:cBhvr additive="base">
                                        <p:cTn dur="2500"/>
                                        <p:tgtEl>
                                          <p:spTgt spid="51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24" name="Shape 524"/>
        <p:cNvGrpSpPr/>
        <p:nvPr/>
      </p:nvGrpSpPr>
      <p:grpSpPr>
        <a:xfrm>
          <a:off x="0" y="0"/>
          <a:ext cx="0" cy="0"/>
          <a:chOff x="0" y="0"/>
          <a:chExt cx="0" cy="0"/>
        </a:xfrm>
      </p:grpSpPr>
      <p:sp>
        <p:nvSpPr>
          <p:cNvPr id="525" name="Google Shape;525;p39"/>
          <p:cNvSpPr/>
          <p:nvPr/>
        </p:nvSpPr>
        <p:spPr>
          <a:xfrm>
            <a:off x="4032750" y="783623"/>
            <a:ext cx="3963300" cy="991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6" name="Google Shape;526;p39"/>
          <p:cNvSpPr txBox="1"/>
          <p:nvPr/>
        </p:nvSpPr>
        <p:spPr>
          <a:xfrm>
            <a:off x="4107300" y="966856"/>
            <a:ext cx="3814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Badge «Découverte»</a:t>
            </a:r>
            <a:endParaRPr/>
          </a:p>
        </p:txBody>
      </p:sp>
      <p:sp>
        <p:nvSpPr>
          <p:cNvPr id="527" name="Google Shape;527;p39"/>
          <p:cNvSpPr txBox="1"/>
          <p:nvPr/>
        </p:nvSpPr>
        <p:spPr>
          <a:xfrm>
            <a:off x="2009850" y="2242450"/>
            <a:ext cx="8009100" cy="3637800"/>
          </a:xfrm>
          <a:prstGeom prst="rect">
            <a:avLst/>
          </a:prstGeom>
          <a:solidFill>
            <a:srgbClr val="000000"/>
          </a:solidFill>
          <a:ln>
            <a:noFill/>
          </a:ln>
        </p:spPr>
        <p:txBody>
          <a:bodyPr anchorCtr="0" anchor="ctr" bIns="91425" lIns="91425" spcFirstLastPara="1" rIns="91425" wrap="square" tIns="91425">
            <a:noAutofit/>
          </a:bodyPr>
          <a:lstStyle/>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Se créer un compte gratuit sur </a:t>
            </a:r>
            <a:r>
              <a:rPr lang="en-US" sz="2300" u="sng">
                <a:solidFill>
                  <a:srgbClr val="69BC49"/>
                </a:solidFill>
                <a:latin typeface="Century Gothic"/>
                <a:ea typeface="Century Gothic"/>
                <a:cs typeface="Century Gothic"/>
                <a:sym typeface="Century Gothic"/>
                <a:hlinkClick r:id="rId3">
                  <a:extLst>
                    <a:ext uri="{A12FA001-AC4F-418D-AE19-62706E023703}">
                      <ahyp:hlinkClr val="tx"/>
                    </a:ext>
                  </a:extLst>
                </a:hlinkClick>
              </a:rPr>
              <a:t>Campus RÉCIT</a:t>
            </a:r>
            <a:r>
              <a:rPr lang="en-US" sz="2300">
                <a:solidFill>
                  <a:srgbClr val="FFFFFF"/>
                </a:solidFill>
                <a:latin typeface="Century Gothic"/>
                <a:ea typeface="Century Gothic"/>
                <a:cs typeface="Century Gothic"/>
                <a:sym typeface="Century Gothic"/>
              </a:rPr>
              <a:t>;</a:t>
            </a:r>
            <a:endParaRPr sz="2300">
              <a:solidFill>
                <a:srgbClr val="FFFFFF"/>
              </a:solidFill>
              <a:latin typeface="Century Gothic"/>
              <a:ea typeface="Century Gothic"/>
              <a:cs typeface="Century Gothic"/>
              <a:sym typeface="Century Gothic"/>
            </a:endParaRPr>
          </a:p>
          <a:p>
            <a:pPr indent="-374650" lvl="1" marL="9144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Valider le courriel, se connecter;</a:t>
            </a:r>
            <a:endParaRPr sz="2300">
              <a:solidFill>
                <a:srgbClr val="FFFFFF"/>
              </a:solidFill>
              <a:latin typeface="Century Gothic"/>
              <a:ea typeface="Century Gothic"/>
              <a:cs typeface="Century Gothic"/>
              <a:sym typeface="Century Gothic"/>
            </a:endParaRPr>
          </a:p>
          <a:p>
            <a:pPr indent="0" lvl="0" marL="914400" rtl="0" algn="l">
              <a:lnSpc>
                <a:spcPct val="80000"/>
              </a:lnSpc>
              <a:spcBef>
                <a:spcPts val="0"/>
              </a:spcBef>
              <a:spcAft>
                <a:spcPts val="0"/>
              </a:spcAft>
              <a:buNone/>
            </a:pPr>
            <a:r>
              <a:t/>
            </a:r>
            <a:endParaRPr sz="2300">
              <a:solidFill>
                <a:srgbClr val="FFFFFF"/>
              </a:solidFill>
              <a:latin typeface="Century Gothic"/>
              <a:ea typeface="Century Gothic"/>
              <a:cs typeface="Century Gothic"/>
              <a:sym typeface="Century Gothic"/>
            </a:endParaRPr>
          </a:p>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S’inscrire à l’autoformation </a:t>
            </a:r>
            <a:endParaRPr sz="2300">
              <a:solidFill>
                <a:srgbClr val="FFFFFF"/>
              </a:solidFill>
              <a:latin typeface="Century Gothic"/>
              <a:ea typeface="Century Gothic"/>
              <a:cs typeface="Century Gothic"/>
              <a:sym typeface="Century Gothic"/>
            </a:endParaRPr>
          </a:p>
          <a:p>
            <a:pPr indent="-374650" lvl="1" marL="9144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a:t>
            </a:r>
            <a:r>
              <a:rPr lang="en-US" sz="2300" u="sng">
                <a:solidFill>
                  <a:srgbClr val="69BC49"/>
                </a:solidFill>
                <a:latin typeface="Century Gothic"/>
                <a:ea typeface="Century Gothic"/>
                <a:cs typeface="Century Gothic"/>
                <a:sym typeface="Century Gothic"/>
                <a:hlinkClick r:id="rId4">
                  <a:extLst>
                    <a:ext uri="{A12FA001-AC4F-418D-AE19-62706E023703}">
                      <ahyp:hlinkClr val="tx"/>
                    </a:ext>
                  </a:extLst>
                </a:hlinkClick>
              </a:rPr>
              <a:t>Minecraft Education en MST</a:t>
            </a:r>
            <a:r>
              <a:rPr lang="en-US" sz="2300">
                <a:solidFill>
                  <a:srgbClr val="FFFFFF"/>
                </a:solidFill>
                <a:latin typeface="Century Gothic"/>
                <a:ea typeface="Century Gothic"/>
                <a:cs typeface="Century Gothic"/>
                <a:sym typeface="Century Gothic"/>
              </a:rPr>
              <a:t>»; </a:t>
            </a:r>
            <a:endParaRPr sz="2300">
              <a:solidFill>
                <a:srgbClr val="FFFFFF"/>
              </a:solidFill>
              <a:latin typeface="Century Gothic"/>
              <a:ea typeface="Century Gothic"/>
              <a:cs typeface="Century Gothic"/>
              <a:sym typeface="Century Gothic"/>
            </a:endParaRPr>
          </a:p>
          <a:p>
            <a:pPr indent="0" lvl="0" marL="457200" rtl="0" algn="l">
              <a:lnSpc>
                <a:spcPct val="80000"/>
              </a:lnSpc>
              <a:spcBef>
                <a:spcPts val="0"/>
              </a:spcBef>
              <a:spcAft>
                <a:spcPts val="0"/>
              </a:spcAft>
              <a:buNone/>
            </a:pPr>
            <a:r>
              <a:t/>
            </a:r>
            <a:endParaRPr sz="2300">
              <a:solidFill>
                <a:srgbClr val="FFFFFF"/>
              </a:solidFill>
              <a:latin typeface="Century Gothic"/>
              <a:ea typeface="Century Gothic"/>
              <a:cs typeface="Century Gothic"/>
              <a:sym typeface="Century Gothic"/>
            </a:endParaRPr>
          </a:p>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Consulter </a:t>
            </a:r>
            <a:r>
              <a:rPr lang="en-US" sz="2300" u="sng">
                <a:solidFill>
                  <a:srgbClr val="69BC49"/>
                </a:solidFill>
                <a:latin typeface="Century Gothic"/>
                <a:ea typeface="Century Gothic"/>
                <a:cs typeface="Century Gothic"/>
                <a:sym typeface="Century Gothic"/>
                <a:hlinkClick r:id="rId5">
                  <a:extLst>
                    <a:ext uri="{A12FA001-AC4F-418D-AE19-62706E023703}">
                      <ahyp:hlinkClr val="tx"/>
                    </a:ext>
                  </a:extLst>
                </a:hlinkClick>
              </a:rPr>
              <a:t>cette page</a:t>
            </a:r>
            <a:r>
              <a:rPr lang="en-US" sz="2300">
                <a:solidFill>
                  <a:srgbClr val="FFFFFF"/>
                </a:solidFill>
                <a:latin typeface="Century Gothic"/>
                <a:ea typeface="Century Gothic"/>
                <a:cs typeface="Century Gothic"/>
                <a:sym typeface="Century Gothic"/>
              </a:rPr>
              <a:t>.</a:t>
            </a:r>
            <a:endParaRPr sz="2300">
              <a:solidFill>
                <a:srgbClr val="FFFFFF"/>
              </a:solidFill>
              <a:latin typeface="Century Gothic"/>
              <a:ea typeface="Century Gothic"/>
              <a:cs typeface="Century Gothic"/>
              <a:sym typeface="Century Gothic"/>
            </a:endParaRPr>
          </a:p>
          <a:p>
            <a:pPr indent="0" lvl="0" marL="0" rtl="0" algn="l">
              <a:lnSpc>
                <a:spcPct val="80000"/>
              </a:lnSpc>
              <a:spcBef>
                <a:spcPts val="0"/>
              </a:spcBef>
              <a:spcAft>
                <a:spcPts val="0"/>
              </a:spcAft>
              <a:buNone/>
            </a:pPr>
            <a:r>
              <a:t/>
            </a:r>
            <a:endParaRPr sz="2100">
              <a:solidFill>
                <a:srgbClr val="FFFFFF"/>
              </a:solidFill>
              <a:latin typeface="Century Gothic"/>
              <a:ea typeface="Century Gothic"/>
              <a:cs typeface="Century Gothic"/>
              <a:sym typeface="Century Gothic"/>
            </a:endParaRPr>
          </a:p>
          <a:p>
            <a:pPr indent="0" lvl="0" marL="0" rtl="0" algn="l">
              <a:lnSpc>
                <a:spcPct val="80000"/>
              </a:lnSpc>
              <a:spcBef>
                <a:spcPts val="0"/>
              </a:spcBef>
              <a:spcAft>
                <a:spcPts val="0"/>
              </a:spcAft>
              <a:buNone/>
            </a:pPr>
            <a:r>
              <a:rPr i="1" lang="en-US" sz="1700">
                <a:solidFill>
                  <a:srgbClr val="FFFFFF"/>
                </a:solidFill>
                <a:latin typeface="Century Gothic"/>
                <a:ea typeface="Century Gothic"/>
                <a:cs typeface="Century Gothic"/>
                <a:sym typeface="Century Gothic"/>
              </a:rPr>
              <a:t>Note : le lien sera disponible que quelques heures.</a:t>
            </a:r>
            <a:endParaRPr i="1" sz="1700">
              <a:solidFill>
                <a:srgbClr val="FFFFFF"/>
              </a:solidFill>
              <a:latin typeface="Century Gothic"/>
              <a:ea typeface="Century Gothic"/>
              <a:cs typeface="Century Gothic"/>
              <a:sym typeface="Century Gothic"/>
            </a:endParaRPr>
          </a:p>
          <a:p>
            <a:pPr indent="0" lvl="0" marL="457200" rtl="0" algn="l">
              <a:lnSpc>
                <a:spcPct val="95000"/>
              </a:lnSpc>
              <a:spcBef>
                <a:spcPts val="0"/>
              </a:spcBef>
              <a:spcAft>
                <a:spcPts val="1200"/>
              </a:spcAft>
              <a:buNone/>
            </a:pPr>
            <a:r>
              <a:t/>
            </a:r>
            <a:endParaRPr sz="2000">
              <a:solidFill>
                <a:srgbClr val="FFFFFF"/>
              </a:solidFill>
              <a:latin typeface="Ubuntu"/>
              <a:ea typeface="Ubuntu"/>
              <a:cs typeface="Ubuntu"/>
              <a:sym typeface="Ubuntu"/>
            </a:endParaRPr>
          </a:p>
        </p:txBody>
      </p:sp>
      <p:pic>
        <p:nvPicPr>
          <p:cNvPr id="528" name="Google Shape;528;p39"/>
          <p:cNvPicPr preferRelativeResize="0"/>
          <p:nvPr/>
        </p:nvPicPr>
        <p:blipFill>
          <a:blip r:embed="rId6">
            <a:alphaModFix/>
          </a:blip>
          <a:stretch>
            <a:fillRect/>
          </a:stretch>
        </p:blipFill>
        <p:spPr>
          <a:xfrm>
            <a:off x="8388625" y="4100350"/>
            <a:ext cx="2429325" cy="24293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id="533" name="Google Shape;533;p40"/>
          <p:cNvPicPr preferRelativeResize="0"/>
          <p:nvPr/>
        </p:nvPicPr>
        <p:blipFill rotWithShape="1">
          <a:blip r:embed="rId3">
            <a:alphaModFix/>
          </a:blip>
          <a:srcRect b="0" l="0" r="0" t="0"/>
          <a:stretch/>
        </p:blipFill>
        <p:spPr>
          <a:xfrm>
            <a:off x="0" y="-388975"/>
            <a:ext cx="12192001" cy="8210701"/>
          </a:xfrm>
          <a:prstGeom prst="rect">
            <a:avLst/>
          </a:prstGeom>
          <a:noFill/>
          <a:ln>
            <a:noFill/>
          </a:ln>
        </p:spPr>
      </p:pic>
      <p:pic>
        <p:nvPicPr>
          <p:cNvPr descr="A picture containing text, toy&#10;&#10;Description automatically generated" id="534" name="Google Shape;534;p40"/>
          <p:cNvPicPr preferRelativeResize="0"/>
          <p:nvPr/>
        </p:nvPicPr>
        <p:blipFill rotWithShape="1">
          <a:blip r:embed="rId4">
            <a:alphaModFix/>
          </a:blip>
          <a:srcRect b="0" l="0" r="0" t="0"/>
          <a:stretch/>
        </p:blipFill>
        <p:spPr>
          <a:xfrm>
            <a:off x="7609114" y="3606921"/>
            <a:ext cx="4963887" cy="3901106"/>
          </a:xfrm>
          <a:prstGeom prst="rect">
            <a:avLst/>
          </a:prstGeom>
          <a:noFill/>
          <a:ln>
            <a:noFill/>
          </a:ln>
          <a:effectLst>
            <a:outerShdw blurRad="419100" rotWithShape="0" algn="tl" dir="2700000" dist="38100">
              <a:srgbClr val="000000">
                <a:alpha val="80000"/>
              </a:srgbClr>
            </a:outerShdw>
          </a:effectLst>
        </p:spPr>
      </p:pic>
      <p:sp>
        <p:nvSpPr>
          <p:cNvPr id="535" name="Google Shape;535;p40">
            <a:hlinkClick action="ppaction://hlinkshowjump?jump=nextslide"/>
          </p:cNvPr>
          <p:cNvSpPr/>
          <p:nvPr/>
        </p:nvSpPr>
        <p:spPr>
          <a:xfrm>
            <a:off x="3943350" y="2766536"/>
            <a:ext cx="43053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36" name="Google Shape;536;p40"/>
          <p:cNvSpPr txBox="1"/>
          <p:nvPr/>
        </p:nvSpPr>
        <p:spPr>
          <a:xfrm>
            <a:off x="4158500" y="2891050"/>
            <a:ext cx="3859800" cy="3231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Merci!</a:t>
            </a:r>
            <a:endParaRPr b="0" i="0" sz="1500" u="none" cap="none" strike="noStrike">
              <a:solidFill>
                <a:srgbClr val="D8D8D8"/>
              </a:solidFill>
              <a:latin typeface="Press Start 2P"/>
              <a:ea typeface="Press Start 2P"/>
              <a:cs typeface="Press Start 2P"/>
              <a:sym typeface="Press Start 2P"/>
            </a:endParaRPr>
          </a:p>
        </p:txBody>
      </p:sp>
      <p:sp>
        <p:nvSpPr>
          <p:cNvPr id="537" name="Google Shape;537;p40"/>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538" name="Google Shape;538;p40"/>
          <p:cNvPicPr preferRelativeResize="0"/>
          <p:nvPr/>
        </p:nvPicPr>
        <p:blipFill>
          <a:blip r:embed="rId5">
            <a:alphaModFix/>
          </a:blip>
          <a:stretch>
            <a:fillRect/>
          </a:stretch>
        </p:blipFill>
        <p:spPr>
          <a:xfrm flipH="1">
            <a:off x="152400" y="2257800"/>
            <a:ext cx="3411025" cy="5685050"/>
          </a:xfrm>
          <a:prstGeom prst="rect">
            <a:avLst/>
          </a:prstGeom>
          <a:noFill/>
          <a:ln>
            <a:noFill/>
          </a:ln>
        </p:spPr>
      </p:pic>
      <p:pic>
        <p:nvPicPr>
          <p:cNvPr id="539" name="Google Shape;539;p40"/>
          <p:cNvPicPr preferRelativeResize="0"/>
          <p:nvPr/>
        </p:nvPicPr>
        <p:blipFill>
          <a:blip r:embed="rId6">
            <a:alphaModFix/>
          </a:blip>
          <a:stretch>
            <a:fillRect/>
          </a:stretch>
        </p:blipFill>
        <p:spPr>
          <a:xfrm>
            <a:off x="255127" y="-228200"/>
            <a:ext cx="871925" cy="1407200"/>
          </a:xfrm>
          <a:prstGeom prst="rect">
            <a:avLst/>
          </a:prstGeom>
          <a:noFill/>
          <a:ln>
            <a:noFill/>
          </a:ln>
        </p:spPr>
      </p:pic>
      <p:pic>
        <p:nvPicPr>
          <p:cNvPr id="540" name="Google Shape;540;p40"/>
          <p:cNvPicPr preferRelativeResize="0"/>
          <p:nvPr/>
        </p:nvPicPr>
        <p:blipFill>
          <a:blip r:embed="rId7">
            <a:alphaModFix/>
          </a:blip>
          <a:stretch>
            <a:fillRect/>
          </a:stretch>
        </p:blipFill>
        <p:spPr>
          <a:xfrm>
            <a:off x="3301725" y="1016446"/>
            <a:ext cx="5588550" cy="1353299"/>
          </a:xfrm>
          <a:prstGeom prst="rect">
            <a:avLst/>
          </a:prstGeom>
          <a:noFill/>
          <a:ln>
            <a:noFill/>
          </a:ln>
        </p:spPr>
      </p:pic>
      <p:pic>
        <p:nvPicPr>
          <p:cNvPr descr="A picture containing LEGO, toy&#10;&#10;Description automatically generated" id="541" name="Google Shape;541;p40"/>
          <p:cNvPicPr preferRelativeResize="0"/>
          <p:nvPr/>
        </p:nvPicPr>
        <p:blipFill rotWithShape="1">
          <a:blip r:embed="rId8">
            <a:alphaModFix/>
          </a:blip>
          <a:srcRect b="0" l="0" r="0" t="0"/>
          <a:stretch/>
        </p:blipFill>
        <p:spPr>
          <a:xfrm flipH="1">
            <a:off x="2235650" y="5324523"/>
            <a:ext cx="1406950" cy="1609676"/>
          </a:xfrm>
          <a:prstGeom prst="rect">
            <a:avLst/>
          </a:prstGeom>
          <a:noFill/>
          <a:ln>
            <a:noFill/>
          </a:ln>
          <a:effectLst>
            <a:outerShdw blurRad="444500" rotWithShape="0" algn="tr" dir="8100000" dist="38100">
              <a:srgbClr val="000000">
                <a:alpha val="78820"/>
              </a:srgbClr>
            </a:outerShdw>
          </a:effectLst>
        </p:spPr>
      </p:pic>
      <p:sp>
        <p:nvSpPr>
          <p:cNvPr id="542" name="Google Shape;542;p40"/>
          <p:cNvSpPr/>
          <p:nvPr/>
        </p:nvSpPr>
        <p:spPr>
          <a:xfrm>
            <a:off x="3910438" y="3917950"/>
            <a:ext cx="4305300" cy="8556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43" name="Google Shape;543;p40"/>
          <p:cNvSpPr txBox="1"/>
          <p:nvPr/>
        </p:nvSpPr>
        <p:spPr>
          <a:xfrm>
            <a:off x="3987550" y="4104551"/>
            <a:ext cx="4151100" cy="669000"/>
          </a:xfrm>
          <a:prstGeom prst="rect">
            <a:avLst/>
          </a:prstGeom>
          <a:noFill/>
          <a:ln>
            <a:noFill/>
          </a:ln>
        </p:spPr>
        <p:txBody>
          <a:bodyPr anchorCtr="0" anchor="t" bIns="45700" lIns="91425" spcFirstLastPara="1" rIns="91425" wrap="square" tIns="45700">
            <a:normAutofit/>
          </a:bodyPr>
          <a:lstStyle/>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Mathieu Thibault</a:t>
            </a:r>
            <a:endParaRPr sz="15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1500">
                <a:solidFill>
                  <a:srgbClr val="D8D8D8"/>
                </a:solidFill>
                <a:latin typeface="Press Start 2P"/>
                <a:ea typeface="Press Start 2P"/>
                <a:cs typeface="Press Start 2P"/>
                <a:sym typeface="Press Start 2P"/>
              </a:rPr>
              <a:t>Stéphanie Rioux</a:t>
            </a:r>
            <a:endParaRPr sz="1500">
              <a:solidFill>
                <a:srgbClr val="D8D8D8"/>
              </a:solidFill>
              <a:latin typeface="Press Start 2P"/>
              <a:ea typeface="Press Start 2P"/>
              <a:cs typeface="Press Start 2P"/>
              <a:sym typeface="Press Start 2P"/>
            </a:endParaRPr>
          </a:p>
        </p:txBody>
      </p:sp>
      <p:sp>
        <p:nvSpPr>
          <p:cNvPr id="544" name="Google Shape;544;p40"/>
          <p:cNvSpPr txBox="1"/>
          <p:nvPr/>
        </p:nvSpPr>
        <p:spPr>
          <a:xfrm>
            <a:off x="3563425" y="5331475"/>
            <a:ext cx="47793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9">
                  <a:extLst>
                    <a:ext uri="{A12FA001-AC4F-418D-AE19-62706E023703}">
                      <ahyp:hlinkClr val="tx"/>
                    </a:ext>
                  </a:extLst>
                </a:hlinkClick>
              </a:rPr>
              <a:t>stephanie.rioux@recit.qc.ca</a:t>
            </a:r>
            <a:endParaRPr sz="1600">
              <a:solidFill>
                <a:schemeClr val="lt1"/>
              </a:solidFill>
            </a:endParaRPr>
          </a:p>
        </p:txBody>
      </p:sp>
      <p:sp>
        <p:nvSpPr>
          <p:cNvPr id="545" name="Google Shape;545;p40"/>
          <p:cNvSpPr txBox="1"/>
          <p:nvPr/>
        </p:nvSpPr>
        <p:spPr>
          <a:xfrm>
            <a:off x="3877525" y="5026675"/>
            <a:ext cx="4151100" cy="292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300" u="sng">
                <a:solidFill>
                  <a:schemeClr val="lt1"/>
                </a:solidFill>
                <a:latin typeface="Press Start 2P"/>
                <a:ea typeface="Press Start 2P"/>
                <a:cs typeface="Press Start 2P"/>
                <a:sym typeface="Press Start 2P"/>
                <a:hlinkClick r:id="rId10">
                  <a:extLst>
                    <a:ext uri="{A12FA001-AC4F-418D-AE19-62706E023703}">
                      <ahyp:hlinkClr val="tx"/>
                    </a:ext>
                  </a:extLst>
                </a:hlinkClick>
              </a:rPr>
              <a:t>mathieu.thibault@uqo.ca</a:t>
            </a:r>
            <a:endParaRPr sz="16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500"/>
                                        <p:tgtEl>
                                          <p:spTgt spid="533"/>
                                        </p:tgtEl>
                                      </p:cBhvr>
                                    </p:animEffect>
                                  </p:childTnLst>
                                </p:cTn>
                              </p:par>
                              <p:par>
                                <p:cTn fill="hold" nodeType="withEffect" presetClass="entr" presetID="2" presetSubtype="4">
                                  <p:stCondLst>
                                    <p:cond delay="0"/>
                                  </p:stCondLst>
                                  <p:childTnLst>
                                    <p:set>
                                      <p:cBhvr>
                                        <p:cTn dur="1" fill="hold">
                                          <p:stCondLst>
                                            <p:cond delay="0"/>
                                          </p:stCondLst>
                                        </p:cTn>
                                        <p:tgtEl>
                                          <p:spTgt spid="534"/>
                                        </p:tgtEl>
                                        <p:attrNameLst>
                                          <p:attrName>style.visibility</p:attrName>
                                        </p:attrNameLst>
                                      </p:cBhvr>
                                      <p:to>
                                        <p:strVal val="visible"/>
                                      </p:to>
                                    </p:set>
                                    <p:anim calcmode="lin" valueType="num">
                                      <p:cBhvr additive="base">
                                        <p:cTn dur="1000"/>
                                        <p:tgtEl>
                                          <p:spTgt spid="5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1"/>
                                        </p:tgtEl>
                                        <p:attrNameLst>
                                          <p:attrName>style.visibility</p:attrName>
                                        </p:attrNameLst>
                                      </p:cBhvr>
                                      <p:to>
                                        <p:strVal val="visible"/>
                                      </p:to>
                                    </p:set>
                                    <p:anim calcmode="lin" valueType="num">
                                      <p:cBhvr additive="base">
                                        <p:cTn dur="1000"/>
                                        <p:tgtEl>
                                          <p:spTgt spid="54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8"/>
                                        </p:tgtEl>
                                        <p:attrNameLst>
                                          <p:attrName>style.visibility</p:attrName>
                                        </p:attrNameLst>
                                      </p:cBhvr>
                                      <p:to>
                                        <p:strVal val="visible"/>
                                      </p:to>
                                    </p:set>
                                    <p:anim calcmode="lin" valueType="num">
                                      <p:cBhvr additive="base">
                                        <p:cTn dur="1000"/>
                                        <p:tgtEl>
                                          <p:spTgt spid="53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49" name="Shape 549"/>
        <p:cNvGrpSpPr/>
        <p:nvPr/>
      </p:nvGrpSpPr>
      <p:grpSpPr>
        <a:xfrm>
          <a:off x="0" y="0"/>
          <a:ext cx="0" cy="0"/>
          <a:chOff x="0" y="0"/>
          <a:chExt cx="0" cy="0"/>
        </a:xfrm>
      </p:grpSpPr>
      <p:pic>
        <p:nvPicPr>
          <p:cNvPr descr="A picture containing container, square&#10;&#10;Description automatically generated" id="550" name="Google Shape;550;p41"/>
          <p:cNvPicPr preferRelativeResize="0"/>
          <p:nvPr/>
        </p:nvPicPr>
        <p:blipFill rotWithShape="1">
          <a:blip r:embed="rId3">
            <a:alphaModFix/>
          </a:blip>
          <a:srcRect b="0" l="0" r="0" t="0"/>
          <a:stretch/>
        </p:blipFill>
        <p:spPr>
          <a:xfrm>
            <a:off x="10674075" y="185522"/>
            <a:ext cx="1300063" cy="1300063"/>
          </a:xfrm>
          <a:prstGeom prst="rect">
            <a:avLst/>
          </a:prstGeom>
          <a:noFill/>
          <a:ln>
            <a:noFill/>
          </a:ln>
        </p:spPr>
      </p:pic>
      <p:pic>
        <p:nvPicPr>
          <p:cNvPr descr="A picture containing container, square&#10;&#10;Description automatically generated" id="551" name="Google Shape;551;p41"/>
          <p:cNvPicPr preferRelativeResize="0"/>
          <p:nvPr/>
        </p:nvPicPr>
        <p:blipFill rotWithShape="1">
          <a:blip r:embed="rId3">
            <a:alphaModFix/>
          </a:blip>
          <a:srcRect b="0" l="0" r="0" t="0"/>
          <a:stretch/>
        </p:blipFill>
        <p:spPr>
          <a:xfrm>
            <a:off x="239558" y="185522"/>
            <a:ext cx="1300063" cy="1300063"/>
          </a:xfrm>
          <a:prstGeom prst="rect">
            <a:avLst/>
          </a:prstGeom>
          <a:noFill/>
          <a:ln>
            <a:noFill/>
          </a:ln>
        </p:spPr>
      </p:pic>
      <p:sp>
        <p:nvSpPr>
          <p:cNvPr id="552" name="Google Shape;552;p41"/>
          <p:cNvSpPr/>
          <p:nvPr/>
        </p:nvSpPr>
        <p:spPr>
          <a:xfrm>
            <a:off x="2496650" y="145950"/>
            <a:ext cx="7220400" cy="14013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3" name="Google Shape;553;p41"/>
          <p:cNvSpPr txBox="1"/>
          <p:nvPr/>
        </p:nvSpPr>
        <p:spPr>
          <a:xfrm>
            <a:off x="2496650" y="267650"/>
            <a:ext cx="7196400" cy="1200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SzPts val="1100"/>
              <a:buNone/>
            </a:pPr>
            <a:r>
              <a:rPr lang="en-US" sz="2400">
                <a:solidFill>
                  <a:srgbClr val="D8D8D8"/>
                </a:solidFill>
                <a:latin typeface="Press Start 2P"/>
                <a:ea typeface="Press Start 2P"/>
                <a:cs typeface="Press Start 2P"/>
                <a:sym typeface="Press Start 2P"/>
              </a:rPr>
              <a:t>Minecraft </a:t>
            </a:r>
            <a:r>
              <a:rPr lang="en-US" sz="2400">
                <a:solidFill>
                  <a:srgbClr val="D8D8D8"/>
                </a:solidFill>
                <a:latin typeface="Press Start 2P"/>
                <a:ea typeface="Press Start 2P"/>
                <a:cs typeface="Press Start 2P"/>
                <a:sym typeface="Press Start 2P"/>
              </a:rPr>
              <a:t>en maths selon différentes intentions</a:t>
            </a:r>
            <a:endParaRPr sz="2400">
              <a:solidFill>
                <a:srgbClr val="D8D8D8"/>
              </a:solidFill>
              <a:latin typeface="Press Start 2P"/>
              <a:ea typeface="Press Start 2P"/>
              <a:cs typeface="Press Start 2P"/>
              <a:sym typeface="Press Start 2P"/>
            </a:endParaRPr>
          </a:p>
        </p:txBody>
      </p:sp>
      <p:sp>
        <p:nvSpPr>
          <p:cNvPr id="554" name="Google Shape;554;p41"/>
          <p:cNvSpPr txBox="1"/>
          <p:nvPr/>
        </p:nvSpPr>
        <p:spPr>
          <a:xfrm>
            <a:off x="662575" y="1722150"/>
            <a:ext cx="11165100" cy="4783200"/>
          </a:xfrm>
          <a:prstGeom prst="rect">
            <a:avLst/>
          </a:prstGeom>
          <a:noFill/>
          <a:ln>
            <a:noFill/>
          </a:ln>
        </p:spPr>
        <p:txBody>
          <a:bodyPr anchorCtr="0" anchor="t" bIns="45700" lIns="91425" spcFirstLastPara="1" rIns="91425" wrap="square" tIns="45700">
            <a:spAutoFit/>
          </a:bodyPr>
          <a:lstStyle/>
          <a:p>
            <a:pPr indent="0" lvl="0" marL="0" rtl="0" algn="ctr">
              <a:lnSpc>
                <a:spcPct val="150000"/>
              </a:lnSpc>
              <a:spcBef>
                <a:spcPts val="0"/>
              </a:spcBef>
              <a:spcAft>
                <a:spcPts val="0"/>
              </a:spcAft>
              <a:buClr>
                <a:schemeClr val="dk1"/>
              </a:buClr>
              <a:buSzPts val="1100"/>
              <a:buFont typeface="Arial"/>
              <a:buNone/>
            </a:pPr>
            <a:r>
              <a:rPr lang="en-US" sz="1150">
                <a:solidFill>
                  <a:schemeClr val="lt1"/>
                </a:solidFill>
                <a:latin typeface="Press Start 2P"/>
                <a:ea typeface="Press Start 2P"/>
                <a:cs typeface="Press Start 2P"/>
                <a:sym typeface="Press Start 2P"/>
              </a:rPr>
              <a:t>Différentes intentions didactiques peuvent soutenir l’usage de Minecraft Education en classe de mathématiques au primaire et au secondaire. Une tâche peut être utilisée pour introduire un nouveau concept et favoriser l’apprentissage par l’exploration ou la manipulation. Minecraft peut aussi servir à appliquer des concepts déjà appris ou à les consolider. Finalement, l’élève peut être placé face à une tâche ouverte et créative. Ces types de tâches peuvent aussi s’ancrer dans le Référentiel d’intervention en mathématique (RIM) par le recours à la résolution de problèmes selon différentes intentions. De plus, en posture d’évaluation, ces tâches peuvent s’inscrire dans le développement de compétences mathématiques. Nous vous invitons à venir explorer ces intentions ainsi que les liens à faire avec le RIM et l’évaluation des compétences dans l'environnement Minecraft. Vous aurez aussi l’occasion d’expérimenter ces types de tâches et de découvrir les ressources existantes. Nous vous partagerons aussi les grandes lignes d’un projet de recherche collaborative en cours, qui sera imprégné de ces intentions et qui vise à collaborer avec des enseignants et des conseillers pédagogiques RÉCIT. Besoins numériques : Télécharger Minecraft Education, tester la connexion avec le compte Office.</a:t>
            </a:r>
            <a:endParaRPr sz="1300">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50"/>
                                        </p:tgtEl>
                                        <p:attrNameLst>
                                          <p:attrName>style.visibility</p:attrName>
                                        </p:attrNameLst>
                                      </p:cBhvr>
                                      <p:to>
                                        <p:strVal val="visible"/>
                                      </p:to>
                                    </p:set>
                                    <p:anim calcmode="lin" valueType="num">
                                      <p:cBhvr additive="base">
                                        <p:cTn dur="1000"/>
                                        <p:tgtEl>
                                          <p:spTgt spid="55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51"/>
                                        </p:tgtEl>
                                        <p:attrNameLst>
                                          <p:attrName>style.visibility</p:attrName>
                                        </p:attrNameLst>
                                      </p:cBhvr>
                                      <p:to>
                                        <p:strVal val="visible"/>
                                      </p:to>
                                    </p:set>
                                    <p:anim calcmode="lin" valueType="num">
                                      <p:cBhvr additive="base">
                                        <p:cTn dur="1000"/>
                                        <p:tgtEl>
                                          <p:spTgt spid="55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42"/>
          <p:cNvSpPr txBox="1"/>
          <p:nvPr/>
        </p:nvSpPr>
        <p:spPr>
          <a:xfrm>
            <a:off x="2380562" y="599780"/>
            <a:ext cx="7444500" cy="769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4400"/>
              <a:buFont typeface="Rubik"/>
              <a:buNone/>
            </a:pPr>
            <a:r>
              <a:rPr lang="en-US" sz="4400">
                <a:solidFill>
                  <a:schemeClr val="lt1"/>
                </a:solidFill>
                <a:latin typeface="Rubik"/>
                <a:ea typeface="Rubik"/>
                <a:cs typeface="Rubik"/>
                <a:sym typeface="Rubik"/>
              </a:rPr>
              <a:t>INSTRUCTIONS FOR USE</a:t>
            </a:r>
            <a:endParaRPr sz="4400">
              <a:solidFill>
                <a:schemeClr val="lt1"/>
              </a:solidFill>
              <a:latin typeface="Rubik"/>
              <a:ea typeface="Rubik"/>
              <a:cs typeface="Rubik"/>
              <a:sym typeface="Rubik"/>
            </a:endParaRPr>
          </a:p>
        </p:txBody>
      </p:sp>
      <p:sp>
        <p:nvSpPr>
          <p:cNvPr id="560" name="Google Shape;560;p42"/>
          <p:cNvSpPr txBox="1"/>
          <p:nvPr/>
        </p:nvSpPr>
        <p:spPr>
          <a:xfrm>
            <a:off x="4239443" y="2677013"/>
            <a:ext cx="37083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allowed to do :</a:t>
            </a:r>
            <a:endParaRPr b="1" sz="1600">
              <a:solidFill>
                <a:schemeClr val="lt1"/>
              </a:solidFill>
              <a:latin typeface="Rubik"/>
              <a:ea typeface="Rubik"/>
              <a:cs typeface="Rubik"/>
              <a:sym typeface="Rubik"/>
            </a:endParaRPr>
          </a:p>
        </p:txBody>
      </p:sp>
      <p:sp>
        <p:nvSpPr>
          <p:cNvPr id="561" name="Google Shape;561;p42"/>
          <p:cNvSpPr txBox="1"/>
          <p:nvPr/>
        </p:nvSpPr>
        <p:spPr>
          <a:xfrm>
            <a:off x="3145093" y="3005890"/>
            <a:ext cx="5897100" cy="646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Modify this template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Use it for personal or commercial projects</a:t>
            </a:r>
            <a:endParaRPr sz="1200">
              <a:solidFill>
                <a:schemeClr val="lt1"/>
              </a:solidFill>
              <a:latin typeface="Rubik"/>
              <a:ea typeface="Rubik"/>
              <a:cs typeface="Rubik"/>
              <a:sym typeface="Rubik"/>
            </a:endParaRPr>
          </a:p>
        </p:txBody>
      </p:sp>
      <p:sp>
        <p:nvSpPr>
          <p:cNvPr id="562" name="Google Shape;562;p42"/>
          <p:cNvSpPr txBox="1"/>
          <p:nvPr/>
        </p:nvSpPr>
        <p:spPr>
          <a:xfrm>
            <a:off x="3145093" y="1982639"/>
            <a:ext cx="58971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lang="en-US" sz="1600">
                <a:solidFill>
                  <a:schemeClr val="lt1"/>
                </a:solidFill>
                <a:latin typeface="Rubik"/>
                <a:ea typeface="Rubik"/>
                <a:cs typeface="Rubik"/>
                <a:sym typeface="Rubik"/>
              </a:rPr>
              <a:t>You must credit Slidechef in order to use this template</a:t>
            </a:r>
            <a:endParaRPr sz="1600">
              <a:solidFill>
                <a:schemeClr val="lt1"/>
              </a:solidFill>
              <a:latin typeface="Rubik"/>
              <a:ea typeface="Rubik"/>
              <a:cs typeface="Rubik"/>
              <a:sym typeface="Rubik"/>
            </a:endParaRPr>
          </a:p>
        </p:txBody>
      </p:sp>
      <p:sp>
        <p:nvSpPr>
          <p:cNvPr id="563" name="Google Shape;563;p42"/>
          <p:cNvSpPr txBox="1"/>
          <p:nvPr/>
        </p:nvSpPr>
        <p:spPr>
          <a:xfrm>
            <a:off x="4178325" y="3975660"/>
            <a:ext cx="3830700" cy="338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not allowed to do :</a:t>
            </a:r>
            <a:endParaRPr b="1" sz="1600">
              <a:solidFill>
                <a:schemeClr val="lt1"/>
              </a:solidFill>
              <a:latin typeface="Rubik"/>
              <a:ea typeface="Rubik"/>
              <a:cs typeface="Rubik"/>
              <a:sym typeface="Rubik"/>
            </a:endParaRPr>
          </a:p>
        </p:txBody>
      </p:sp>
      <p:sp>
        <p:nvSpPr>
          <p:cNvPr id="564" name="Google Shape;564;p42"/>
          <p:cNvSpPr txBox="1"/>
          <p:nvPr/>
        </p:nvSpPr>
        <p:spPr>
          <a:xfrm>
            <a:off x="3145093" y="4304538"/>
            <a:ext cx="5897100" cy="14772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Offer Slidechef templates for download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Sublicense, sell or rent any Slidechef content</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Distribute Slidechef content unless it has been authorized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Include Slidechef content in an online or offline file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Acquire the copyright of Slidechef content</a:t>
            </a:r>
            <a:endParaRPr sz="1800">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descr="Icon&#10;&#10;Description automatically generated" id="569" name="Google Shape;569;p43"/>
          <p:cNvPicPr preferRelativeResize="0"/>
          <p:nvPr/>
        </p:nvPicPr>
        <p:blipFill rotWithShape="1">
          <a:blip r:embed="rId3">
            <a:alphaModFix/>
          </a:blip>
          <a:srcRect b="0" l="0" r="0" t="0"/>
          <a:stretch/>
        </p:blipFill>
        <p:spPr>
          <a:xfrm>
            <a:off x="4453737" y="2912383"/>
            <a:ext cx="968524" cy="968524"/>
          </a:xfrm>
          <a:prstGeom prst="rect">
            <a:avLst/>
          </a:prstGeom>
          <a:noFill/>
          <a:ln>
            <a:noFill/>
          </a:ln>
        </p:spPr>
      </p:pic>
      <p:sp>
        <p:nvSpPr>
          <p:cNvPr id="570" name="Google Shape;570;p43"/>
          <p:cNvSpPr txBox="1"/>
          <p:nvPr/>
        </p:nvSpPr>
        <p:spPr>
          <a:xfrm>
            <a:off x="5591907" y="3104258"/>
            <a:ext cx="245671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Slide </a:t>
            </a:r>
            <a:r>
              <a:rPr b="1" lang="en-US" sz="3200">
                <a:solidFill>
                  <a:schemeClr val="lt1"/>
                </a:solidFill>
                <a:latin typeface="Arial"/>
                <a:ea typeface="Arial"/>
                <a:cs typeface="Arial"/>
                <a:sym typeface="Arial"/>
              </a:rPr>
              <a:t>Chef</a:t>
            </a:r>
            <a:endParaRPr b="1" sz="3200">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147" name="Shape 147"/>
        <p:cNvGrpSpPr/>
        <p:nvPr/>
      </p:nvGrpSpPr>
      <p:grpSpPr>
        <a:xfrm>
          <a:off x="0" y="0"/>
          <a:ext cx="0" cy="0"/>
          <a:chOff x="0" y="0"/>
          <a:chExt cx="0" cy="0"/>
        </a:xfrm>
      </p:grpSpPr>
      <p:sp>
        <p:nvSpPr>
          <p:cNvPr id="148" name="Google Shape;148;p20"/>
          <p:cNvSpPr/>
          <p:nvPr/>
        </p:nvSpPr>
        <p:spPr>
          <a:xfrm>
            <a:off x="2133600" y="4130674"/>
            <a:ext cx="79248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9" name="Google Shape;149;p20"/>
          <p:cNvSpPr/>
          <p:nvPr/>
        </p:nvSpPr>
        <p:spPr>
          <a:xfrm>
            <a:off x="2133600" y="4130674"/>
            <a:ext cx="39624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0" name="Google Shape;150;p20"/>
          <p:cNvSpPr/>
          <p:nvPr/>
        </p:nvSpPr>
        <p:spPr>
          <a:xfrm>
            <a:off x="2095500" y="4095750"/>
            <a:ext cx="8001000" cy="238200"/>
          </a:xfrm>
          <a:prstGeom prst="rect">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1" name="Google Shape;151;p20"/>
          <p:cNvSpPr/>
          <p:nvPr/>
        </p:nvSpPr>
        <p:spPr>
          <a:xfrm>
            <a:off x="2133600" y="4130675"/>
            <a:ext cx="1505100" cy="168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2" name="Google Shape;152;p20"/>
          <p:cNvSpPr txBox="1"/>
          <p:nvPr/>
        </p:nvSpPr>
        <p:spPr>
          <a:xfrm>
            <a:off x="4964921" y="4817097"/>
            <a:ext cx="22623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D8D8D8"/>
                </a:solidFill>
                <a:latin typeface="Press Start 2P"/>
                <a:ea typeface="Press Start 2P"/>
                <a:cs typeface="Press Start 2P"/>
                <a:sym typeface="Press Start 2P"/>
              </a:rPr>
              <a:t>Loading……</a:t>
            </a:r>
            <a:endParaRPr/>
          </a:p>
        </p:txBody>
      </p:sp>
      <p:pic>
        <p:nvPicPr>
          <p:cNvPr id="153" name="Google Shape;153;p20">
            <a:hlinkClick action="ppaction://hlinkshowjump?jump=nextslide"/>
          </p:cNvPr>
          <p:cNvPicPr preferRelativeResize="0"/>
          <p:nvPr/>
        </p:nvPicPr>
        <p:blipFill>
          <a:blip r:embed="rId3">
            <a:alphaModFix/>
          </a:blip>
          <a:stretch>
            <a:fillRect/>
          </a:stretch>
        </p:blipFill>
        <p:spPr>
          <a:xfrm>
            <a:off x="3301725" y="1606796"/>
            <a:ext cx="5588550" cy="1353299"/>
          </a:xfrm>
          <a:prstGeom prst="rect">
            <a:avLst/>
          </a:prstGeom>
          <a:noFill/>
          <a:ln>
            <a:noFill/>
          </a:ln>
        </p:spPr>
      </p:pic>
      <p:sp>
        <p:nvSpPr>
          <p:cNvPr id="154" name="Google Shape;154;p20"/>
          <p:cNvSpPr txBox="1"/>
          <p:nvPr/>
        </p:nvSpPr>
        <p:spPr>
          <a:xfrm>
            <a:off x="225725" y="6546275"/>
            <a:ext cx="10265400" cy="307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1100"/>
              <a:buFont typeface="Arial"/>
              <a:buNone/>
            </a:pPr>
            <a:r>
              <a:rPr lang="en-US" sz="1000">
                <a:solidFill>
                  <a:schemeClr val="lt1"/>
                </a:solidFill>
                <a:latin typeface="Ubuntu"/>
                <a:ea typeface="Ubuntu"/>
                <a:cs typeface="Ubuntu"/>
                <a:sym typeface="Ubuntu"/>
              </a:rPr>
              <a:t>Cette présentation, </a:t>
            </a:r>
            <a:r>
              <a:rPr lang="en-US" sz="1000" u="sng">
                <a:solidFill>
                  <a:schemeClr val="hlink"/>
                </a:solidFill>
                <a:latin typeface="Ubuntu"/>
                <a:ea typeface="Ubuntu"/>
                <a:cs typeface="Ubuntu"/>
                <a:sym typeface="Ubuntu"/>
                <a:hlinkClick r:id="rId4"/>
              </a:rPr>
              <a:t>recitmst.qc.ca/minecraft26102023</a:t>
            </a:r>
            <a:r>
              <a:rPr lang="en-US" sz="1000">
                <a:solidFill>
                  <a:schemeClr val="lt1"/>
                </a:solidFill>
                <a:latin typeface="Ubuntu"/>
                <a:ea typeface="Ubuntu"/>
                <a:cs typeface="Ubuntu"/>
                <a:sym typeface="Ubuntu"/>
              </a:rPr>
              <a:t> du </a:t>
            </a:r>
            <a:r>
              <a:rPr lang="en-US" sz="1000" u="sng">
                <a:solidFill>
                  <a:schemeClr val="lt1"/>
                </a:solidFill>
                <a:latin typeface="Ubuntu"/>
                <a:ea typeface="Ubuntu"/>
                <a:cs typeface="Ubuntu"/>
                <a:sym typeface="Ubuntu"/>
                <a:hlinkClick r:id="rId5">
                  <a:extLst>
                    <a:ext uri="{A12FA001-AC4F-418D-AE19-62706E023703}">
                      <ahyp:hlinkClr val="tx"/>
                    </a:ext>
                  </a:extLst>
                </a:hlinkClick>
              </a:rPr>
              <a:t>RÉCIT MST</a:t>
            </a:r>
            <a:r>
              <a:rPr lang="en-US" sz="1000">
                <a:solidFill>
                  <a:schemeClr val="lt1"/>
                </a:solidFill>
                <a:latin typeface="Ubuntu"/>
                <a:ea typeface="Ubuntu"/>
                <a:cs typeface="Ubuntu"/>
                <a:sym typeface="Ubuntu"/>
              </a:rPr>
              <a:t> est mise à disposition, sauf exception, selon les termes de la </a:t>
            </a:r>
            <a:r>
              <a:rPr lang="en-US" sz="1000" u="sng">
                <a:solidFill>
                  <a:schemeClr val="lt1"/>
                </a:solidFill>
                <a:hlinkClick r:id="rId6">
                  <a:extLst>
                    <a:ext uri="{A12FA001-AC4F-418D-AE19-62706E023703}">
                      <ahyp:hlinkClr val="tx"/>
                    </a:ext>
                  </a:extLst>
                </a:hlinkClick>
              </a:rPr>
              <a:t>Licence CC</a:t>
            </a:r>
            <a:r>
              <a:rPr lang="en-US" sz="1000">
                <a:solidFill>
                  <a:schemeClr val="lt1"/>
                </a:solidFill>
                <a:latin typeface="Ubuntu"/>
                <a:ea typeface="Ubuntu"/>
                <a:cs typeface="Ubuntu"/>
                <a:sym typeface="Ubuntu"/>
              </a:rPr>
              <a:t>.</a:t>
            </a:r>
            <a:endParaRPr>
              <a:solidFill>
                <a:schemeClr val="lt1"/>
              </a:solidFill>
              <a:latin typeface="Calibri"/>
              <a:ea typeface="Calibri"/>
              <a:cs typeface="Calibri"/>
              <a:sym typeface="Calibri"/>
            </a:endParaRPr>
          </a:p>
        </p:txBody>
      </p:sp>
      <p:pic>
        <p:nvPicPr>
          <p:cNvPr id="155" name="Google Shape;155;p20"/>
          <p:cNvPicPr preferRelativeResize="0"/>
          <p:nvPr/>
        </p:nvPicPr>
        <p:blipFill rotWithShape="1">
          <a:blip r:embed="rId7">
            <a:alphaModFix/>
          </a:blip>
          <a:srcRect b="0" l="0" r="0" t="0"/>
          <a:stretch/>
        </p:blipFill>
        <p:spPr>
          <a:xfrm>
            <a:off x="10096488" y="6394070"/>
            <a:ext cx="1108530" cy="392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500"/>
                                        <p:tgtEl>
                                          <p:spTgt spid="15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500"/>
                                        <p:tgtEl>
                                          <p:spTgt spid="14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500"/>
                                        <p:tgtEl>
                                          <p:spTgt spid="1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 name="Shape 159"/>
        <p:cNvGrpSpPr/>
        <p:nvPr/>
      </p:nvGrpSpPr>
      <p:grpSpPr>
        <a:xfrm>
          <a:off x="0" y="0"/>
          <a:ext cx="0" cy="0"/>
          <a:chOff x="0" y="0"/>
          <a:chExt cx="0" cy="0"/>
        </a:xfrm>
      </p:grpSpPr>
      <p:sp>
        <p:nvSpPr>
          <p:cNvPr id="160" name="Google Shape;160;p21"/>
          <p:cNvSpPr/>
          <p:nvPr/>
        </p:nvSpPr>
        <p:spPr>
          <a:xfrm>
            <a:off x="1138525" y="1942650"/>
            <a:ext cx="9791400" cy="3642900"/>
          </a:xfrm>
          <a:prstGeom prst="roundRect">
            <a:avLst>
              <a:gd fmla="val 0" name="adj"/>
            </a:avLst>
          </a:prstGeom>
          <a:gradFill>
            <a:gsLst>
              <a:gs pos="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 name="Google Shape;161;p21"/>
          <p:cNvSpPr/>
          <p:nvPr/>
        </p:nvSpPr>
        <p:spPr>
          <a:xfrm>
            <a:off x="1834000" y="566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2" name="Google Shape;162;p21"/>
          <p:cNvSpPr txBox="1"/>
          <p:nvPr/>
        </p:nvSpPr>
        <p:spPr>
          <a:xfrm>
            <a:off x="1915425" y="784247"/>
            <a:ext cx="81948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rgbClr val="D8D8D8"/>
                </a:solidFill>
                <a:latin typeface="Press Start 2P"/>
                <a:ea typeface="Press Start 2P"/>
                <a:cs typeface="Press Start 2P"/>
                <a:sym typeface="Press Start 2P"/>
              </a:rPr>
              <a:t>Plan de l’atelier</a:t>
            </a:r>
            <a:endParaRPr sz="1600"/>
          </a:p>
        </p:txBody>
      </p:sp>
      <p:pic>
        <p:nvPicPr>
          <p:cNvPr descr="A picture containing container, square&#10;&#10;Description automatically generated" id="163" name="Google Shape;163;p21"/>
          <p:cNvPicPr preferRelativeResize="0"/>
          <p:nvPr/>
        </p:nvPicPr>
        <p:blipFill rotWithShape="1">
          <a:blip r:embed="rId4">
            <a:alphaModFix/>
          </a:blip>
          <a:srcRect b="0" l="0" r="0" t="0"/>
          <a:stretch/>
        </p:blipFill>
        <p:spPr>
          <a:xfrm>
            <a:off x="282963" y="4495488"/>
            <a:ext cx="1834375" cy="1834375"/>
          </a:xfrm>
          <a:prstGeom prst="rect">
            <a:avLst/>
          </a:prstGeom>
          <a:noFill/>
          <a:ln>
            <a:noFill/>
          </a:ln>
        </p:spPr>
      </p:pic>
      <p:sp>
        <p:nvSpPr>
          <p:cNvPr id="164" name="Google Shape;164;p21"/>
          <p:cNvSpPr txBox="1"/>
          <p:nvPr/>
        </p:nvSpPr>
        <p:spPr>
          <a:xfrm>
            <a:off x="1915425" y="2242450"/>
            <a:ext cx="8958300" cy="2632200"/>
          </a:xfrm>
          <a:prstGeom prst="rect">
            <a:avLst/>
          </a:prstGeom>
          <a:noFill/>
          <a:ln>
            <a:noFill/>
          </a:ln>
        </p:spPr>
        <p:txBody>
          <a:bodyPr anchorCtr="0" anchor="t" bIns="45700" lIns="91425" spcFirstLastPara="1" rIns="91425" wrap="square" tIns="45700">
            <a:spAutoFit/>
          </a:bodyPr>
          <a:lstStyle/>
          <a:p>
            <a:pPr indent="0" lvl="0" marL="0" rtl="0" algn="l">
              <a:lnSpc>
                <a:spcPct val="200000"/>
              </a:lnSpc>
              <a:spcBef>
                <a:spcPts val="0"/>
              </a:spcBef>
              <a:spcAft>
                <a:spcPts val="0"/>
              </a:spcAft>
              <a:buNone/>
            </a:pPr>
            <a:r>
              <a:t/>
            </a:r>
            <a:endParaRPr sz="1500" strike="sngStrike">
              <a:solidFill>
                <a:schemeClr val="lt2"/>
              </a:solidFill>
              <a:latin typeface="Press Start 2P"/>
              <a:ea typeface="Press Start 2P"/>
              <a:cs typeface="Press Start 2P"/>
              <a:sym typeface="Press Start 2P"/>
            </a:endParaRPr>
          </a:p>
          <a:p>
            <a:pPr indent="-323850" lvl="0" marL="457200" rtl="0" algn="l">
              <a:lnSpc>
                <a:spcPct val="200000"/>
              </a:lnSpc>
              <a:spcBef>
                <a:spcPts val="0"/>
              </a:spcBef>
              <a:spcAft>
                <a:spcPts val="0"/>
              </a:spcAft>
              <a:buClr>
                <a:schemeClr val="lt2"/>
              </a:buClr>
              <a:buSzPts val="1500"/>
              <a:buFont typeface="Press Start 2P"/>
              <a:buChar char="■"/>
            </a:pPr>
            <a:r>
              <a:rPr lang="en-US" sz="1500">
                <a:solidFill>
                  <a:schemeClr val="lt2"/>
                </a:solidFill>
                <a:latin typeface="Press Start 2P"/>
                <a:ea typeface="Press Start 2P"/>
                <a:cs typeface="Press Start 2P"/>
                <a:sym typeface="Press Start 2P"/>
              </a:rPr>
              <a:t>3 intentions didactiques</a:t>
            </a:r>
            <a:endParaRPr sz="1500">
              <a:solidFill>
                <a:schemeClr val="lt2"/>
              </a:solidFill>
              <a:latin typeface="Press Start 2P"/>
              <a:ea typeface="Press Start 2P"/>
              <a:cs typeface="Press Start 2P"/>
              <a:sym typeface="Press Start 2P"/>
            </a:endParaRPr>
          </a:p>
          <a:p>
            <a:pPr indent="-323850" lvl="0" marL="457200" rtl="0" algn="l">
              <a:lnSpc>
                <a:spcPct val="200000"/>
              </a:lnSpc>
              <a:spcBef>
                <a:spcPts val="0"/>
              </a:spcBef>
              <a:spcAft>
                <a:spcPts val="0"/>
              </a:spcAft>
              <a:buClr>
                <a:schemeClr val="lt2"/>
              </a:buClr>
              <a:buSzPts val="1500"/>
              <a:buFont typeface="Press Start 2P"/>
              <a:buChar char="■"/>
            </a:pPr>
            <a:r>
              <a:rPr lang="en-US" sz="1500">
                <a:solidFill>
                  <a:schemeClr val="lt2"/>
                </a:solidFill>
                <a:latin typeface="Press Start 2P"/>
                <a:ea typeface="Press Start 2P"/>
                <a:cs typeface="Press Start 2P"/>
                <a:sym typeface="Press Start 2P"/>
              </a:rPr>
              <a:t>Référentiel d’intervention en maths (RIM)</a:t>
            </a:r>
            <a:endParaRPr sz="1500">
              <a:solidFill>
                <a:schemeClr val="lt2"/>
              </a:solidFill>
              <a:latin typeface="Press Start 2P"/>
              <a:ea typeface="Press Start 2P"/>
              <a:cs typeface="Press Start 2P"/>
              <a:sym typeface="Press Start 2P"/>
            </a:endParaRPr>
          </a:p>
          <a:p>
            <a:pPr indent="-323850" lvl="0" marL="457200" rtl="0" algn="l">
              <a:lnSpc>
                <a:spcPct val="200000"/>
              </a:lnSpc>
              <a:spcBef>
                <a:spcPts val="0"/>
              </a:spcBef>
              <a:spcAft>
                <a:spcPts val="0"/>
              </a:spcAft>
              <a:buClr>
                <a:schemeClr val="lt2"/>
              </a:buClr>
              <a:buSzPts val="1500"/>
              <a:buFont typeface="Press Start 2P"/>
              <a:buChar char="■"/>
            </a:pPr>
            <a:r>
              <a:rPr lang="en-US" sz="1500">
                <a:solidFill>
                  <a:schemeClr val="lt2"/>
                </a:solidFill>
                <a:latin typeface="Press Start 2P"/>
                <a:ea typeface="Press Start 2P"/>
                <a:cs typeface="Press Start 2P"/>
                <a:sym typeface="Press Start 2P"/>
              </a:rPr>
              <a:t>Exploration de 3 tâches</a:t>
            </a:r>
            <a:r>
              <a:rPr lang="en-US" sz="1500">
                <a:solidFill>
                  <a:schemeClr val="lt2"/>
                </a:solidFill>
                <a:latin typeface="Press Start 2P"/>
                <a:ea typeface="Press Start 2P"/>
                <a:cs typeface="Press Start 2P"/>
                <a:sym typeface="Press Start 2P"/>
              </a:rPr>
              <a:t> </a:t>
            </a:r>
            <a:endParaRPr sz="1500" strike="sngStrike">
              <a:solidFill>
                <a:schemeClr val="lt2"/>
              </a:solidFill>
              <a:latin typeface="Press Start 2P"/>
              <a:ea typeface="Press Start 2P"/>
              <a:cs typeface="Press Start 2P"/>
              <a:sym typeface="Press Start 2P"/>
            </a:endParaRPr>
          </a:p>
          <a:p>
            <a:pPr indent="-323850" lvl="0" marL="457200" rtl="0" algn="l">
              <a:lnSpc>
                <a:spcPct val="200000"/>
              </a:lnSpc>
              <a:spcBef>
                <a:spcPts val="0"/>
              </a:spcBef>
              <a:spcAft>
                <a:spcPts val="0"/>
              </a:spcAft>
              <a:buClr>
                <a:schemeClr val="lt2"/>
              </a:buClr>
              <a:buSzPts val="1500"/>
              <a:buFont typeface="Press Start 2P"/>
              <a:buChar char="■"/>
            </a:pPr>
            <a:r>
              <a:rPr lang="en-US" sz="1500">
                <a:solidFill>
                  <a:schemeClr val="lt2"/>
                </a:solidFill>
                <a:latin typeface="Press Start 2P"/>
                <a:ea typeface="Press Start 2P"/>
                <a:cs typeface="Press Start 2P"/>
                <a:sym typeface="Press Start 2P"/>
              </a:rPr>
              <a:t>Projet de recherche</a:t>
            </a:r>
            <a:endParaRPr sz="1500">
              <a:solidFill>
                <a:schemeClr val="lt2"/>
              </a:solidFill>
              <a:latin typeface="Press Start 2P"/>
              <a:ea typeface="Press Start 2P"/>
              <a:cs typeface="Press Start 2P"/>
              <a:sym typeface="Press Start 2P"/>
            </a:endParaRPr>
          </a:p>
          <a:p>
            <a:pPr indent="-323850" lvl="0" marL="457200" rtl="0" algn="l">
              <a:lnSpc>
                <a:spcPct val="200000"/>
              </a:lnSpc>
              <a:spcBef>
                <a:spcPts val="0"/>
              </a:spcBef>
              <a:spcAft>
                <a:spcPts val="0"/>
              </a:spcAft>
              <a:buClr>
                <a:schemeClr val="lt2"/>
              </a:buClr>
              <a:buSzPts val="1500"/>
              <a:buFont typeface="Press Start 2P"/>
              <a:buChar char="■"/>
            </a:pPr>
            <a:r>
              <a:rPr lang="en-US" sz="1500">
                <a:solidFill>
                  <a:schemeClr val="lt2"/>
                </a:solidFill>
                <a:latin typeface="Press Start 2P"/>
                <a:ea typeface="Press Start 2P"/>
                <a:cs typeface="Press Start 2P"/>
                <a:sym typeface="Press Start 2P"/>
              </a:rPr>
              <a:t>Ressources et conclusion</a:t>
            </a:r>
            <a:endParaRPr sz="1300">
              <a:solidFill>
                <a:schemeClr val="lt2"/>
              </a:solidFill>
              <a:latin typeface="Press Start 2P"/>
              <a:ea typeface="Press Start 2P"/>
              <a:cs typeface="Press Start 2P"/>
              <a:sym typeface="Press Start 2P"/>
            </a:endParaRPr>
          </a:p>
        </p:txBody>
      </p:sp>
      <p:pic>
        <p:nvPicPr>
          <p:cNvPr descr="A picture containing container, square&#10;&#10;Description automatically generated" id="165" name="Google Shape;165;p21"/>
          <p:cNvPicPr preferRelativeResize="0"/>
          <p:nvPr/>
        </p:nvPicPr>
        <p:blipFill rotWithShape="1">
          <a:blip r:embed="rId4">
            <a:alphaModFix/>
          </a:blip>
          <a:srcRect b="0" l="0" r="0" t="0"/>
          <a:stretch/>
        </p:blipFill>
        <p:spPr>
          <a:xfrm>
            <a:off x="5143875" y="5026792"/>
            <a:ext cx="1834375" cy="1835383"/>
          </a:xfrm>
          <a:prstGeom prst="rect">
            <a:avLst/>
          </a:prstGeom>
          <a:noFill/>
          <a:ln>
            <a:noFill/>
          </a:ln>
        </p:spPr>
      </p:pic>
      <p:pic>
        <p:nvPicPr>
          <p:cNvPr descr="A picture containing container, square&#10;&#10;Description automatically generated" id="166" name="Google Shape;166;p21"/>
          <p:cNvPicPr preferRelativeResize="0"/>
          <p:nvPr/>
        </p:nvPicPr>
        <p:blipFill rotWithShape="1">
          <a:blip r:embed="rId4">
            <a:alphaModFix/>
          </a:blip>
          <a:srcRect b="0" l="0" r="0" t="0"/>
          <a:stretch/>
        </p:blipFill>
        <p:spPr>
          <a:xfrm>
            <a:off x="10004802" y="4495498"/>
            <a:ext cx="1834375" cy="1834354"/>
          </a:xfrm>
          <a:prstGeom prst="rect">
            <a:avLst/>
          </a:prstGeom>
          <a:noFill/>
          <a:ln>
            <a:noFill/>
          </a:ln>
        </p:spPr>
      </p:pic>
      <p:sp>
        <p:nvSpPr>
          <p:cNvPr id="167" name="Google Shape;167;p21"/>
          <p:cNvSpPr/>
          <p:nvPr/>
        </p:nvSpPr>
        <p:spPr>
          <a:xfrm>
            <a:off x="9348525" y="1479875"/>
            <a:ext cx="2490600" cy="1407900"/>
          </a:xfrm>
          <a:prstGeom prst="wedgeRoundRectCallout">
            <a:avLst>
              <a:gd fmla="val 44926" name="adj1"/>
              <a:gd fmla="val 67017" name="adj2"/>
              <a:gd fmla="val 0" name="adj3"/>
            </a:avLst>
          </a:prstGeom>
          <a:solidFill>
            <a:srgbClr val="93C47D"/>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500">
                <a:solidFill>
                  <a:schemeClr val="lt2"/>
                </a:solidFill>
                <a:latin typeface="Press Start 2P"/>
                <a:ea typeface="Press Start 2P"/>
                <a:cs typeface="Press Start 2P"/>
                <a:sym typeface="Press Start 2P"/>
              </a:rPr>
              <a:t>Qu’est-ce que Minecraft Education?</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500"/>
                                        <p:tgtEl>
                                          <p:spTgt spid="16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250"/>
                                        <p:tgtEl>
                                          <p:spTgt spid="164"/>
                                        </p:tgtEl>
                                      </p:cBhvr>
                                    </p:animEffect>
                                  </p:childTnLst>
                                </p:cTn>
                              </p:par>
                              <p:par>
                                <p:cTn fill="hold" nodeType="withEffect" presetClass="entr" presetID="2" presetSubtype="4">
                                  <p:stCondLst>
                                    <p:cond delay="0"/>
                                  </p:stCondLst>
                                  <p:childTnLst>
                                    <p:set>
                                      <p:cBhvr>
                                        <p:cTn dur="1" fill="hold">
                                          <p:stCondLst>
                                            <p:cond delay="0"/>
                                          </p:stCondLst>
                                        </p:cTn>
                                        <p:tgtEl>
                                          <p:spTgt spid="163"/>
                                        </p:tgtEl>
                                        <p:attrNameLst>
                                          <p:attrName>style.visibility</p:attrName>
                                        </p:attrNameLst>
                                      </p:cBhvr>
                                      <p:to>
                                        <p:strVal val="visible"/>
                                      </p:to>
                                    </p:set>
                                    <p:anim calcmode="lin" valueType="num">
                                      <p:cBhvr additive="base">
                                        <p:cTn dur="1500"/>
                                        <p:tgtEl>
                                          <p:spTgt spid="16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5"/>
                                        </p:tgtEl>
                                        <p:attrNameLst>
                                          <p:attrName>style.visibility</p:attrName>
                                        </p:attrNameLst>
                                      </p:cBhvr>
                                      <p:to>
                                        <p:strVal val="visible"/>
                                      </p:to>
                                    </p:set>
                                    <p:anim calcmode="lin" valueType="num">
                                      <p:cBhvr additive="base">
                                        <p:cTn dur="1500"/>
                                        <p:tgtEl>
                                          <p:spTgt spid="1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6"/>
                                        </p:tgtEl>
                                        <p:attrNameLst>
                                          <p:attrName>style.visibility</p:attrName>
                                        </p:attrNameLst>
                                      </p:cBhvr>
                                      <p:to>
                                        <p:strVal val="visible"/>
                                      </p:to>
                                    </p:set>
                                    <p:anim calcmode="lin" valueType="num">
                                      <p:cBhvr additive="base">
                                        <p:cTn dur="1500"/>
                                        <p:tgtEl>
                                          <p:spTgt spid="16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71" name="Shape 171"/>
        <p:cNvGrpSpPr/>
        <p:nvPr/>
      </p:nvGrpSpPr>
      <p:grpSpPr>
        <a:xfrm>
          <a:off x="0" y="0"/>
          <a:ext cx="0" cy="0"/>
          <a:chOff x="0" y="0"/>
          <a:chExt cx="0" cy="0"/>
        </a:xfrm>
      </p:grpSpPr>
      <p:grpSp>
        <p:nvGrpSpPr>
          <p:cNvPr id="172" name="Google Shape;172;p22"/>
          <p:cNvGrpSpPr/>
          <p:nvPr/>
        </p:nvGrpSpPr>
        <p:grpSpPr>
          <a:xfrm>
            <a:off x="3951968" y="2079356"/>
            <a:ext cx="2084100" cy="733500"/>
            <a:chOff x="3951968" y="2079356"/>
            <a:chExt cx="2084100" cy="733500"/>
          </a:xfrm>
        </p:grpSpPr>
        <p:sp>
          <p:nvSpPr>
            <p:cNvPr id="173" name="Google Shape;173;p22">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4" name="Google Shape;174;p22"/>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grpSp>
      <p:sp>
        <p:nvSpPr>
          <p:cNvPr id="175" name="Google Shape;175;p22">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6" name="Google Shape;176;p22">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7" name="Google Shape;177;p22"/>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178" name="Google Shape;178;p22"/>
          <p:cNvPicPr preferRelativeResize="0"/>
          <p:nvPr/>
        </p:nvPicPr>
        <p:blipFill rotWithShape="1">
          <a:blip r:embed="rId6">
            <a:alphaModFix/>
          </a:blip>
          <a:srcRect b="0" l="0" r="0" t="0"/>
          <a:stretch/>
        </p:blipFill>
        <p:spPr>
          <a:xfrm>
            <a:off x="7774664" y="4975982"/>
            <a:ext cx="784149" cy="784150"/>
          </a:xfrm>
          <a:prstGeom prst="rect">
            <a:avLst/>
          </a:prstGeom>
          <a:noFill/>
          <a:ln>
            <a:noFill/>
          </a:ln>
        </p:spPr>
      </p:pic>
      <p:sp>
        <p:nvSpPr>
          <p:cNvPr id="179" name="Google Shape;179;p22"/>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0" name="Google Shape;180;p22"/>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a:p>
        </p:txBody>
      </p:sp>
      <p:sp>
        <p:nvSpPr>
          <p:cNvPr id="181" name="Google Shape;181;p22">
            <a:hlinkClick action="ppaction://hlinksldjump" r:id="rId7"/>
          </p:cNvPr>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2" name="Google Shape;182;p22">
            <a:hlinkClick action="ppaction://hlinksldjump" r:id="rId8"/>
          </p:cNvPr>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Exploration</a:t>
            </a:r>
            <a:endParaRPr sz="1100"/>
          </a:p>
        </p:txBody>
      </p:sp>
      <p:sp>
        <p:nvSpPr>
          <p:cNvPr id="183" name="Google Shape;183;p22"/>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184" name="Google Shape;184;p22"/>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sp>
        <p:nvSpPr>
          <p:cNvPr id="185" name="Google Shape;185;p22"/>
          <p:cNvSpPr txBox="1"/>
          <p:nvPr/>
        </p:nvSpPr>
        <p:spPr>
          <a:xfrm>
            <a:off x="1748075" y="2833250"/>
            <a:ext cx="6611700" cy="19395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 qui soutient l’apprentissage d’un nouveau concept</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Amorce (causeries mathématiques)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Outil de manipulation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Exploration, observation, analyse et généralisation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Approche inductive</a:t>
            </a:r>
            <a:endParaRPr sz="1200">
              <a:solidFill>
                <a:schemeClr val="dk1"/>
              </a:solidFill>
              <a:latin typeface="Press Start 2P"/>
              <a:ea typeface="Press Start 2P"/>
              <a:cs typeface="Press Start 2P"/>
              <a:sym typeface="Press Start 2P"/>
            </a:endParaRPr>
          </a:p>
        </p:txBody>
      </p:sp>
      <p:sp>
        <p:nvSpPr>
          <p:cNvPr id="186" name="Google Shape;186;p22"/>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7" name="Google Shape;187;p22"/>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8" name="Google Shape;188;p22"/>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89" name="Google Shape;189;p22"/>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0" name="Google Shape;190;p22"/>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191" name="Google Shape;191;p22"/>
          <p:cNvPicPr preferRelativeResize="0"/>
          <p:nvPr/>
        </p:nvPicPr>
        <p:blipFill rotWithShape="1">
          <a:blip r:embed="rId9">
            <a:alphaModFix/>
          </a:blip>
          <a:srcRect b="0" l="0" r="0" t="0"/>
          <a:stretch/>
        </p:blipFill>
        <p:spPr>
          <a:xfrm>
            <a:off x="2774998" y="4964437"/>
            <a:ext cx="350164" cy="350164"/>
          </a:xfrm>
          <a:prstGeom prst="rect">
            <a:avLst/>
          </a:prstGeom>
          <a:noFill/>
          <a:ln>
            <a:noFill/>
          </a:ln>
        </p:spPr>
      </p:pic>
      <p:pic>
        <p:nvPicPr>
          <p:cNvPr descr="Qr code&#10;&#10;Description automatically generated" id="192" name="Google Shape;192;p22"/>
          <p:cNvPicPr preferRelativeResize="0"/>
          <p:nvPr/>
        </p:nvPicPr>
        <p:blipFill rotWithShape="1">
          <a:blip r:embed="rId10">
            <a:alphaModFix/>
          </a:blip>
          <a:srcRect b="0" l="0" r="0" t="0"/>
          <a:stretch/>
        </p:blipFill>
        <p:spPr>
          <a:xfrm>
            <a:off x="1988541" y="4940948"/>
            <a:ext cx="396405" cy="397142"/>
          </a:xfrm>
          <a:prstGeom prst="rect">
            <a:avLst/>
          </a:prstGeom>
          <a:noFill/>
          <a:ln>
            <a:noFill/>
          </a:ln>
        </p:spPr>
      </p:pic>
      <p:pic>
        <p:nvPicPr>
          <p:cNvPr descr="Chart, histogram&#10;&#10;Description automatically generated" id="193" name="Google Shape;193;p22"/>
          <p:cNvPicPr preferRelativeResize="0"/>
          <p:nvPr/>
        </p:nvPicPr>
        <p:blipFill rotWithShape="1">
          <a:blip r:embed="rId11">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194" name="Google Shape;194;p22"/>
          <p:cNvPicPr preferRelativeResize="0"/>
          <p:nvPr/>
        </p:nvPicPr>
        <p:blipFill rotWithShape="1">
          <a:blip r:embed="rId12">
            <a:alphaModFix/>
          </a:blip>
          <a:srcRect b="0" l="0" r="0" t="0"/>
          <a:stretch/>
        </p:blipFill>
        <p:spPr>
          <a:xfrm>
            <a:off x="5013835" y="4978360"/>
            <a:ext cx="392361" cy="322319"/>
          </a:xfrm>
          <a:prstGeom prst="rect">
            <a:avLst/>
          </a:prstGeom>
          <a:noFill/>
          <a:ln>
            <a:noFill/>
          </a:ln>
        </p:spPr>
      </p:pic>
      <p:pic>
        <p:nvPicPr>
          <p:cNvPr descr="Shape&#10;&#10;Description automatically generated" id="195" name="Google Shape;195;p22"/>
          <p:cNvPicPr preferRelativeResize="0"/>
          <p:nvPr/>
        </p:nvPicPr>
        <p:blipFill rotWithShape="1">
          <a:blip r:embed="rId13">
            <a:alphaModFix/>
          </a:blip>
          <a:srcRect b="0" l="0" r="0" t="0"/>
          <a:stretch/>
        </p:blipFill>
        <p:spPr>
          <a:xfrm>
            <a:off x="4293726" y="4974062"/>
            <a:ext cx="330914" cy="330914"/>
          </a:xfrm>
          <a:prstGeom prst="rect">
            <a:avLst/>
          </a:prstGeom>
          <a:noFill/>
          <a:ln>
            <a:noFill/>
          </a:ln>
        </p:spPr>
      </p:pic>
      <p:pic>
        <p:nvPicPr>
          <p:cNvPr descr="A picture containing container, square&#10;&#10;Description automatically generated" id="196" name="Google Shape;196;p22"/>
          <p:cNvPicPr preferRelativeResize="0"/>
          <p:nvPr/>
        </p:nvPicPr>
        <p:blipFill rotWithShape="1">
          <a:blip r:embed="rId6">
            <a:alphaModFix/>
          </a:blip>
          <a:srcRect b="0" l="0" r="0" t="0"/>
          <a:stretch/>
        </p:blipFill>
        <p:spPr>
          <a:xfrm>
            <a:off x="8726274" y="4917068"/>
            <a:ext cx="1747837" cy="1747837"/>
          </a:xfrm>
          <a:prstGeom prst="rect">
            <a:avLst/>
          </a:prstGeom>
          <a:noFill/>
          <a:ln>
            <a:noFill/>
          </a:ln>
        </p:spPr>
      </p:pic>
      <p:pic>
        <p:nvPicPr>
          <p:cNvPr descr="A picture containing container, square&#10;&#10;Description automatically generated" id="197" name="Google Shape;197;p22"/>
          <p:cNvPicPr preferRelativeResize="0"/>
          <p:nvPr/>
        </p:nvPicPr>
        <p:blipFill rotWithShape="1">
          <a:blip r:embed="rId6">
            <a:alphaModFix/>
          </a:blip>
          <a:srcRect b="0" l="0" r="0" t="0"/>
          <a:stretch/>
        </p:blipFill>
        <p:spPr>
          <a:xfrm>
            <a:off x="7824500" y="5410485"/>
            <a:ext cx="1262339" cy="1262339"/>
          </a:xfrm>
          <a:prstGeom prst="rect">
            <a:avLst/>
          </a:prstGeom>
          <a:noFill/>
          <a:ln>
            <a:noFill/>
          </a:ln>
        </p:spPr>
      </p:pic>
      <p:pic>
        <p:nvPicPr>
          <p:cNvPr descr="A picture containing toy&#10;&#10;Description automatically generated" id="198" name="Google Shape;198;p22"/>
          <p:cNvPicPr preferRelativeResize="0"/>
          <p:nvPr/>
        </p:nvPicPr>
        <p:blipFill rotWithShape="1">
          <a:blip r:embed="rId14">
            <a:alphaModFix/>
          </a:blip>
          <a:srcRect b="0" l="0" r="0" t="0"/>
          <a:stretch/>
        </p:blipFill>
        <p:spPr>
          <a:xfrm>
            <a:off x="8359775" y="3290564"/>
            <a:ext cx="2617550" cy="22929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250"/>
                                        <p:tgtEl>
                                          <p:spTgt spid="185"/>
                                        </p:tgtEl>
                                      </p:cBhvr>
                                    </p:animEffect>
                                  </p:childTnLst>
                                </p:cTn>
                              </p:par>
                              <p:par>
                                <p:cTn fill="hold" nodeType="withEffect" presetClass="entr" presetID="2" presetSubtype="4">
                                  <p:stCondLst>
                                    <p:cond delay="0"/>
                                  </p:stCondLst>
                                  <p:childTnLst>
                                    <p:set>
                                      <p:cBhvr>
                                        <p:cTn dur="1" fill="hold">
                                          <p:stCondLst>
                                            <p:cond delay="0"/>
                                          </p:stCondLst>
                                        </p:cTn>
                                        <p:tgtEl>
                                          <p:spTgt spid="196"/>
                                        </p:tgtEl>
                                        <p:attrNameLst>
                                          <p:attrName>style.visibility</p:attrName>
                                        </p:attrNameLst>
                                      </p:cBhvr>
                                      <p:to>
                                        <p:strVal val="visible"/>
                                      </p:to>
                                    </p:set>
                                    <p:anim calcmode="lin" valueType="num">
                                      <p:cBhvr additive="base">
                                        <p:cTn dur="1000"/>
                                        <p:tgtEl>
                                          <p:spTgt spid="19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97"/>
                                        </p:tgtEl>
                                        <p:attrNameLst>
                                          <p:attrName>style.visibility</p:attrName>
                                        </p:attrNameLst>
                                      </p:cBhvr>
                                      <p:to>
                                        <p:strVal val="visible"/>
                                      </p:to>
                                    </p:set>
                                    <p:anim calcmode="lin" valueType="num">
                                      <p:cBhvr additive="base">
                                        <p:cTn dur="1000"/>
                                        <p:tgtEl>
                                          <p:spTgt spid="19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78"/>
                                        </p:tgtEl>
                                        <p:attrNameLst>
                                          <p:attrName>style.visibility</p:attrName>
                                        </p:attrNameLst>
                                      </p:cBhvr>
                                      <p:to>
                                        <p:strVal val="visible"/>
                                      </p:to>
                                    </p:set>
                                    <p:anim calcmode="lin" valueType="num">
                                      <p:cBhvr additive="base">
                                        <p:cTn dur="1000"/>
                                        <p:tgtEl>
                                          <p:spTgt spid="17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98"/>
                                        </p:tgtEl>
                                        <p:attrNameLst>
                                          <p:attrName>style.visibility</p:attrName>
                                        </p:attrNameLst>
                                      </p:cBhvr>
                                      <p:to>
                                        <p:strVal val="visible"/>
                                      </p:to>
                                    </p:set>
                                    <p:anim calcmode="lin" valueType="num">
                                      <p:cBhvr additive="base">
                                        <p:cTn dur="1000"/>
                                        <p:tgtEl>
                                          <p:spTgt spid="198"/>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par>
                                <p:cTn fill="hold" nodeType="with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par>
                                <p:cTn fill="hold" nodeType="with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par>
                                <p:cTn fill="hold" nodeType="with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par>
                                <p:cTn fill="hold" nodeType="with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02" name="Shape 202"/>
        <p:cNvGrpSpPr/>
        <p:nvPr/>
      </p:nvGrpSpPr>
      <p:grpSpPr>
        <a:xfrm>
          <a:off x="0" y="0"/>
          <a:ext cx="0" cy="0"/>
          <a:chOff x="0" y="0"/>
          <a:chExt cx="0" cy="0"/>
        </a:xfrm>
      </p:grpSpPr>
      <p:sp>
        <p:nvSpPr>
          <p:cNvPr id="203" name="Google Shape;203;p23">
            <a:hlinkClick/>
          </p:cNvPr>
          <p:cNvSpPr/>
          <p:nvPr/>
        </p:nvSpPr>
        <p:spPr>
          <a:xfrm>
            <a:off x="1748064"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 name="Google Shape;204;p23"/>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205" name="Google Shape;205;p23">
            <a:hlinkClick action="ppaction://hlinksldjump" r:id="rId3"/>
          </p:cNvPr>
          <p:cNvSpPr/>
          <p:nvPr/>
        </p:nvSpPr>
        <p:spPr>
          <a:xfrm>
            <a:off x="8359775"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6" name="Google Shape;206;p23">
            <a:hlinkClick action="ppaction://hlinksldjump" r:id="rId4"/>
          </p:cNvPr>
          <p:cNvSpPr/>
          <p:nvPr/>
        </p:nvSpPr>
        <p:spPr>
          <a:xfrm>
            <a:off x="6155872"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7" name="Google Shape;207;p23"/>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8" name="Google Shape;208;p23"/>
          <p:cNvSpPr txBox="1"/>
          <p:nvPr/>
        </p:nvSpPr>
        <p:spPr>
          <a:xfrm>
            <a:off x="1367075" y="2813000"/>
            <a:ext cx="7915500" cy="27705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 qui vise la mobilisation de concepts et processus appris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Consolidation de la compréhension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Validation</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Flexibilité et fluidité</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Plus présente en classe</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45720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p:txBody>
      </p:sp>
      <p:sp>
        <p:nvSpPr>
          <p:cNvPr id="209" name="Google Shape;209;p23"/>
          <p:cNvSpPr/>
          <p:nvPr/>
        </p:nvSpPr>
        <p:spPr>
          <a:xfrm>
            <a:off x="1853536"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0" name="Google Shape;210;p23"/>
          <p:cNvSpPr/>
          <p:nvPr/>
        </p:nvSpPr>
        <p:spPr>
          <a:xfrm>
            <a:off x="2606848"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1" name="Google Shape;211;p23"/>
          <p:cNvSpPr/>
          <p:nvPr/>
        </p:nvSpPr>
        <p:spPr>
          <a:xfrm>
            <a:off x="3360160"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2" name="Google Shape;212;p23"/>
          <p:cNvSpPr/>
          <p:nvPr/>
        </p:nvSpPr>
        <p:spPr>
          <a:xfrm>
            <a:off x="4113472"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3" name="Google Shape;213;p23"/>
          <p:cNvSpPr/>
          <p:nvPr/>
        </p:nvSpPr>
        <p:spPr>
          <a:xfrm>
            <a:off x="4866784"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14" name="Google Shape;214;p23"/>
          <p:cNvSpPr/>
          <p:nvPr/>
        </p:nvSpPr>
        <p:spPr>
          <a:xfrm>
            <a:off x="3951968" y="2079356"/>
            <a:ext cx="2084162" cy="733634"/>
          </a:xfrm>
          <a:prstGeom prst="roundRect">
            <a:avLst>
              <a:gd fmla="val 0" name="adj"/>
            </a:avLst>
          </a:prstGeom>
          <a:gradFill>
            <a:gsLst>
              <a:gs pos="0">
                <a:srgbClr val="ADADAD"/>
              </a:gs>
              <a:gs pos="100000">
                <a:srgbClr val="D9D9D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15" name="Google Shape;215;p23"/>
          <p:cNvPicPr preferRelativeResize="0"/>
          <p:nvPr/>
        </p:nvPicPr>
        <p:blipFill rotWithShape="1">
          <a:blip r:embed="rId5">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216" name="Google Shape;216;p23"/>
          <p:cNvPicPr preferRelativeResize="0"/>
          <p:nvPr/>
        </p:nvPicPr>
        <p:blipFill rotWithShape="1">
          <a:blip r:embed="rId6">
            <a:alphaModFix/>
          </a:blip>
          <a:srcRect b="0" l="0" r="0" t="0"/>
          <a:stretch/>
        </p:blipFill>
        <p:spPr>
          <a:xfrm>
            <a:off x="2760114" y="4950313"/>
            <a:ext cx="379932" cy="378413"/>
          </a:xfrm>
          <a:prstGeom prst="rect">
            <a:avLst/>
          </a:prstGeom>
          <a:noFill/>
          <a:ln>
            <a:noFill/>
          </a:ln>
        </p:spPr>
      </p:pic>
      <p:pic>
        <p:nvPicPr>
          <p:cNvPr descr="A picture containing shape&#10;&#10;Description automatically generated" id="217" name="Google Shape;217;p23"/>
          <p:cNvPicPr preferRelativeResize="0"/>
          <p:nvPr/>
        </p:nvPicPr>
        <p:blipFill rotWithShape="1">
          <a:blip r:embed="rId7">
            <a:alphaModFix/>
          </a:blip>
          <a:srcRect b="0" l="0" r="0" t="0"/>
          <a:stretch/>
        </p:blipFill>
        <p:spPr>
          <a:xfrm flipH="1">
            <a:off x="4296974" y="4979789"/>
            <a:ext cx="319461" cy="319461"/>
          </a:xfrm>
          <a:prstGeom prst="rect">
            <a:avLst/>
          </a:prstGeom>
          <a:noFill/>
          <a:ln>
            <a:noFill/>
          </a:ln>
        </p:spPr>
      </p:pic>
      <p:pic>
        <p:nvPicPr>
          <p:cNvPr descr="A picture containing text&#10;&#10;Description automatically generated" id="218" name="Google Shape;218;p23"/>
          <p:cNvPicPr preferRelativeResize="0"/>
          <p:nvPr/>
        </p:nvPicPr>
        <p:blipFill rotWithShape="1">
          <a:blip r:embed="rId8">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219" name="Google Shape;219;p23"/>
          <p:cNvPicPr preferRelativeResize="0"/>
          <p:nvPr/>
        </p:nvPicPr>
        <p:blipFill rotWithShape="1">
          <a:blip r:embed="rId9">
            <a:alphaModFix/>
          </a:blip>
          <a:srcRect b="0" l="0" r="0" t="0"/>
          <a:stretch/>
        </p:blipFill>
        <p:spPr>
          <a:xfrm>
            <a:off x="5050286" y="4979789"/>
            <a:ext cx="319461" cy="319461"/>
          </a:xfrm>
          <a:prstGeom prst="rect">
            <a:avLst/>
          </a:prstGeom>
          <a:noFill/>
          <a:ln>
            <a:noFill/>
          </a:ln>
        </p:spPr>
      </p:pic>
      <p:sp>
        <p:nvSpPr>
          <p:cNvPr id="220" name="Google Shape;220;p23"/>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1" name="Google Shape;221;p23"/>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222" name="Google Shape;222;p23"/>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Application</a:t>
            </a:r>
            <a:endParaRPr sz="1100">
              <a:solidFill>
                <a:schemeClr val="dk1"/>
              </a:solidFill>
              <a:latin typeface="Press Start 2P"/>
              <a:ea typeface="Press Start 2P"/>
              <a:cs typeface="Press Start 2P"/>
              <a:sym typeface="Press Start 2P"/>
            </a:endParaRPr>
          </a:p>
        </p:txBody>
      </p:sp>
      <p:sp>
        <p:nvSpPr>
          <p:cNvPr id="223" name="Google Shape;223;p23"/>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224" name="Google Shape;224;p23"/>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pic>
        <p:nvPicPr>
          <p:cNvPr id="225" name="Google Shape;225;p23"/>
          <p:cNvPicPr preferRelativeResize="0"/>
          <p:nvPr/>
        </p:nvPicPr>
        <p:blipFill>
          <a:blip r:embed="rId10">
            <a:alphaModFix/>
          </a:blip>
          <a:stretch>
            <a:fillRect/>
          </a:stretch>
        </p:blipFill>
        <p:spPr>
          <a:xfrm>
            <a:off x="8907325" y="3428999"/>
            <a:ext cx="1746250" cy="2308573"/>
          </a:xfrm>
          <a:prstGeom prst="rect">
            <a:avLst/>
          </a:prstGeom>
          <a:noFill/>
          <a:ln>
            <a:noFill/>
          </a:ln>
        </p:spPr>
      </p:pic>
      <p:pic>
        <p:nvPicPr>
          <p:cNvPr descr="A picture containing container, square&#10;&#10;Description automatically generated" id="226" name="Google Shape;226;p23"/>
          <p:cNvPicPr preferRelativeResize="0"/>
          <p:nvPr/>
        </p:nvPicPr>
        <p:blipFill rotWithShape="1">
          <a:blip r:embed="rId11">
            <a:alphaModFix/>
          </a:blip>
          <a:srcRect b="0" l="0" r="0" t="0"/>
          <a:stretch/>
        </p:blipFill>
        <p:spPr>
          <a:xfrm>
            <a:off x="7845436" y="5039494"/>
            <a:ext cx="784149" cy="784150"/>
          </a:xfrm>
          <a:prstGeom prst="rect">
            <a:avLst/>
          </a:prstGeom>
          <a:noFill/>
          <a:ln>
            <a:noFill/>
          </a:ln>
        </p:spPr>
      </p:pic>
      <p:pic>
        <p:nvPicPr>
          <p:cNvPr descr="A picture containing container, square&#10;&#10;Description automatically generated" id="227" name="Google Shape;227;p23"/>
          <p:cNvPicPr preferRelativeResize="0"/>
          <p:nvPr/>
        </p:nvPicPr>
        <p:blipFill rotWithShape="1">
          <a:blip r:embed="rId11">
            <a:alphaModFix/>
          </a:blip>
          <a:srcRect b="0" l="0" r="0" t="0"/>
          <a:stretch/>
        </p:blipFill>
        <p:spPr>
          <a:xfrm>
            <a:off x="9176666" y="5167877"/>
            <a:ext cx="1390442" cy="1560547"/>
          </a:xfrm>
          <a:prstGeom prst="rect">
            <a:avLst/>
          </a:prstGeom>
          <a:noFill/>
          <a:ln>
            <a:noFill/>
          </a:ln>
        </p:spPr>
      </p:pic>
      <p:pic>
        <p:nvPicPr>
          <p:cNvPr descr="A picture containing container, square&#10;&#10;Description automatically generated" id="228" name="Google Shape;228;p23"/>
          <p:cNvPicPr preferRelativeResize="0"/>
          <p:nvPr/>
        </p:nvPicPr>
        <p:blipFill rotWithShape="1">
          <a:blip r:embed="rId11">
            <a:alphaModFix/>
          </a:blip>
          <a:srcRect b="0" l="0" r="0" t="0"/>
          <a:stretch/>
        </p:blipFill>
        <p:spPr>
          <a:xfrm>
            <a:off x="7895272" y="5473998"/>
            <a:ext cx="1262339" cy="1262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250"/>
                                        <p:tgtEl>
                                          <p:spTgt spid="208"/>
                                        </p:tgtEl>
                                      </p:cBhvr>
                                    </p:animEffect>
                                  </p:childTnLst>
                                </p:cTn>
                              </p:par>
                              <p:par>
                                <p:cTn fill="hold" nodeType="withEffect" presetClass="entr" presetID="2" presetSubtype="4">
                                  <p:stCondLst>
                                    <p:cond delay="0"/>
                                  </p:stCondLst>
                                  <p:childTnLst>
                                    <p:set>
                                      <p:cBhvr>
                                        <p:cTn dur="1" fill="hold">
                                          <p:stCondLst>
                                            <p:cond delay="0"/>
                                          </p:stCondLst>
                                        </p:cTn>
                                        <p:tgtEl>
                                          <p:spTgt spid="227"/>
                                        </p:tgtEl>
                                        <p:attrNameLst>
                                          <p:attrName>style.visibility</p:attrName>
                                        </p:attrNameLst>
                                      </p:cBhvr>
                                      <p:to>
                                        <p:strVal val="visible"/>
                                      </p:to>
                                    </p:set>
                                    <p:anim calcmode="lin" valueType="num">
                                      <p:cBhvr additive="base">
                                        <p:cTn dur="1000"/>
                                        <p:tgtEl>
                                          <p:spTgt spid="22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8"/>
                                        </p:tgtEl>
                                        <p:attrNameLst>
                                          <p:attrName>style.visibility</p:attrName>
                                        </p:attrNameLst>
                                      </p:cBhvr>
                                      <p:to>
                                        <p:strVal val="visible"/>
                                      </p:to>
                                    </p:set>
                                    <p:anim calcmode="lin" valueType="num">
                                      <p:cBhvr additive="base">
                                        <p:cTn dur="1000"/>
                                        <p:tgtEl>
                                          <p:spTgt spid="22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6"/>
                                        </p:tgtEl>
                                        <p:attrNameLst>
                                          <p:attrName>style.visibility</p:attrName>
                                        </p:attrNameLst>
                                      </p:cBhvr>
                                      <p:to>
                                        <p:strVal val="visible"/>
                                      </p:to>
                                    </p:set>
                                    <p:anim calcmode="lin" valueType="num">
                                      <p:cBhvr additive="base">
                                        <p:cTn dur="1000"/>
                                        <p:tgtEl>
                                          <p:spTgt spid="22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25"/>
                                        </p:tgtEl>
                                        <p:attrNameLst>
                                          <p:attrName>style.visibility</p:attrName>
                                        </p:attrNameLst>
                                      </p:cBhvr>
                                      <p:to>
                                        <p:strVal val="visible"/>
                                      </p:to>
                                    </p:set>
                                    <p:anim calcmode="lin" valueType="num">
                                      <p:cBhvr additive="base">
                                        <p:cTn dur="1000"/>
                                        <p:tgtEl>
                                          <p:spTgt spid="225"/>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par>
                                <p:cTn fill="hold" nodeType="with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par>
                                <p:cTn fill="hold" nodeType="with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1000"/>
                                        <p:tgtEl>
                                          <p:spTgt spid="217"/>
                                        </p:tgtEl>
                                      </p:cBhvr>
                                    </p:animEffect>
                                  </p:childTnLst>
                                </p:cTn>
                              </p:par>
                              <p:par>
                                <p:cTn fill="hold" nodeType="with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par>
                                <p:cTn fill="hold" nodeType="with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32" name="Shape 232"/>
        <p:cNvGrpSpPr/>
        <p:nvPr/>
      </p:nvGrpSpPr>
      <p:grpSpPr>
        <a:xfrm>
          <a:off x="0" y="0"/>
          <a:ext cx="0" cy="0"/>
          <a:chOff x="0" y="0"/>
          <a:chExt cx="0" cy="0"/>
        </a:xfrm>
      </p:grpSpPr>
      <p:sp>
        <p:nvSpPr>
          <p:cNvPr id="233" name="Google Shape;233;p24">
            <a:hlinkClick action="ppaction://hlinksldjump" r:id="rId3"/>
          </p:cNvPr>
          <p:cNvSpPr/>
          <p:nvPr/>
        </p:nvSpPr>
        <p:spPr>
          <a:xfrm>
            <a:off x="3951968"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4" name="Google Shape;234;p24">
            <a:hlinkClick/>
          </p:cNvPr>
          <p:cNvSpPr/>
          <p:nvPr/>
        </p:nvSpPr>
        <p:spPr>
          <a:xfrm>
            <a:off x="1748064"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5" name="Google Shape;235;p24">
            <a:hlinkClick action="ppaction://hlinksldjump" r:id="rId4"/>
          </p:cNvPr>
          <p:cNvSpPr/>
          <p:nvPr/>
        </p:nvSpPr>
        <p:spPr>
          <a:xfrm>
            <a:off x="8359775"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6" name="Google Shape;236;p24"/>
          <p:cNvSpPr/>
          <p:nvPr/>
        </p:nvSpPr>
        <p:spPr>
          <a:xfrm>
            <a:off x="1294039" y="2628324"/>
            <a:ext cx="9603922" cy="3438422"/>
          </a:xfrm>
          <a:prstGeom prst="roundRect">
            <a:avLst>
              <a:gd fmla="val 0" name="adj"/>
            </a:avLst>
          </a:prstGeom>
          <a:gradFill>
            <a:gsLst>
              <a:gs pos="0">
                <a:srgbClr val="D9D9D9"/>
              </a:gs>
              <a:gs pos="3540">
                <a:srgbClr val="D9D9D9"/>
              </a:gs>
              <a:gs pos="84000">
                <a:srgbClr val="ADADAD"/>
              </a:gs>
              <a:gs pos="100000">
                <a:srgbClr val="D8D8D8"/>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7" name="Google Shape;237;p24"/>
          <p:cNvSpPr txBox="1"/>
          <p:nvPr/>
        </p:nvSpPr>
        <p:spPr>
          <a:xfrm>
            <a:off x="1595675" y="2903600"/>
            <a:ext cx="85119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créatives, complexes et ouverte</a:t>
            </a:r>
            <a:r>
              <a:rPr lang="en-US" sz="1200">
                <a:solidFill>
                  <a:schemeClr val="dk1"/>
                </a:solidFill>
                <a:latin typeface="Press Start 2P"/>
                <a:ea typeface="Press Start 2P"/>
                <a:cs typeface="Press Start 2P"/>
                <a:sym typeface="Press Start 2P"/>
              </a:rPr>
              <a:t>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L’élève est amené à construire un produit, une solution ou une création unique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Certaine quantité de contraintes mathématiques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Différentes créations et solutions</a:t>
            </a:r>
            <a:endParaRPr sz="1200">
              <a:solidFill>
                <a:schemeClr val="dk1"/>
              </a:solidFill>
              <a:latin typeface="Press Start 2P"/>
              <a:ea typeface="Press Start 2P"/>
              <a:cs typeface="Press Start 2P"/>
              <a:sym typeface="Press Start 2P"/>
            </a:endParaRPr>
          </a:p>
        </p:txBody>
      </p:sp>
      <p:sp>
        <p:nvSpPr>
          <p:cNvPr id="238" name="Google Shape;238;p24"/>
          <p:cNvSpPr/>
          <p:nvPr/>
        </p:nvSpPr>
        <p:spPr>
          <a:xfrm>
            <a:off x="1853536"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9" name="Google Shape;239;p24"/>
          <p:cNvSpPr/>
          <p:nvPr/>
        </p:nvSpPr>
        <p:spPr>
          <a:xfrm>
            <a:off x="2606848"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0" name="Google Shape;240;p24"/>
          <p:cNvSpPr/>
          <p:nvPr/>
        </p:nvSpPr>
        <p:spPr>
          <a:xfrm>
            <a:off x="3360160"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1" name="Google Shape;241;p24"/>
          <p:cNvSpPr/>
          <p:nvPr/>
        </p:nvSpPr>
        <p:spPr>
          <a:xfrm>
            <a:off x="4113472"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2" name="Google Shape;242;p24"/>
          <p:cNvSpPr/>
          <p:nvPr/>
        </p:nvSpPr>
        <p:spPr>
          <a:xfrm>
            <a:off x="4866784"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3" name="Google Shape;243;p24"/>
          <p:cNvSpPr/>
          <p:nvPr/>
        </p:nvSpPr>
        <p:spPr>
          <a:xfrm>
            <a:off x="6155872" y="2079356"/>
            <a:ext cx="2084162" cy="733634"/>
          </a:xfrm>
          <a:prstGeom prst="roundRect">
            <a:avLst>
              <a:gd fmla="val 0" name="adj"/>
            </a:avLst>
          </a:prstGeom>
          <a:gradFill>
            <a:gsLst>
              <a:gs pos="0">
                <a:srgbClr val="ADADAD"/>
              </a:gs>
              <a:gs pos="100000">
                <a:srgbClr val="D9D9D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244" name="Google Shape;244;p24"/>
          <p:cNvPicPr preferRelativeResize="0"/>
          <p:nvPr/>
        </p:nvPicPr>
        <p:blipFill rotWithShape="1">
          <a:blip r:embed="rId5">
            <a:alphaModFix/>
          </a:blip>
          <a:srcRect b="0" l="0" r="0" t="0"/>
          <a:stretch/>
        </p:blipFill>
        <p:spPr>
          <a:xfrm>
            <a:off x="4251860" y="4934675"/>
            <a:ext cx="409688" cy="409688"/>
          </a:xfrm>
          <a:prstGeom prst="rect">
            <a:avLst/>
          </a:prstGeom>
          <a:noFill/>
          <a:ln>
            <a:noFill/>
          </a:ln>
        </p:spPr>
      </p:pic>
      <p:pic>
        <p:nvPicPr>
          <p:cNvPr descr="A picture containing container, square&#10;&#10;Description automatically generated" id="245" name="Google Shape;245;p24"/>
          <p:cNvPicPr preferRelativeResize="0"/>
          <p:nvPr/>
        </p:nvPicPr>
        <p:blipFill rotWithShape="1">
          <a:blip r:embed="rId6">
            <a:alphaModFix/>
          </a:blip>
          <a:srcRect b="0" l="0" r="0" t="0"/>
          <a:stretch/>
        </p:blipFill>
        <p:spPr>
          <a:xfrm>
            <a:off x="7430329" y="4756457"/>
            <a:ext cx="784149" cy="784150"/>
          </a:xfrm>
          <a:prstGeom prst="rect">
            <a:avLst/>
          </a:prstGeom>
          <a:noFill/>
          <a:ln>
            <a:noFill/>
          </a:ln>
        </p:spPr>
      </p:pic>
      <p:pic>
        <p:nvPicPr>
          <p:cNvPr descr="A picture containing container, square&#10;&#10;Description automatically generated" id="246" name="Google Shape;246;p24"/>
          <p:cNvPicPr preferRelativeResize="0"/>
          <p:nvPr/>
        </p:nvPicPr>
        <p:blipFill rotWithShape="1">
          <a:blip r:embed="rId6">
            <a:alphaModFix/>
          </a:blip>
          <a:srcRect b="0" l="0" r="0" t="0"/>
          <a:stretch/>
        </p:blipFill>
        <p:spPr>
          <a:xfrm>
            <a:off x="8381939" y="4697543"/>
            <a:ext cx="1747837" cy="1747837"/>
          </a:xfrm>
          <a:prstGeom prst="rect">
            <a:avLst/>
          </a:prstGeom>
          <a:noFill/>
          <a:ln>
            <a:noFill/>
          </a:ln>
        </p:spPr>
      </p:pic>
      <p:pic>
        <p:nvPicPr>
          <p:cNvPr descr="A picture containing container, square&#10;&#10;Description automatically generated" id="247" name="Google Shape;247;p24"/>
          <p:cNvPicPr preferRelativeResize="0"/>
          <p:nvPr/>
        </p:nvPicPr>
        <p:blipFill rotWithShape="1">
          <a:blip r:embed="rId6">
            <a:alphaModFix/>
          </a:blip>
          <a:srcRect b="0" l="0" r="0" t="0"/>
          <a:stretch/>
        </p:blipFill>
        <p:spPr>
          <a:xfrm>
            <a:off x="7480165" y="5190960"/>
            <a:ext cx="1262339" cy="1262339"/>
          </a:xfrm>
          <a:prstGeom prst="rect">
            <a:avLst/>
          </a:prstGeom>
          <a:noFill/>
          <a:ln>
            <a:noFill/>
          </a:ln>
        </p:spPr>
      </p:pic>
      <p:pic>
        <p:nvPicPr>
          <p:cNvPr descr="A picture containing building material, toy, brick&#10;&#10;Description automatically generated" id="248" name="Google Shape;248;p24"/>
          <p:cNvPicPr preferRelativeResize="0"/>
          <p:nvPr/>
        </p:nvPicPr>
        <p:blipFill rotWithShape="1">
          <a:blip r:embed="rId7">
            <a:alphaModFix/>
          </a:blip>
          <a:srcRect b="0" l="0" r="0" t="0"/>
          <a:stretch/>
        </p:blipFill>
        <p:spPr>
          <a:xfrm>
            <a:off x="7768101" y="4885873"/>
            <a:ext cx="686475" cy="686475"/>
          </a:xfrm>
          <a:prstGeom prst="rect">
            <a:avLst/>
          </a:prstGeom>
          <a:noFill/>
          <a:ln>
            <a:noFill/>
          </a:ln>
        </p:spPr>
      </p:pic>
      <p:pic>
        <p:nvPicPr>
          <p:cNvPr descr="A picture containing building material, brick&#10;&#10;Description automatically generated" id="249" name="Google Shape;249;p24"/>
          <p:cNvPicPr preferRelativeResize="0"/>
          <p:nvPr/>
        </p:nvPicPr>
        <p:blipFill rotWithShape="1">
          <a:blip r:embed="rId8">
            <a:alphaModFix/>
          </a:blip>
          <a:srcRect b="0" l="0" r="0" t="0"/>
          <a:stretch/>
        </p:blipFill>
        <p:spPr>
          <a:xfrm>
            <a:off x="8622426" y="4222451"/>
            <a:ext cx="1198124" cy="1198124"/>
          </a:xfrm>
          <a:prstGeom prst="rect">
            <a:avLst/>
          </a:prstGeom>
          <a:noFill/>
          <a:ln>
            <a:noFill/>
          </a:ln>
        </p:spPr>
      </p:pic>
      <p:pic>
        <p:nvPicPr>
          <p:cNvPr descr="Shape&#10;&#10;Description automatically generated with medium confidence" id="250" name="Google Shape;250;p24"/>
          <p:cNvPicPr preferRelativeResize="0"/>
          <p:nvPr/>
        </p:nvPicPr>
        <p:blipFill rotWithShape="1">
          <a:blip r:embed="rId9">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251" name="Google Shape;251;p24"/>
          <p:cNvPicPr preferRelativeResize="0"/>
          <p:nvPr/>
        </p:nvPicPr>
        <p:blipFill rotWithShape="1">
          <a:blip r:embed="rId10">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252" name="Google Shape;252;p24"/>
          <p:cNvPicPr preferRelativeResize="0"/>
          <p:nvPr/>
        </p:nvPicPr>
        <p:blipFill rotWithShape="1">
          <a:blip r:embed="rId11">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253" name="Google Shape;253;p24"/>
          <p:cNvPicPr preferRelativeResize="0"/>
          <p:nvPr/>
        </p:nvPicPr>
        <p:blipFill rotWithShape="1">
          <a:blip r:embed="rId12">
            <a:alphaModFix/>
          </a:blip>
          <a:srcRect b="0" l="0" r="0" t="0"/>
          <a:stretch/>
        </p:blipFill>
        <p:spPr>
          <a:xfrm>
            <a:off x="4936731" y="4869493"/>
            <a:ext cx="551251" cy="551251"/>
          </a:xfrm>
          <a:prstGeom prst="rect">
            <a:avLst/>
          </a:prstGeom>
          <a:noFill/>
          <a:ln>
            <a:noFill/>
          </a:ln>
        </p:spPr>
      </p:pic>
      <p:sp>
        <p:nvSpPr>
          <p:cNvPr id="254" name="Google Shape;254;p24"/>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5" name="Google Shape;255;p24"/>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256" name="Google Shape;256;p24"/>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257" name="Google Shape;257;p24"/>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sp>
        <p:nvSpPr>
          <p:cNvPr id="258" name="Google Shape;258;p24"/>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Création</a:t>
            </a:r>
            <a:endParaRPr sz="1100">
              <a:solidFill>
                <a:schemeClr val="dk1"/>
              </a:solidFill>
            </a:endParaRPr>
          </a:p>
        </p:txBody>
      </p:sp>
      <p:sp>
        <p:nvSpPr>
          <p:cNvPr id="259" name="Google Shape;259;p24"/>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En résumé</a:t>
            </a:r>
            <a:endParaRPr sz="1100"/>
          </a:p>
        </p:txBody>
      </p:sp>
      <p:pic>
        <p:nvPicPr>
          <p:cNvPr id="260" name="Google Shape;260;p24"/>
          <p:cNvPicPr preferRelativeResize="0"/>
          <p:nvPr/>
        </p:nvPicPr>
        <p:blipFill>
          <a:blip r:embed="rId13">
            <a:alphaModFix/>
          </a:blip>
          <a:stretch>
            <a:fillRect/>
          </a:stretch>
        </p:blipFill>
        <p:spPr>
          <a:xfrm>
            <a:off x="7335525" y="3737575"/>
            <a:ext cx="872025" cy="1453375"/>
          </a:xfrm>
          <a:prstGeom prst="rect">
            <a:avLst/>
          </a:prstGeom>
          <a:noFill/>
          <a:ln>
            <a:noFill/>
          </a:ln>
        </p:spPr>
      </p:pic>
      <p:sp>
        <p:nvSpPr>
          <p:cNvPr id="261" name="Google Shape;261;p24"/>
          <p:cNvSpPr txBox="1"/>
          <p:nvPr/>
        </p:nvSpPr>
        <p:spPr>
          <a:xfrm>
            <a:off x="1656050" y="5560525"/>
            <a:ext cx="5679600" cy="361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lang="en-US" sz="700">
                <a:solidFill>
                  <a:schemeClr val="dk1"/>
                </a:solidFill>
                <a:latin typeface="Press Start 2P"/>
                <a:ea typeface="Press Start 2P"/>
                <a:cs typeface="Press Start 2P"/>
                <a:sym typeface="Press Start 2P"/>
              </a:rPr>
              <a:t>Pour plus de détails, voir cette </a:t>
            </a:r>
            <a:r>
              <a:rPr lang="en-US" sz="700" u="sng">
                <a:solidFill>
                  <a:schemeClr val="hlink"/>
                </a:solidFill>
                <a:latin typeface="Press Start 2P"/>
                <a:ea typeface="Press Start 2P"/>
                <a:cs typeface="Press Start 2P"/>
                <a:sym typeface="Press Start 2P"/>
                <a:hlinkClick r:id="rId14"/>
              </a:rPr>
              <a:t>section du site «Apprendre et évaluer autrement en mathématique»</a:t>
            </a:r>
            <a:endParaRPr sz="700">
              <a:solidFill>
                <a:schemeClr val="dk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250"/>
                                        <p:tgtEl>
                                          <p:spTgt spid="237"/>
                                        </p:tgtEl>
                                      </p:cBhvr>
                                    </p:animEffect>
                                  </p:childTnLst>
                                </p:cTn>
                              </p:par>
                              <p:par>
                                <p:cTn fill="hold" nodeType="withEffect" presetClass="entr" presetID="2" presetSubtype="4">
                                  <p:stCondLst>
                                    <p:cond delay="0"/>
                                  </p:stCondLst>
                                  <p:childTnLst>
                                    <p:set>
                                      <p:cBhvr>
                                        <p:cTn dur="1" fill="hold">
                                          <p:stCondLst>
                                            <p:cond delay="0"/>
                                          </p:stCondLst>
                                        </p:cTn>
                                        <p:tgtEl>
                                          <p:spTgt spid="246"/>
                                        </p:tgtEl>
                                        <p:attrNameLst>
                                          <p:attrName>style.visibility</p:attrName>
                                        </p:attrNameLst>
                                      </p:cBhvr>
                                      <p:to>
                                        <p:strVal val="visible"/>
                                      </p:to>
                                    </p:set>
                                    <p:anim calcmode="lin" valueType="num">
                                      <p:cBhvr additive="base">
                                        <p:cTn dur="1000"/>
                                        <p:tgtEl>
                                          <p:spTgt spid="24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9"/>
                                        </p:tgtEl>
                                        <p:attrNameLst>
                                          <p:attrName>style.visibility</p:attrName>
                                        </p:attrNameLst>
                                      </p:cBhvr>
                                      <p:to>
                                        <p:strVal val="visible"/>
                                      </p:to>
                                    </p:set>
                                    <p:anim calcmode="lin" valueType="num">
                                      <p:cBhvr additive="base">
                                        <p:cTn dur="1000"/>
                                        <p:tgtEl>
                                          <p:spTgt spid="24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7"/>
                                        </p:tgtEl>
                                        <p:attrNameLst>
                                          <p:attrName>style.visibility</p:attrName>
                                        </p:attrNameLst>
                                      </p:cBhvr>
                                      <p:to>
                                        <p:strVal val="visible"/>
                                      </p:to>
                                    </p:set>
                                    <p:anim calcmode="lin" valueType="num">
                                      <p:cBhvr additive="base">
                                        <p:cTn dur="1000"/>
                                        <p:tgtEl>
                                          <p:spTgt spid="24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60"/>
                                        </p:tgtEl>
                                        <p:attrNameLst>
                                          <p:attrName>style.visibility</p:attrName>
                                        </p:attrNameLst>
                                      </p:cBhvr>
                                      <p:to>
                                        <p:strVal val="visible"/>
                                      </p:to>
                                    </p:set>
                                    <p:anim calcmode="lin" valueType="num">
                                      <p:cBhvr additive="base">
                                        <p:cTn dur="1000"/>
                                        <p:tgtEl>
                                          <p:spTgt spid="26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8"/>
                                        </p:tgtEl>
                                        <p:attrNameLst>
                                          <p:attrName>style.visibility</p:attrName>
                                        </p:attrNameLst>
                                      </p:cBhvr>
                                      <p:to>
                                        <p:strVal val="visible"/>
                                      </p:to>
                                    </p:set>
                                    <p:anim calcmode="lin" valueType="num">
                                      <p:cBhvr additive="base">
                                        <p:cTn dur="1000"/>
                                        <p:tgtEl>
                                          <p:spTgt spid="2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5"/>
                                        </p:tgtEl>
                                        <p:attrNameLst>
                                          <p:attrName>style.visibility</p:attrName>
                                        </p:attrNameLst>
                                      </p:cBhvr>
                                      <p:to>
                                        <p:strVal val="visible"/>
                                      </p:to>
                                    </p:set>
                                    <p:anim calcmode="lin" valueType="num">
                                      <p:cBhvr additive="base">
                                        <p:cTn dur="1000"/>
                                        <p:tgtEl>
                                          <p:spTgt spid="245"/>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1000"/>
                                        <p:tgtEl>
                                          <p:spTgt spid="244"/>
                                        </p:tgtEl>
                                      </p:cBhvr>
                                    </p:animEffect>
                                  </p:childTnLst>
                                </p:cTn>
                              </p:par>
                              <p:par>
                                <p:cTn fill="hold" nodeType="with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par>
                                <p:cTn fill="hold" nodeType="with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000"/>
                                        <p:tgtEl>
                                          <p:spTgt spid="251"/>
                                        </p:tgtEl>
                                      </p:cBhvr>
                                    </p:animEffect>
                                  </p:childTnLst>
                                </p:cTn>
                              </p:par>
                              <p:par>
                                <p:cTn fill="hold" nodeType="with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par>
                                <p:cTn fill="hold" nodeType="with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65" name="Shape 265"/>
        <p:cNvGrpSpPr/>
        <p:nvPr/>
      </p:nvGrpSpPr>
      <p:grpSpPr>
        <a:xfrm>
          <a:off x="0" y="0"/>
          <a:ext cx="0" cy="0"/>
          <a:chOff x="0" y="0"/>
          <a:chExt cx="0" cy="0"/>
        </a:xfrm>
      </p:grpSpPr>
      <p:sp>
        <p:nvSpPr>
          <p:cNvPr id="266" name="Google Shape;266;p25">
            <a:hlinkClick action="ppaction://hlinksldjump" r:id="rId3"/>
          </p:cNvPr>
          <p:cNvSpPr/>
          <p:nvPr/>
        </p:nvSpPr>
        <p:spPr>
          <a:xfrm>
            <a:off x="6155872"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7" name="Google Shape;267;p25">
            <a:hlinkClick action="ppaction://hlinksldjump" r:id="rId4"/>
          </p:cNvPr>
          <p:cNvSpPr/>
          <p:nvPr/>
        </p:nvSpPr>
        <p:spPr>
          <a:xfrm>
            <a:off x="3951968"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8" name="Google Shape;268;p25">
            <a:hlinkClick/>
          </p:cNvPr>
          <p:cNvSpPr/>
          <p:nvPr/>
        </p:nvSpPr>
        <p:spPr>
          <a:xfrm>
            <a:off x="1748064"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9" name="Google Shape;269;p25"/>
          <p:cNvSpPr/>
          <p:nvPr/>
        </p:nvSpPr>
        <p:spPr>
          <a:xfrm>
            <a:off x="1294039" y="2628324"/>
            <a:ext cx="9603922" cy="3438422"/>
          </a:xfrm>
          <a:prstGeom prst="roundRect">
            <a:avLst>
              <a:gd fmla="val 0" name="adj"/>
            </a:avLst>
          </a:prstGeom>
          <a:gradFill>
            <a:gsLst>
              <a:gs pos="0">
                <a:srgbClr val="D9D9D9"/>
              </a:gs>
              <a:gs pos="3540">
                <a:srgbClr val="D9D9D9"/>
              </a:gs>
              <a:gs pos="84000">
                <a:srgbClr val="ADADAD"/>
              </a:gs>
              <a:gs pos="100000">
                <a:srgbClr val="D8D8D8"/>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0" name="Google Shape;270;p25"/>
          <p:cNvSpPr txBox="1"/>
          <p:nvPr/>
        </p:nvSpPr>
        <p:spPr>
          <a:xfrm>
            <a:off x="1748075" y="3132200"/>
            <a:ext cx="80361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Importance de réfléchir à l'intention didactique ciblée... et de varier à l'occasion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Idée de progression (plus sécurisant de commencer en application)</a:t>
            </a:r>
            <a:endParaRPr sz="1200">
              <a:solidFill>
                <a:schemeClr val="dk1"/>
              </a:solidFill>
              <a:latin typeface="Press Start 2P"/>
              <a:ea typeface="Press Start 2P"/>
              <a:cs typeface="Press Start 2P"/>
              <a:sym typeface="Press Start 2P"/>
            </a:endParaRPr>
          </a:p>
        </p:txBody>
      </p:sp>
      <p:sp>
        <p:nvSpPr>
          <p:cNvPr id="271" name="Google Shape;271;p25"/>
          <p:cNvSpPr/>
          <p:nvPr/>
        </p:nvSpPr>
        <p:spPr>
          <a:xfrm>
            <a:off x="1853536"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2" name="Google Shape;272;p25"/>
          <p:cNvSpPr/>
          <p:nvPr/>
        </p:nvSpPr>
        <p:spPr>
          <a:xfrm>
            <a:off x="2606848"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3" name="Google Shape;273;p25"/>
          <p:cNvSpPr/>
          <p:nvPr/>
        </p:nvSpPr>
        <p:spPr>
          <a:xfrm>
            <a:off x="3360160"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4" name="Google Shape;274;p25"/>
          <p:cNvSpPr/>
          <p:nvPr/>
        </p:nvSpPr>
        <p:spPr>
          <a:xfrm>
            <a:off x="4113472"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5" name="Google Shape;275;p25"/>
          <p:cNvSpPr/>
          <p:nvPr/>
        </p:nvSpPr>
        <p:spPr>
          <a:xfrm>
            <a:off x="4866784"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276" name="Google Shape;276;p25"/>
          <p:cNvPicPr preferRelativeResize="0"/>
          <p:nvPr/>
        </p:nvPicPr>
        <p:blipFill rotWithShape="1">
          <a:blip r:embed="rId5">
            <a:alphaModFix/>
          </a:blip>
          <a:srcRect b="0" l="0" r="0" t="0"/>
          <a:stretch/>
        </p:blipFill>
        <p:spPr>
          <a:xfrm>
            <a:off x="7688747" y="4721582"/>
            <a:ext cx="784149" cy="784150"/>
          </a:xfrm>
          <a:prstGeom prst="rect">
            <a:avLst/>
          </a:prstGeom>
          <a:noFill/>
          <a:ln>
            <a:noFill/>
          </a:ln>
        </p:spPr>
      </p:pic>
      <p:pic>
        <p:nvPicPr>
          <p:cNvPr descr="A picture containing container, square&#10;&#10;Description automatically generated" id="277" name="Google Shape;277;p25"/>
          <p:cNvPicPr preferRelativeResize="0"/>
          <p:nvPr/>
        </p:nvPicPr>
        <p:blipFill rotWithShape="1">
          <a:blip r:embed="rId5">
            <a:alphaModFix/>
          </a:blip>
          <a:srcRect b="0" l="0" r="0" t="0"/>
          <a:stretch/>
        </p:blipFill>
        <p:spPr>
          <a:xfrm>
            <a:off x="8640357" y="4662668"/>
            <a:ext cx="1747837" cy="1747837"/>
          </a:xfrm>
          <a:prstGeom prst="rect">
            <a:avLst/>
          </a:prstGeom>
          <a:noFill/>
          <a:ln>
            <a:noFill/>
          </a:ln>
        </p:spPr>
      </p:pic>
      <p:pic>
        <p:nvPicPr>
          <p:cNvPr descr="A picture containing container, square&#10;&#10;Description automatically generated" id="278" name="Google Shape;278;p25"/>
          <p:cNvPicPr preferRelativeResize="0"/>
          <p:nvPr/>
        </p:nvPicPr>
        <p:blipFill rotWithShape="1">
          <a:blip r:embed="rId5">
            <a:alphaModFix/>
          </a:blip>
          <a:srcRect b="0" l="0" r="0" t="0"/>
          <a:stretch/>
        </p:blipFill>
        <p:spPr>
          <a:xfrm>
            <a:off x="7738583" y="5156085"/>
            <a:ext cx="1262339" cy="1262339"/>
          </a:xfrm>
          <a:prstGeom prst="rect">
            <a:avLst/>
          </a:prstGeom>
          <a:noFill/>
          <a:ln>
            <a:noFill/>
          </a:ln>
        </p:spPr>
      </p:pic>
      <p:sp>
        <p:nvSpPr>
          <p:cNvPr id="279" name="Google Shape;279;p25"/>
          <p:cNvSpPr/>
          <p:nvPr/>
        </p:nvSpPr>
        <p:spPr>
          <a:xfrm>
            <a:off x="8359775" y="2079356"/>
            <a:ext cx="2084162" cy="733634"/>
          </a:xfrm>
          <a:prstGeom prst="roundRect">
            <a:avLst>
              <a:gd fmla="val 0" name="adj"/>
            </a:avLst>
          </a:prstGeom>
          <a:gradFill>
            <a:gsLst>
              <a:gs pos="0">
                <a:srgbClr val="ADADAD"/>
              </a:gs>
              <a:gs pos="100000">
                <a:srgbClr val="D9D9D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280" name="Google Shape;280;p25"/>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281" name="Google Shape;281;p25"/>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282" name="Google Shape;282;p25"/>
          <p:cNvPicPr preferRelativeResize="0"/>
          <p:nvPr/>
        </p:nvPicPr>
        <p:blipFill rotWithShape="1">
          <a:blip r:embed="rId6">
            <a:alphaModFix/>
          </a:blip>
          <a:srcRect b="0" l="0" r="0" t="0"/>
          <a:stretch/>
        </p:blipFill>
        <p:spPr>
          <a:xfrm>
            <a:off x="2799763" y="4989202"/>
            <a:ext cx="300634" cy="300634"/>
          </a:xfrm>
          <a:prstGeom prst="rect">
            <a:avLst/>
          </a:prstGeom>
          <a:noFill/>
          <a:ln>
            <a:noFill/>
          </a:ln>
        </p:spPr>
      </p:pic>
      <p:pic>
        <p:nvPicPr>
          <p:cNvPr descr="Chart, histogram&#10;&#10;Description automatically generated" id="283" name="Google Shape;283;p25"/>
          <p:cNvPicPr preferRelativeResize="0"/>
          <p:nvPr/>
        </p:nvPicPr>
        <p:blipFill rotWithShape="1">
          <a:blip r:embed="rId6">
            <a:alphaModFix/>
          </a:blip>
          <a:srcRect b="0" l="0" r="0" t="0"/>
          <a:stretch/>
        </p:blipFill>
        <p:spPr>
          <a:xfrm>
            <a:off x="2046451" y="4989202"/>
            <a:ext cx="300634" cy="300634"/>
          </a:xfrm>
          <a:prstGeom prst="rect">
            <a:avLst/>
          </a:prstGeom>
          <a:noFill/>
          <a:ln>
            <a:noFill/>
          </a:ln>
        </p:spPr>
      </p:pic>
      <p:pic>
        <p:nvPicPr>
          <p:cNvPr descr="Chart, histogram&#10;&#10;Description automatically generated" id="284" name="Google Shape;284;p25"/>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285" name="Google Shape;285;p25"/>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6" name="Google Shape;286;p25"/>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800">
                <a:solidFill>
                  <a:srgbClr val="D8D8D8"/>
                </a:solidFill>
                <a:latin typeface="Press Start 2P"/>
                <a:ea typeface="Press Start 2P"/>
                <a:cs typeface="Press Start 2P"/>
                <a:sym typeface="Press Start 2P"/>
              </a:rPr>
              <a:t>3 intentions didactiques</a:t>
            </a:r>
            <a:endParaRPr sz="1800">
              <a:solidFill>
                <a:srgbClr val="D8D8D8"/>
              </a:solidFill>
              <a:latin typeface="Press Start 2P"/>
              <a:ea typeface="Press Start 2P"/>
              <a:cs typeface="Press Start 2P"/>
              <a:sym typeface="Press Start 2P"/>
            </a:endParaRPr>
          </a:p>
        </p:txBody>
      </p:sp>
      <p:sp>
        <p:nvSpPr>
          <p:cNvPr id="287" name="Google Shape;287;p25"/>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Création</a:t>
            </a:r>
            <a:endParaRPr sz="1100"/>
          </a:p>
        </p:txBody>
      </p:sp>
      <p:sp>
        <p:nvSpPr>
          <p:cNvPr id="288" name="Google Shape;288;p25"/>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Exploration</a:t>
            </a:r>
            <a:endParaRPr>
              <a:solidFill>
                <a:srgbClr val="D9D9D9"/>
              </a:solidFill>
            </a:endParaRPr>
          </a:p>
        </p:txBody>
      </p:sp>
      <p:sp>
        <p:nvSpPr>
          <p:cNvPr id="289" name="Google Shape;289;p25"/>
          <p:cNvSpPr txBox="1"/>
          <p:nvPr/>
        </p:nvSpPr>
        <p:spPr>
          <a:xfrm>
            <a:off x="4065125" y="2239620"/>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Application</a:t>
            </a:r>
            <a:endParaRPr sz="1100">
              <a:solidFill>
                <a:srgbClr val="D9D9D9"/>
              </a:solidFill>
              <a:latin typeface="Press Start 2P"/>
              <a:ea typeface="Press Start 2P"/>
              <a:cs typeface="Press Start 2P"/>
              <a:sym typeface="Press Start 2P"/>
            </a:endParaRPr>
          </a:p>
        </p:txBody>
      </p:sp>
      <p:sp>
        <p:nvSpPr>
          <p:cNvPr id="290" name="Google Shape;290;p25"/>
          <p:cNvSpPr txBox="1"/>
          <p:nvPr/>
        </p:nvSpPr>
        <p:spPr>
          <a:xfrm>
            <a:off x="826926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En résumé</a:t>
            </a:r>
            <a:endParaRPr sz="1100">
              <a:solidFill>
                <a:schemeClr val="dk1"/>
              </a:solidFill>
            </a:endParaRPr>
          </a:p>
        </p:txBody>
      </p:sp>
      <p:pic>
        <p:nvPicPr>
          <p:cNvPr id="291" name="Google Shape;291;p25"/>
          <p:cNvPicPr preferRelativeResize="0"/>
          <p:nvPr/>
        </p:nvPicPr>
        <p:blipFill>
          <a:blip r:embed="rId7">
            <a:alphaModFix/>
          </a:blip>
          <a:stretch>
            <a:fillRect/>
          </a:stretch>
        </p:blipFill>
        <p:spPr>
          <a:xfrm flipH="1">
            <a:off x="8138275" y="3814362"/>
            <a:ext cx="2084151" cy="1828360"/>
          </a:xfrm>
          <a:prstGeom prst="rect">
            <a:avLst/>
          </a:prstGeom>
          <a:noFill/>
          <a:ln>
            <a:noFill/>
          </a:ln>
        </p:spPr>
      </p:pic>
      <p:pic>
        <p:nvPicPr>
          <p:cNvPr id="292" name="Google Shape;292;p25"/>
          <p:cNvPicPr preferRelativeResize="0"/>
          <p:nvPr/>
        </p:nvPicPr>
        <p:blipFill>
          <a:blip r:embed="rId8">
            <a:alphaModFix/>
          </a:blip>
          <a:stretch>
            <a:fillRect/>
          </a:stretch>
        </p:blipFill>
        <p:spPr>
          <a:xfrm flipH="1">
            <a:off x="7880025" y="4110175"/>
            <a:ext cx="1008701" cy="1681150"/>
          </a:xfrm>
          <a:prstGeom prst="rect">
            <a:avLst/>
          </a:prstGeom>
          <a:noFill/>
          <a:ln>
            <a:noFill/>
          </a:ln>
        </p:spPr>
      </p:pic>
      <p:sp>
        <p:nvSpPr>
          <p:cNvPr id="293" name="Google Shape;293;p25"/>
          <p:cNvSpPr/>
          <p:nvPr/>
        </p:nvSpPr>
        <p:spPr>
          <a:xfrm>
            <a:off x="2102225" y="5638925"/>
            <a:ext cx="5241000" cy="931800"/>
          </a:xfrm>
          <a:prstGeom prst="wedgeRoundRectCallout">
            <a:avLst>
              <a:gd fmla="val 59625" name="adj1"/>
              <a:gd fmla="val 45069" name="adj2"/>
              <a:gd fmla="val 0" name="adj3"/>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latin typeface="Press Start 2P"/>
                <a:ea typeface="Press Start 2P"/>
                <a:cs typeface="Press Start 2P"/>
                <a:sym typeface="Press Start 2P"/>
              </a:rPr>
              <a:t>Et vous ?</a:t>
            </a:r>
            <a:endParaRPr sz="1600">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250"/>
                                        <p:tgtEl>
                                          <p:spTgt spid="270"/>
                                        </p:tgtEl>
                                      </p:cBhvr>
                                    </p:animEffect>
                                  </p:childTnLst>
                                </p:cTn>
                              </p:par>
                              <p:par>
                                <p:cTn fill="hold" nodeType="withEffect" presetClass="entr" presetID="2" presetSubtype="4">
                                  <p:stCondLst>
                                    <p:cond delay="0"/>
                                  </p:stCondLst>
                                  <p:childTnLst>
                                    <p:set>
                                      <p:cBhvr>
                                        <p:cTn dur="1" fill="hold">
                                          <p:stCondLst>
                                            <p:cond delay="0"/>
                                          </p:stCondLst>
                                        </p:cTn>
                                        <p:tgtEl>
                                          <p:spTgt spid="277"/>
                                        </p:tgtEl>
                                        <p:attrNameLst>
                                          <p:attrName>style.visibility</p:attrName>
                                        </p:attrNameLst>
                                      </p:cBhvr>
                                      <p:to>
                                        <p:strVal val="visible"/>
                                      </p:to>
                                    </p:set>
                                    <p:anim calcmode="lin" valueType="num">
                                      <p:cBhvr additive="base">
                                        <p:cTn dur="1000"/>
                                        <p:tgtEl>
                                          <p:spTgt spid="27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78"/>
                                        </p:tgtEl>
                                        <p:attrNameLst>
                                          <p:attrName>style.visibility</p:attrName>
                                        </p:attrNameLst>
                                      </p:cBhvr>
                                      <p:to>
                                        <p:strVal val="visible"/>
                                      </p:to>
                                    </p:set>
                                    <p:anim calcmode="lin" valueType="num">
                                      <p:cBhvr additive="base">
                                        <p:cTn dur="1000"/>
                                        <p:tgtEl>
                                          <p:spTgt spid="27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76"/>
                                        </p:tgtEl>
                                        <p:attrNameLst>
                                          <p:attrName>style.visibility</p:attrName>
                                        </p:attrNameLst>
                                      </p:cBhvr>
                                      <p:to>
                                        <p:strVal val="visible"/>
                                      </p:to>
                                    </p:set>
                                    <p:anim calcmode="lin" valueType="num">
                                      <p:cBhvr additive="base">
                                        <p:cTn dur="1000"/>
                                        <p:tgtEl>
                                          <p:spTgt spid="27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91"/>
                                        </p:tgtEl>
                                        <p:attrNameLst>
                                          <p:attrName>style.visibility</p:attrName>
                                        </p:attrNameLst>
                                      </p:cBhvr>
                                      <p:to>
                                        <p:strVal val="visible"/>
                                      </p:to>
                                    </p:set>
                                    <p:anim calcmode="lin" valueType="num">
                                      <p:cBhvr additive="base">
                                        <p:cTn dur="1000"/>
                                        <p:tgtEl>
                                          <p:spTgt spid="29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92"/>
                                        </p:tgtEl>
                                        <p:attrNameLst>
                                          <p:attrName>style.visibility</p:attrName>
                                        </p:attrNameLst>
                                      </p:cBhvr>
                                      <p:to>
                                        <p:strVal val="visible"/>
                                      </p:to>
                                    </p:set>
                                    <p:anim calcmode="lin" valueType="num">
                                      <p:cBhvr additive="base">
                                        <p:cTn dur="1000"/>
                                        <p:tgtEl>
                                          <p:spTgt spid="292"/>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1000"/>
                                        <p:tgtEl>
                                          <p:spTgt spid="280"/>
                                        </p:tgtEl>
                                      </p:cBhvr>
                                    </p:animEffect>
                                  </p:childTnLst>
                                </p:cTn>
                              </p:par>
                              <p:par>
                                <p:cTn fill="hold" nodeType="with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000"/>
                                        <p:tgtEl>
                                          <p:spTgt spid="281"/>
                                        </p:tgtEl>
                                      </p:cBhvr>
                                    </p:animEffect>
                                  </p:childTnLst>
                                </p:cTn>
                              </p:par>
                              <p:par>
                                <p:cTn fill="hold" nodeType="with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000"/>
                                        <p:tgtEl>
                                          <p:spTgt spid="282"/>
                                        </p:tgtEl>
                                      </p:cBhvr>
                                    </p:animEffect>
                                  </p:childTnLst>
                                </p:cTn>
                              </p:par>
                              <p:par>
                                <p:cTn fill="hold" nodeType="with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par>
                                <p:cTn fill="hold" nodeType="with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000"/>
                                        <p:tgtEl>
                                          <p:spTgt spid="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97" name="Shape 297"/>
        <p:cNvGrpSpPr/>
        <p:nvPr/>
      </p:nvGrpSpPr>
      <p:grpSpPr>
        <a:xfrm>
          <a:off x="0" y="0"/>
          <a:ext cx="0" cy="0"/>
          <a:chOff x="0" y="0"/>
          <a:chExt cx="0" cy="0"/>
        </a:xfrm>
      </p:grpSpPr>
      <p:grpSp>
        <p:nvGrpSpPr>
          <p:cNvPr id="298" name="Google Shape;298;p26"/>
          <p:cNvGrpSpPr/>
          <p:nvPr/>
        </p:nvGrpSpPr>
        <p:grpSpPr>
          <a:xfrm>
            <a:off x="3951968" y="2079356"/>
            <a:ext cx="2084100" cy="733500"/>
            <a:chOff x="3951968" y="2079356"/>
            <a:chExt cx="2084100" cy="733500"/>
          </a:xfrm>
        </p:grpSpPr>
        <p:sp>
          <p:nvSpPr>
            <p:cNvPr id="299" name="Google Shape;299;p26">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26"/>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2.POUR</a:t>
              </a:r>
              <a:endParaRPr sz="1100">
                <a:solidFill>
                  <a:srgbClr val="D9D9D9"/>
                </a:solidFill>
                <a:latin typeface="Press Start 2P"/>
                <a:ea typeface="Press Start 2P"/>
                <a:cs typeface="Press Start 2P"/>
                <a:sym typeface="Press Start 2P"/>
              </a:endParaRPr>
            </a:p>
          </p:txBody>
        </p:sp>
      </p:grpSp>
      <p:sp>
        <p:nvSpPr>
          <p:cNvPr id="301" name="Google Shape;301;p26">
            <a:hlinkClick action="ppaction://hlinksldjump" r:id="rId4"/>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2" name="Google Shape;302;p26"/>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3" name="Google Shape;303;p26"/>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4" name="Google Shape;304;p26"/>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1.</a:t>
            </a:r>
            <a:r>
              <a:rPr lang="en-US" sz="1100">
                <a:solidFill>
                  <a:schemeClr val="dk1"/>
                </a:solidFill>
                <a:latin typeface="Press Start 2P"/>
                <a:ea typeface="Press Start 2P"/>
                <a:cs typeface="Press Start 2P"/>
                <a:sym typeface="Press Start 2P"/>
              </a:rPr>
              <a:t>PAR</a:t>
            </a:r>
            <a:endParaRPr sz="1100"/>
          </a:p>
        </p:txBody>
      </p:sp>
      <p:sp>
        <p:nvSpPr>
          <p:cNvPr id="305" name="Google Shape;305;p26"/>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3.RP pour RP</a:t>
            </a:r>
            <a:endParaRPr sz="1100"/>
          </a:p>
        </p:txBody>
      </p:sp>
      <p:sp>
        <p:nvSpPr>
          <p:cNvPr id="306" name="Google Shape;306;p26"/>
          <p:cNvSpPr txBox="1"/>
          <p:nvPr/>
        </p:nvSpPr>
        <p:spPr>
          <a:xfrm>
            <a:off x="1338275" y="3056000"/>
            <a:ext cx="9119100" cy="1493100"/>
          </a:xfrm>
          <a:prstGeom prst="rect">
            <a:avLst/>
          </a:prstGeom>
          <a:noFill/>
          <a:ln>
            <a:noFill/>
          </a:ln>
        </p:spPr>
        <p:txBody>
          <a:bodyPr anchorCtr="0" anchor="t" bIns="45700" lIns="91425" spcFirstLastPara="1" rIns="91425" wrap="square" tIns="45700">
            <a:spAutoFit/>
          </a:bodyPr>
          <a:lstStyle/>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Apprendre en mathématiques </a:t>
            </a:r>
            <a:r>
              <a:rPr lang="en-US" sz="1300">
                <a:solidFill>
                  <a:schemeClr val="lt1"/>
                </a:solidFill>
                <a:highlight>
                  <a:schemeClr val="dk1"/>
                </a:highlight>
                <a:latin typeface="Press Start 2P"/>
                <a:ea typeface="Press Start 2P"/>
                <a:cs typeface="Press Start 2P"/>
                <a:sym typeface="Press Start 2P"/>
              </a:rPr>
              <a:t>PAR</a:t>
            </a:r>
            <a:r>
              <a:rPr lang="en-US" sz="1300">
                <a:solidFill>
                  <a:schemeClr val="dk1"/>
                </a:solidFill>
                <a:latin typeface="Press Start 2P"/>
                <a:ea typeface="Press Start 2P"/>
                <a:cs typeface="Press Start 2P"/>
                <a:sym typeface="Press Start 2P"/>
              </a:rPr>
              <a:t> la résolution de problème</a:t>
            </a:r>
            <a:endParaRPr sz="1300">
              <a:solidFill>
                <a:schemeClr val="dk1"/>
              </a:solidFill>
              <a:latin typeface="Press Start 2P"/>
              <a:ea typeface="Press Start 2P"/>
              <a:cs typeface="Press Start 2P"/>
              <a:sym typeface="Press Start 2P"/>
            </a:endParaRPr>
          </a:p>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Vise l’apprentissage de nouveaux concepts mathématiques</a:t>
            </a:r>
            <a:endParaRPr sz="1300">
              <a:solidFill>
                <a:schemeClr val="dk1"/>
              </a:solidFill>
              <a:latin typeface="Press Start 2P"/>
              <a:ea typeface="Press Start 2P"/>
              <a:cs typeface="Press Start 2P"/>
              <a:sym typeface="Press Start 2P"/>
            </a:endParaRPr>
          </a:p>
          <a:p>
            <a:pPr indent="-311150" lvl="0" marL="457200" marR="0" rtl="0" algn="l">
              <a:lnSpc>
                <a:spcPct val="150000"/>
              </a:lnSpc>
              <a:spcBef>
                <a:spcPts val="0"/>
              </a:spcBef>
              <a:spcAft>
                <a:spcPts val="0"/>
              </a:spcAft>
              <a:buClr>
                <a:schemeClr val="dk1"/>
              </a:buClr>
              <a:buSzPts val="1300"/>
              <a:buFont typeface="Press Start 2P"/>
              <a:buChar char="■"/>
            </a:pPr>
            <a:r>
              <a:rPr lang="en-US" sz="1300">
                <a:solidFill>
                  <a:schemeClr val="dk1"/>
                </a:solidFill>
                <a:latin typeface="Press Start 2P"/>
                <a:ea typeface="Press Start 2P"/>
                <a:cs typeface="Press Start 2P"/>
                <a:sym typeface="Press Start 2P"/>
              </a:rPr>
              <a:t>Tâches d’exploration/découverte, tâches créatives</a:t>
            </a:r>
            <a:endParaRPr sz="1300">
              <a:solidFill>
                <a:schemeClr val="dk1"/>
              </a:solidFill>
              <a:latin typeface="Press Start 2P"/>
              <a:ea typeface="Press Start 2P"/>
              <a:cs typeface="Press Start 2P"/>
              <a:sym typeface="Press Start 2P"/>
            </a:endParaRPr>
          </a:p>
        </p:txBody>
      </p:sp>
      <p:sp>
        <p:nvSpPr>
          <p:cNvPr id="307" name="Google Shape;307;p26"/>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8" name="Google Shape;308;p26"/>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9" name="Google Shape;309;p26"/>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0" name="Google Shape;310;p26"/>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1" name="Google Shape;311;p26"/>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312" name="Google Shape;312;p26"/>
          <p:cNvPicPr preferRelativeResize="0"/>
          <p:nvPr/>
        </p:nvPicPr>
        <p:blipFill rotWithShape="1">
          <a:blip r:embed="rId5">
            <a:alphaModFix/>
          </a:blip>
          <a:srcRect b="0" l="0" r="0" t="0"/>
          <a:stretch/>
        </p:blipFill>
        <p:spPr>
          <a:xfrm>
            <a:off x="2774998" y="4964437"/>
            <a:ext cx="350164" cy="350164"/>
          </a:xfrm>
          <a:prstGeom prst="rect">
            <a:avLst/>
          </a:prstGeom>
          <a:noFill/>
          <a:ln>
            <a:noFill/>
          </a:ln>
        </p:spPr>
      </p:pic>
      <p:pic>
        <p:nvPicPr>
          <p:cNvPr descr="Qr code&#10;&#10;Description automatically generated" id="313" name="Google Shape;313;p26"/>
          <p:cNvPicPr preferRelativeResize="0"/>
          <p:nvPr/>
        </p:nvPicPr>
        <p:blipFill rotWithShape="1">
          <a:blip r:embed="rId6">
            <a:alphaModFix/>
          </a:blip>
          <a:srcRect b="0" l="0" r="0" t="0"/>
          <a:stretch/>
        </p:blipFill>
        <p:spPr>
          <a:xfrm>
            <a:off x="1988541" y="4940948"/>
            <a:ext cx="396405" cy="397142"/>
          </a:xfrm>
          <a:prstGeom prst="rect">
            <a:avLst/>
          </a:prstGeom>
          <a:noFill/>
          <a:ln>
            <a:noFill/>
          </a:ln>
        </p:spPr>
      </p:pic>
      <p:pic>
        <p:nvPicPr>
          <p:cNvPr descr="Chart, histogram&#10;&#10;Description automatically generated" id="314" name="Google Shape;314;p26"/>
          <p:cNvPicPr preferRelativeResize="0"/>
          <p:nvPr/>
        </p:nvPicPr>
        <p:blipFill rotWithShape="1">
          <a:blip r:embed="rId7">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315" name="Google Shape;315;p26"/>
          <p:cNvPicPr preferRelativeResize="0"/>
          <p:nvPr/>
        </p:nvPicPr>
        <p:blipFill rotWithShape="1">
          <a:blip r:embed="rId8">
            <a:alphaModFix/>
          </a:blip>
          <a:srcRect b="0" l="0" r="0" t="0"/>
          <a:stretch/>
        </p:blipFill>
        <p:spPr>
          <a:xfrm>
            <a:off x="5013835" y="4978360"/>
            <a:ext cx="392361" cy="322319"/>
          </a:xfrm>
          <a:prstGeom prst="rect">
            <a:avLst/>
          </a:prstGeom>
          <a:noFill/>
          <a:ln>
            <a:noFill/>
          </a:ln>
        </p:spPr>
      </p:pic>
      <p:pic>
        <p:nvPicPr>
          <p:cNvPr descr="Shape&#10;&#10;Description automatically generated" id="316" name="Google Shape;316;p26"/>
          <p:cNvPicPr preferRelativeResize="0"/>
          <p:nvPr/>
        </p:nvPicPr>
        <p:blipFill rotWithShape="1">
          <a:blip r:embed="rId9">
            <a:alphaModFix/>
          </a:blip>
          <a:srcRect b="0" l="0" r="0" t="0"/>
          <a:stretch/>
        </p:blipFill>
        <p:spPr>
          <a:xfrm>
            <a:off x="4293726" y="4974062"/>
            <a:ext cx="330914" cy="330914"/>
          </a:xfrm>
          <a:prstGeom prst="rect">
            <a:avLst/>
          </a:prstGeom>
          <a:noFill/>
          <a:ln>
            <a:noFill/>
          </a:ln>
        </p:spPr>
      </p:pic>
      <p:sp>
        <p:nvSpPr>
          <p:cNvPr id="317" name="Google Shape;317;p26"/>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8" name="Google Shape;318;p26"/>
          <p:cNvSpPr txBox="1"/>
          <p:nvPr/>
        </p:nvSpPr>
        <p:spPr>
          <a:xfrm>
            <a:off x="3125150" y="928975"/>
            <a:ext cx="5973900" cy="6156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700">
                <a:solidFill>
                  <a:srgbClr val="D8D8D8"/>
                </a:solidFill>
                <a:latin typeface="Press Start 2P"/>
                <a:ea typeface="Press Start 2P"/>
                <a:cs typeface="Press Start 2P"/>
                <a:sym typeface="Press Start 2P"/>
              </a:rPr>
              <a:t>Résoudre selon les 3 intentions du </a:t>
            </a:r>
            <a:r>
              <a:rPr lang="en-US" sz="1700" u="sng">
                <a:solidFill>
                  <a:srgbClr val="93C47D"/>
                </a:solidFill>
                <a:latin typeface="Press Start 2P"/>
                <a:ea typeface="Press Start 2P"/>
                <a:cs typeface="Press Start 2P"/>
                <a:sym typeface="Press Start 2P"/>
                <a:hlinkClick r:id="rId10">
                  <a:extLst>
                    <a:ext uri="{A12FA001-AC4F-418D-AE19-62706E023703}">
                      <ahyp:hlinkClr val="tx"/>
                    </a:ext>
                  </a:extLst>
                </a:hlinkClick>
              </a:rPr>
              <a:t>RIM</a:t>
            </a:r>
            <a:endParaRPr sz="1300">
              <a:solidFill>
                <a:srgbClr val="93C47D"/>
              </a:solidFill>
            </a:endParaRPr>
          </a:p>
        </p:txBody>
      </p:sp>
      <p:pic>
        <p:nvPicPr>
          <p:cNvPr descr="A picture containing container, square&#10;&#10;Description automatically generated" id="319" name="Google Shape;319;p26"/>
          <p:cNvPicPr preferRelativeResize="0"/>
          <p:nvPr/>
        </p:nvPicPr>
        <p:blipFill rotWithShape="1">
          <a:blip r:embed="rId11">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320" name="Google Shape;320;p26"/>
          <p:cNvPicPr preferRelativeResize="0"/>
          <p:nvPr/>
        </p:nvPicPr>
        <p:blipFill rotWithShape="1">
          <a:blip r:embed="rId11">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21" name="Google Shape;321;p26"/>
          <p:cNvPicPr preferRelativeResize="0"/>
          <p:nvPr/>
        </p:nvPicPr>
        <p:blipFill rotWithShape="1">
          <a:blip r:embed="rId11">
            <a:alphaModFix/>
          </a:blip>
          <a:srcRect b="0" l="0" r="0" t="0"/>
          <a:stretch/>
        </p:blipFill>
        <p:spPr>
          <a:xfrm>
            <a:off x="9577100" y="5486685"/>
            <a:ext cx="1262339" cy="1262339"/>
          </a:xfrm>
          <a:prstGeom prst="rect">
            <a:avLst/>
          </a:prstGeom>
          <a:noFill/>
          <a:ln>
            <a:noFill/>
          </a:ln>
        </p:spPr>
      </p:pic>
      <p:pic>
        <p:nvPicPr>
          <p:cNvPr id="322" name="Google Shape;322;p26"/>
          <p:cNvPicPr preferRelativeResize="0"/>
          <p:nvPr/>
        </p:nvPicPr>
        <p:blipFill>
          <a:blip r:embed="rId12">
            <a:alphaModFix/>
          </a:blip>
          <a:stretch>
            <a:fillRect/>
          </a:stretch>
        </p:blipFill>
        <p:spPr>
          <a:xfrm>
            <a:off x="10100427" y="89375"/>
            <a:ext cx="1960673" cy="2153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250"/>
                                        <p:tgtEl>
                                          <p:spTgt spid="306"/>
                                        </p:tgtEl>
                                      </p:cBhvr>
                                    </p:animEffect>
                                  </p:childTnLst>
                                </p:cTn>
                              </p:par>
                              <p:par>
                                <p:cTn fill="hold" nodeType="withEffect" presetClass="entr" presetID="2" presetSubtype="4">
                                  <p:stCondLst>
                                    <p:cond delay="0"/>
                                  </p:stCondLst>
                                  <p:childTnLst>
                                    <p:set>
                                      <p:cBhvr>
                                        <p:cTn dur="1" fill="hold">
                                          <p:stCondLst>
                                            <p:cond delay="0"/>
                                          </p:stCondLst>
                                        </p:cTn>
                                        <p:tgtEl>
                                          <p:spTgt spid="320"/>
                                        </p:tgtEl>
                                        <p:attrNameLst>
                                          <p:attrName>style.visibility</p:attrName>
                                        </p:attrNameLst>
                                      </p:cBhvr>
                                      <p:to>
                                        <p:strVal val="visible"/>
                                      </p:to>
                                    </p:set>
                                    <p:anim calcmode="lin" valueType="num">
                                      <p:cBhvr additive="base">
                                        <p:cTn dur="1000"/>
                                        <p:tgtEl>
                                          <p:spTgt spid="32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1"/>
                                        </p:tgtEl>
                                        <p:attrNameLst>
                                          <p:attrName>style.visibility</p:attrName>
                                        </p:attrNameLst>
                                      </p:cBhvr>
                                      <p:to>
                                        <p:strVal val="visible"/>
                                      </p:to>
                                    </p:set>
                                    <p:anim calcmode="lin" valueType="num">
                                      <p:cBhvr additive="base">
                                        <p:cTn dur="1000"/>
                                        <p:tgtEl>
                                          <p:spTgt spid="32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19"/>
                                        </p:tgtEl>
                                        <p:attrNameLst>
                                          <p:attrName>style.visibility</p:attrName>
                                        </p:attrNameLst>
                                      </p:cBhvr>
                                      <p:to>
                                        <p:strVal val="visible"/>
                                      </p:to>
                                    </p:set>
                                    <p:anim calcmode="lin" valueType="num">
                                      <p:cBhvr additive="base">
                                        <p:cTn dur="1000"/>
                                        <p:tgtEl>
                                          <p:spTgt spid="319"/>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par>
                                <p:cTn fill="hold" nodeType="with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1000"/>
                                        <p:tgtEl>
                                          <p:spTgt spid="313"/>
                                        </p:tgtEl>
                                      </p:cBhvr>
                                    </p:animEffect>
                                  </p:childTnLst>
                                </p:cTn>
                              </p:par>
                              <p:par>
                                <p:cTn fill="hold" nodeType="with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000"/>
                                        <p:tgtEl>
                                          <p:spTgt spid="314"/>
                                        </p:tgtEl>
                                      </p:cBhvr>
                                    </p:animEffect>
                                  </p:childTnLst>
                                </p:cTn>
                              </p:par>
                              <p:par>
                                <p:cTn fill="hold" nodeType="with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1000"/>
                                        <p:tgtEl>
                                          <p:spTgt spid="316"/>
                                        </p:tgtEl>
                                      </p:cBhvr>
                                    </p:animEffect>
                                  </p:childTnLst>
                                </p:cTn>
                              </p:par>
                              <p:par>
                                <p:cTn fill="hold" nodeType="with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1000"/>
                                        <p:tgtEl>
                                          <p:spTgt spid="3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