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Sniglet"/>
      <p:regular r:id="rId24"/>
    </p:embeddedFont>
    <p:embeddedFont>
      <p:font typeface="Dosis"/>
      <p:regular r:id="rId25"/>
      <p:bold r:id="rId26"/>
    </p:embeddedFont>
    <p:embeddedFont>
      <p:font typeface="Ubuntu"/>
      <p:regular r:id="rId27"/>
      <p:bold r:id="rId28"/>
      <p:italic r:id="rId29"/>
      <p:boldItalic r:id="rId30"/>
    </p:embeddedFont>
    <p:embeddedFont>
      <p:font typeface="Raleway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Viga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66A84E-33EA-4FC0-8271-C1B78660439C}">
  <a:tblStyle styleId="{D466A84E-33EA-4FC0-8271-C1B7866043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niglet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osis-bold.fntdata"/><Relationship Id="rId25" Type="http://schemas.openxmlformats.org/officeDocument/2006/relationships/font" Target="fonts/Dosis-regular.fntdata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regular.fntdata"/><Relationship Id="rId30" Type="http://schemas.openxmlformats.org/officeDocument/2006/relationships/font" Target="fonts/Ubuntu-boldItalic.fntdata"/><Relationship Id="rId11" Type="http://schemas.openxmlformats.org/officeDocument/2006/relationships/slide" Target="slides/slide6.xml"/><Relationship Id="rId33" Type="http://schemas.openxmlformats.org/officeDocument/2006/relationships/font" Target="fonts/Raleway-italic.fntdata"/><Relationship Id="rId10" Type="http://schemas.openxmlformats.org/officeDocument/2006/relationships/slide" Target="slides/slide5.xml"/><Relationship Id="rId32" Type="http://schemas.openxmlformats.org/officeDocument/2006/relationships/font" Target="fonts/Raleway-bold.fntdata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Viga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enrol/index.php?id=284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feedback/view.php?id=7952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Relationship Id="rId3" Type="http://schemas.openxmlformats.org/officeDocument/2006/relationships/hyperlink" Target="https://campus.recit.qc.ca/course/view.php?id=28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blockscad3d.co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c95af1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c95af1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7fa4735be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7fa4735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7c62589f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7c62589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7fa4735be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87fa4735b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87fa4735be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87fa4735b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9c95af1ee5_0_1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9c95af1ee5_0_1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9c95af1ee5_0_10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9c95af1ee5_0_1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https://bit.ly/blockscad03062020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c95af1ee5_0_5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9c95af1ee5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 participants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r>
              <a:rPr lang="en">
                <a:solidFill>
                  <a:schemeClr val="dk1"/>
                </a:solidFill>
              </a:rPr>
              <a:t>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https://campus.recit.qc.ca/course/view.php?id=284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807cb297af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807cb297a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781c581e6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781c581e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http://www.blockscad3d.com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j_qTxOiVrX63wyNFhw3Y5FVQ1m0dAHgckfbkUhI9Emc/edit?usp=sharing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hyperlink" Target="https://docs.google.com/document/d/1I012YUwUcX0iiB6fth2cT0OzJ9vSXQKxaxwqrNRh9pk/edit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-E7sBOhBXOn_QyiOBozOz1IIL0dIbevl/view?usp=sharing" TargetMode="External"/><Relationship Id="rId4" Type="http://schemas.openxmlformats.org/officeDocument/2006/relationships/hyperlink" Target="https://recitmst.qc.ca/Projet-Pieces-d-echecs-et-maths" TargetMode="External"/><Relationship Id="rId5" Type="http://schemas.openxmlformats.org/officeDocument/2006/relationships/image" Target="../media/image15.jpg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blockscad3d.com/community/projects/829232" TargetMode="External"/><Relationship Id="rId4" Type="http://schemas.openxmlformats.org/officeDocument/2006/relationships/hyperlink" Target="https://youtu.be/v158Tlys35A" TargetMode="External"/><Relationship Id="rId5" Type="http://schemas.openxmlformats.org/officeDocument/2006/relationships/hyperlink" Target="https://youtu.be/5m1flM3ahxY" TargetMode="External"/><Relationship Id="rId6" Type="http://schemas.openxmlformats.org/officeDocument/2006/relationships/hyperlink" Target="https://youtu.be/F0xo5s6axyY" TargetMode="External"/><Relationship Id="rId7" Type="http://schemas.openxmlformats.org/officeDocument/2006/relationships/hyperlink" Target="https://youtu.be/UpX_98XlYJE" TargetMode="External"/><Relationship Id="rId8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s://docs.google.com/presentation/d/1h0dxwacm7e6J0CPcEAHzHikwrplmCmg834U8xPvmalM/copy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mpus.recit.qc.ca/math%c3%a9matique-science-et-technologie/blockscad101" TargetMode="External"/><Relationship Id="rId4" Type="http://schemas.openxmlformats.org/officeDocument/2006/relationships/hyperlink" Target="https://www.youtube.com/playlist?list=PLbE85KlaADWnbTMYlCBj12Hju4758r4FZ" TargetMode="External"/><Relationship Id="rId5" Type="http://schemas.openxmlformats.org/officeDocument/2006/relationships/hyperlink" Target="https://drive.google.com/file/d/1hqrHvLZ61ZyzDEvaOEP-fG47t8bWGaqe/view?usp=sharing" TargetMode="External"/><Relationship Id="rId6" Type="http://schemas.openxmlformats.org/officeDocument/2006/relationships/hyperlink" Target="https://drive.google.com/file/d/1YXbMK5KneL1jRXdjXkX7-s76a_T9znTc/view?usp=sharing" TargetMode="External"/><Relationship Id="rId7" Type="http://schemas.openxmlformats.org/officeDocument/2006/relationships/hyperlink" Target="https://docs.google.com/document/d/1DU1O_EImmHYAKPWYEh6lY4imMm177F7bl8zwQtlgouk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ampus.recit.qc.ca/enrol/index.php?id=284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mpus.recit.qc.ca/mod/feedback/view.php?id=7952" TargetMode="External"/><Relationship Id="rId4" Type="http://schemas.openxmlformats.org/officeDocument/2006/relationships/hyperlink" Target="https://campus.recit.qc.ca/mod/feedback/view.php?id=7952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2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hyperlink" Target="http://bit.ly/block0210202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://recit.org/ul/qj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aboratoirecreatif.recit.org/approche-matis/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5" Type="http://schemas.openxmlformats.org/officeDocument/2006/relationships/hyperlink" Target="http://www.education.gouv.qc.ca/fileadmin/site_web/documents/ministere/Cadre-reference-competence-num.pdf" TargetMode="External"/><Relationship Id="rId6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blockscad3d.com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Blockscad: modélisation 3D et programmation</a:t>
            </a:r>
            <a:endParaRPr sz="4300">
              <a:solidFill>
                <a:srgbClr val="FFFFFF"/>
              </a:solidFill>
            </a:endParaRPr>
          </a:p>
        </p:txBody>
      </p:sp>
      <p:pic>
        <p:nvPicPr>
          <p:cNvPr id="533" name="Google Shape;53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 octobre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2020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9h à 10h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5" name="Google Shape;535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6" name="Google Shape;53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2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6" name="Google Shape;606;p22"/>
          <p:cNvSpPr txBox="1"/>
          <p:nvPr/>
        </p:nvSpPr>
        <p:spPr>
          <a:xfrm>
            <a:off x="683100" y="914200"/>
            <a:ext cx="81294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Dé à 6 faces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7" name="Google Shape;6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13" y="2446301"/>
            <a:ext cx="812937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4" name="Google Shape;6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200" y="2407191"/>
            <a:ext cx="9144002" cy="31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23"/>
          <p:cNvSpPr txBox="1"/>
          <p:nvPr/>
        </p:nvSpPr>
        <p:spPr>
          <a:xfrm>
            <a:off x="0" y="704425"/>
            <a:ext cx="9144000" cy="2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Les pyramides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Rapports de similitude, des aires et des volumes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r>
              <a:rPr b="1" lang="en" sz="2200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6" name="Google Shape;616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4"/>
          <p:cNvSpPr txBox="1"/>
          <p:nvPr>
            <p:ph idx="4294967295" type="subTitle"/>
          </p:nvPr>
        </p:nvSpPr>
        <p:spPr>
          <a:xfrm>
            <a:off x="1589549" y="-1028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2" name="Google Shape;622;p24"/>
          <p:cNvSpPr txBox="1"/>
          <p:nvPr/>
        </p:nvSpPr>
        <p:spPr>
          <a:xfrm>
            <a:off x="0" y="628225"/>
            <a:ext cx="91440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Pièces d’un jeu d’échecs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r>
              <a:rPr b="1" lang="en" sz="2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Article sur le projet</a:t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23" name="Google Shape;62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625" y="2238225"/>
            <a:ext cx="3520800" cy="26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5" name="Google Shape;62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2143907"/>
            <a:ext cx="5301900" cy="280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5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1" name="Google Shape;631;p25"/>
          <p:cNvSpPr txBox="1"/>
          <p:nvPr/>
        </p:nvSpPr>
        <p:spPr>
          <a:xfrm>
            <a:off x="321475" y="1476750"/>
            <a:ext cx="2973600" cy="27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Emoji Arc-en-ciel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Lien vers la conception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Étape 1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Étape 2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Étape 3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Étape 4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2" name="Google Shape;632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3" name="Google Shape;63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7750" y="1476740"/>
            <a:ext cx="5164101" cy="287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6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9" name="Google Shape;639;p26"/>
          <p:cNvSpPr txBox="1"/>
          <p:nvPr/>
        </p:nvSpPr>
        <p:spPr>
          <a:xfrm>
            <a:off x="382800" y="1083825"/>
            <a:ext cx="8378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Cornet de crème glacée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Généraliser le coût avec variables et opérateurs mathématiques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0" name="Google Shape;640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1" name="Google Shape;6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00" y="1868625"/>
            <a:ext cx="2231125" cy="213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875" y="1791303"/>
            <a:ext cx="2362158" cy="2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294" y="1791300"/>
            <a:ext cx="2453300" cy="22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26"/>
          <p:cNvSpPr txBox="1"/>
          <p:nvPr/>
        </p:nvSpPr>
        <p:spPr>
          <a:xfrm>
            <a:off x="2591850" y="4209225"/>
            <a:ext cx="3918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tous les détails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0" name="Google Shape;650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1" name="Google Shape;651;p27"/>
          <p:cNvSpPr txBox="1"/>
          <p:nvPr>
            <p:ph idx="1" type="body"/>
          </p:nvPr>
        </p:nvSpPr>
        <p:spPr>
          <a:xfrm>
            <a:off x="341550" y="1205800"/>
            <a:ext cx="77253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Autoformation Blockscad du Campus RÉCIT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du RÉCIT MST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Résumé de l’outil en 2 pages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 complet et détaillé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Blocs disponibles à imprimer</a:t>
            </a:r>
            <a:endParaRPr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7" name="Google Shape;657;p28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8" name="Google Shape;658;p28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Badge de participation</a:t>
            </a:r>
            <a:endParaRPr b="1" sz="26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9" name="Google Shape;6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8500" y="1478600"/>
            <a:ext cx="2650400" cy="25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9"/>
          <p:cNvSpPr txBox="1"/>
          <p:nvPr/>
        </p:nvSpPr>
        <p:spPr>
          <a:xfrm>
            <a:off x="800275" y="419550"/>
            <a:ext cx="3364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5" name="Google Shape;665;p29"/>
          <p:cNvSpPr txBox="1"/>
          <p:nvPr>
            <p:ph type="title"/>
          </p:nvPr>
        </p:nvSpPr>
        <p:spPr>
          <a:xfrm>
            <a:off x="800275" y="3027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Formulaire de rétroaction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6" name="Google Shape;666;p29">
            <a:hlinkClick r:id="rId3"/>
          </p:cNvPr>
          <p:cNvSpPr/>
          <p:nvPr/>
        </p:nvSpPr>
        <p:spPr>
          <a:xfrm rot="-1267551">
            <a:off x="14025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67" name="Google Shape;667;p29"/>
          <p:cNvSpPr/>
          <p:nvPr/>
        </p:nvSpPr>
        <p:spPr>
          <a:xfrm>
            <a:off x="31378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68" name="Google Shape;668;p29"/>
          <p:cNvSpPr/>
          <p:nvPr/>
        </p:nvSpPr>
        <p:spPr>
          <a:xfrm>
            <a:off x="5058051" y="14192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669" name="Google Shape;669;p29"/>
          <p:cNvSpPr txBox="1"/>
          <p:nvPr/>
        </p:nvSpPr>
        <p:spPr>
          <a:xfrm>
            <a:off x="4161588" y="2676300"/>
            <a:ext cx="322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  <a:latin typeface="Sniglet"/>
                <a:ea typeface="Sniglet"/>
                <a:cs typeface="Sniglet"/>
                <a:sym typeface="Sniglet"/>
              </a:rPr>
              <a:t>MERCI!</a:t>
            </a:r>
            <a:endParaRPr sz="6000">
              <a:solidFill>
                <a:srgbClr val="0069B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70" name="Google Shape;670;p29"/>
          <p:cNvSpPr txBox="1"/>
          <p:nvPr/>
        </p:nvSpPr>
        <p:spPr>
          <a:xfrm>
            <a:off x="971375" y="4064700"/>
            <a:ext cx="2887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0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6" name="Google Shape;6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30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78" name="Google Shape;678;p30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9" name="Google Shape;679;p30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0" name="Google Shape;680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3" name="Google Shape;543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4" name="Google Shape;5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4"/>
          <p:cNvSpPr txBox="1"/>
          <p:nvPr/>
        </p:nvSpPr>
        <p:spPr>
          <a:xfrm>
            <a:off x="2194650" y="3922725"/>
            <a:ext cx="5018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bit.ly/block02102020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14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7" name="Google Shape;54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3" name="Google Shape;553;p15"/>
          <p:cNvSpPr txBox="1"/>
          <p:nvPr>
            <p:ph idx="1" type="body"/>
          </p:nvPr>
        </p:nvSpPr>
        <p:spPr>
          <a:xfrm>
            <a:off x="747925" y="1302825"/>
            <a:ext cx="6826800" cy="33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Blockscad?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Initiation au logiciel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Quelques idées de projet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4" name="Google Shape;554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0" name="Google Shape;5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6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6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Qui êtes-vous?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Nom, rôle, CSS</a:t>
            </a:r>
            <a:endParaRPr sz="20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(clavardage)</a:t>
            </a:r>
            <a:endParaRPr i="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3" name="Google Shape;563;p16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4" name="Google Shape;564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6"/>
          <p:cNvSpPr txBox="1"/>
          <p:nvPr/>
        </p:nvSpPr>
        <p:spPr>
          <a:xfrm>
            <a:off x="6248550" y="4369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http://recit.org/ul/qjn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Intentions du webinaire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1" name="Google Shape;571;p17"/>
          <p:cNvSpPr txBox="1"/>
          <p:nvPr>
            <p:ph idx="1" type="body"/>
          </p:nvPr>
        </p:nvSpPr>
        <p:spPr>
          <a:xfrm>
            <a:off x="747925" y="1302825"/>
            <a:ext cx="6826800" cy="30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Démontrer la valeur ajoutée de la modélisation 3D et de la programmation en mathématique;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Initier les participants à Blockscad à travers une exploration « mains sur les touches »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Donner des idées pour faire vivre des activités Blockscad, en classe ou à distance.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2" name="Google Shape;572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8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Votre rapport au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numérique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8" name="Google Shape;578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9" name="Google Shape;579;p18"/>
          <p:cNvGraphicFramePr/>
          <p:nvPr/>
        </p:nvGraphicFramePr>
        <p:xfrm>
          <a:off x="480350" y="121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{D466A84E-33EA-4FC0-8271-C1B78660439C}</a:tableStyleId>
              </a:tblPr>
              <a:tblGrid>
                <a:gridCol w="2456675"/>
                <a:gridCol w="4586425"/>
              </a:tblGrid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la panique!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J’en dors plus la nuit… 😱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J’apprivoise… lentement mais sûrement! 😕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commence à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vraiment m’amuser! 😊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suis comme un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poisson dans l’eau! 😀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9"/>
          <p:cNvSpPr txBox="1"/>
          <p:nvPr>
            <p:ph type="title"/>
          </p:nvPr>
        </p:nvSpPr>
        <p:spPr>
          <a:xfrm>
            <a:off x="747925" y="225025"/>
            <a:ext cx="6666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Et qu’en est-il de la modélisation 3D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5" name="Google Shape;585;p1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86" name="Google Shape;586;p19"/>
          <p:cNvGraphicFramePr/>
          <p:nvPr/>
        </p:nvGraphicFramePr>
        <p:xfrm>
          <a:off x="371575" y="104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{D466A84E-33EA-4FC0-8271-C1B78660439C}</a:tableStyleId>
              </a:tblPr>
              <a:tblGrid>
                <a:gridCol w="2687700"/>
                <a:gridCol w="4355400"/>
              </a:tblGrid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quoi la modélisation 3D?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connais d’autres outils comme Sketchup, Tinkercad, GeoGebra, etc.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La modélisation 3D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 et moi… c’est l’amour fou!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0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Blockscad?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2" name="Google Shape;592;p20"/>
          <p:cNvSpPr txBox="1"/>
          <p:nvPr>
            <p:ph idx="4294967295" type="body"/>
          </p:nvPr>
        </p:nvSpPr>
        <p:spPr>
          <a:xfrm>
            <a:off x="681425" y="1212750"/>
            <a:ext cx="8186700" cy="30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donner du sens, faire des maths autrement, 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MATIS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 d’action numérique (PAN)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(mesure 02);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(dimension 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Nouveau document du MEQ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3" name="Google Shape;593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1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Initiation à Blockscad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9" name="Google Shape;599;p21"/>
          <p:cNvSpPr txBox="1"/>
          <p:nvPr/>
        </p:nvSpPr>
        <p:spPr>
          <a:xfrm>
            <a:off x="1362450" y="843375"/>
            <a:ext cx="64191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Allez à l’adresse: </a:t>
            </a:r>
            <a:r>
              <a:rPr lang="en" sz="25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www.blockscad3d.com</a:t>
            </a:r>
            <a:endParaRPr sz="25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Créez votre compte 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Survol de l’interface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Quelques défis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0" name="Google Shape;6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580" y="1610475"/>
            <a:ext cx="1510725" cy="5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