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  <p:sldMasterId id="2147483692" r:id="rId2"/>
    <p:sldMasterId id="2147483693" r:id="rId3"/>
    <p:sldMasterId id="2147483694" r:id="rId4"/>
  </p:sldMasterIdLst>
  <p:notesMasterIdLst>
    <p:notesMasterId r:id="rId5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</p:sldIdLst>
  <p:sldSz cx="9144000" cy="5143500" type="screen16x9"/>
  <p:notesSz cx="6858000" cy="9144000"/>
  <p:embeddedFontLst>
    <p:embeddedFont>
      <p:font typeface="Dosis" panose="020B0604020202020204" charset="0"/>
      <p:regular r:id="rId55"/>
      <p:bold r:id="rId56"/>
    </p:embeddedFont>
    <p:embeddedFont>
      <p:font typeface="Impact" panose="020B0806030902050204" pitchFamily="34" charset="0"/>
      <p:regular r:id="rId57"/>
    </p:embeddedFont>
    <p:embeddedFont>
      <p:font typeface="Roboto" panose="020B0604020202020204" charset="0"/>
      <p:regular r:id="rId58"/>
      <p:bold r:id="rId59"/>
      <p:italic r:id="rId60"/>
      <p:boldItalic r:id="rId61"/>
    </p:embeddedFont>
    <p:embeddedFont>
      <p:font typeface="Sniglet" panose="020B0604020202020204" charset="0"/>
      <p:regular r:id="rId62"/>
    </p:embeddedFont>
    <p:embeddedFont>
      <p:font typeface="Ubuntu" panose="020B0604020202020204" charset="0"/>
      <p:regular r:id="rId63"/>
      <p:bold r:id="rId64"/>
      <p:italic r:id="rId65"/>
      <p:boldItalic r:id="rId66"/>
    </p:embeddedFont>
    <p:embeddedFont>
      <p:font typeface="Ubuntu Light" panose="020B0604020202020204" charset="0"/>
      <p:regular r:id="rId67"/>
      <p:bold r:id="rId68"/>
      <p:italic r:id="rId69"/>
      <p:boldItalic r:id="rId70"/>
    </p:embeddedFont>
    <p:embeddedFont>
      <p:font typeface="Ubuntu Medium" panose="020B0604020202020204" charset="0"/>
      <p:regular r:id="rId71"/>
      <p:bold r:id="rId72"/>
      <p:italic r:id="rId73"/>
      <p:boldItalic r:id="rId74"/>
    </p:embeddedFont>
    <p:embeddedFont>
      <p:font typeface="Viga" panose="020B0604020202020204" charset="0"/>
      <p:regular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DFBE16-BC6C-4E04-9B9A-16B822668898}">
  <a:tblStyle styleId="{EADFBE16-BC6C-4E04-9B9A-16B8226688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font" Target="fonts/font20.fntdata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7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font" Target="fonts/font1.fntdata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25sept2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mod/feedback/view.php?id=7952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equipe@recitmst.qc.ca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channel/UC7IcadI_rZFwso9N81PYqFg" TargetMode="External"/><Relationship Id="rId5" Type="http://schemas.openxmlformats.org/officeDocument/2006/relationships/hyperlink" Target="https://twitter.com/recitmst" TargetMode="External"/><Relationship Id="rId4" Type="http://schemas.openxmlformats.org/officeDocument/2006/relationships/hyperlink" Target="https://www.facebook.com/RECITMST2020/" TargetMode="Externa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9433249b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9433249b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42aac28eb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42aac28eb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437aeff1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437aeff1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5135cae13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5135cae13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3f5ccbb2b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3f5ccbb2b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f5ccbb2b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f5ccbb2b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354dfef89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354dfef89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56d9fb714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56d9fb714a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Intention de présentation de la production, Utiliser OneNote pour la présentation, pas besoin de partager car on travaille dans un outil collaboratif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Préalable créer une section (PREPARATION) page exercice 1 - 2 -3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962ec42a00_0_6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962ec42a00_0_6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Intention de présentation de la production, Utiliser OneNote pour la présentation, pas besoin de partager car on travaille dans un outil collaboratif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Préalable créer une section (PREPARATION) page exercice 1 - 2 -3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56d9fb714a_3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56d9fb714a_3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56d9fb714a_35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56d9fb714a_35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962ec42a00_0_1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962ec42a00_0_1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b="1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</a:rPr>
              <a:t>Lien de la présentation : </a:t>
            </a:r>
            <a:r>
              <a:rPr lang="fr-CA" b="1" u="sng">
                <a:solidFill>
                  <a:srgbClr val="3C78D8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http://bit.ly/mst25sept20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56d9fb714a_35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56d9fb714a_35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354dfef89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354dfef89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354dfef8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354dfef8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354dfef89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354dfef89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f5ccbb2b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f5ccbb2b5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54dfef89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54dfef89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354dfef89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354dfef89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f5ccbb2b5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3f5ccbb2b5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3f5ccbb2b5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3f5ccbb2b5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5135cae13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5135cae13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962ec42a00_0_3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962ec42a00_0_3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7e3bf75bb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7e3bf75bb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35a250466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35a2504661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355118e9e9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355118e9e9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35a23ff5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35a23ff5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579259cdb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579259cdb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579259cdb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579259cdb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5a23ff5f6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35a23ff5f6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35a23ff5f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35a23ff5f6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58ee8daa0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58ee8daa0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58ee8daa0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58ee8daa0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962ec42a00_0_6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962ec42a00_0_6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3f5ccbb2b5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3f5ccbb2b5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35a250466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35a250466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3f5ccbb2b5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3f5ccbb2b5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3f5ccbb2b5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3f5ccbb2b5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3f5ccbb2b5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3f5ccbb2b5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9551de0a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9551de0a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962d1912bb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962d1912bb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9558280f94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9558280f94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Lien du formulaire de rétroaction : </a:t>
            </a:r>
            <a:r>
              <a:rPr lang="fr-CA" sz="1050">
                <a:solidFill>
                  <a:srgbClr val="1A73E8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https://campus.recit.qc.ca/mod/feedback/view.php?id=7952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962ec42a00_0_5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962ec42a00_0_5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/>
              <a:t>Me joindre </a:t>
            </a:r>
            <a:r>
              <a:rPr lang="fr-CA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sonya.fiset@recitmst.qc.ca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Message à l’équipe : equipe</a:t>
            </a:r>
            <a:r>
              <a:rPr lang="fr-CA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@recitmst.qc.ca</a:t>
            </a:r>
            <a:r>
              <a:rPr lang="fr-CA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https://www.facebook.com/RECITMST2020/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https://twitter.com/recitmst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r>
              <a:rPr lang="fr-CA"/>
              <a:t> : </a:t>
            </a:r>
            <a:r>
              <a:rPr lang="fr-CA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https://www.youtube.com/channel/UC7IcadI_rZFwso9N81PYqFg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962d1912b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962d1912b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962ec42a00_0_3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962ec42a00_0_3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r>
              <a:rPr lang="fr-CA">
                <a:solidFill>
                  <a:srgbClr val="3D4965"/>
                </a:solidFill>
              </a:rPr>
              <a:t>Capture d’écran pour la liste pour la liste des P</a:t>
            </a:r>
            <a:endParaRPr>
              <a:solidFill>
                <a:srgbClr val="3D496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962ec42a00_0_3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962ec42a00_0_3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962ec42a00_0_4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962ec42a00_0_4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42aac28eb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42aac28eb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42aac28eb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42aac28eb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" name="Google Shape;53;p13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" name="Google Shape;54;p13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" name="Google Shape;61;p13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" name="Google Shape;62;p13"/>
          <p:cNvSpPr/>
          <p:nvPr/>
        </p:nvSpPr>
        <p:spPr>
          <a:xfrm>
            <a:off x="1347361" y="3186147"/>
            <a:ext cx="599146" cy="706813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" name="Google Shape;63;p13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" name="Google Shape;64;p13"/>
          <p:cNvSpPr/>
          <p:nvPr/>
        </p:nvSpPr>
        <p:spPr>
          <a:xfrm>
            <a:off x="7146421" y="4508764"/>
            <a:ext cx="1040884" cy="730621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" name="Google Shape;65;p13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" name="Google Shape;66;p13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" name="Google Shape;67;p13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8" name="Google Shape;68;p13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9" name="Google Shape;69;p13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0" name="Google Shape;70;p13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1" name="Google Shape;71;p13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2" name="Google Shape;72;p13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3" name="Google Shape;73;p13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4" name="Google Shape;74;p13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5" name="Google Shape;75;p13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6" name="Google Shape;76;p13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7" name="Google Shape;77;p13"/>
          <p:cNvSpPr/>
          <p:nvPr/>
        </p:nvSpPr>
        <p:spPr>
          <a:xfrm rot="-5400000">
            <a:off x="6496794" y="3021440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8" name="Google Shape;78;p13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9" name="Google Shape;79;p13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0" name="Google Shape;80;p13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4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4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4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4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4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/>
          <p:nvPr/>
        </p:nvSpPr>
        <p:spPr>
          <a:xfrm rot="10800000" flipH="1">
            <a:off x="0" y="3093235"/>
            <a:ext cx="8458200" cy="712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685800" y="1300757"/>
            <a:ext cx="7772400" cy="16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685800" y="3093357"/>
            <a:ext cx="7772400" cy="7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4030200" cy="34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2"/>
          </p:nvPr>
        </p:nvSpPr>
        <p:spPr>
          <a:xfrm>
            <a:off x="4656667" y="1461909"/>
            <a:ext cx="4030200" cy="34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/>
          <p:nvPr/>
        </p:nvSpPr>
        <p:spPr>
          <a:xfrm>
            <a:off x="0" y="4406309"/>
            <a:ext cx="8686800" cy="51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6" name="Google Shape;156;p3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7" name="Google Shape;157;p3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61" name="Google Shape;161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4" name="Google Shape;164;p3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5" name="Google Shape;165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35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7" name="Google Shape;327;p35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8" name="Google Shape;328;p35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9" name="Google Shape;329;p35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0" name="Google Shape;330;p35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1" name="Google Shape;331;p35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2" name="Google Shape;332;p35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3" name="Google Shape;333;p35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4" name="Google Shape;334;p35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5" name="Google Shape;335;p35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6" name="Google Shape;336;p35"/>
          <p:cNvSpPr/>
          <p:nvPr/>
        </p:nvSpPr>
        <p:spPr>
          <a:xfrm>
            <a:off x="1347361" y="3186147"/>
            <a:ext cx="599146" cy="706813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7" name="Google Shape;337;p35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8" name="Google Shape;338;p35"/>
          <p:cNvSpPr/>
          <p:nvPr/>
        </p:nvSpPr>
        <p:spPr>
          <a:xfrm>
            <a:off x="7146421" y="4508764"/>
            <a:ext cx="1040884" cy="730621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9" name="Google Shape;339;p35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0" name="Google Shape;340;p35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1" name="Google Shape;341;p35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2" name="Google Shape;342;p35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3" name="Google Shape;343;p35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4" name="Google Shape;344;p35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5" name="Google Shape;345;p35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6" name="Google Shape;346;p35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7" name="Google Shape;347;p35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8" name="Google Shape;348;p35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9" name="Google Shape;349;p35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0" name="Google Shape;350;p35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1" name="Google Shape;351;p35"/>
          <p:cNvSpPr/>
          <p:nvPr/>
        </p:nvSpPr>
        <p:spPr>
          <a:xfrm rot="-5400000">
            <a:off x="6496794" y="3021440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2" name="Google Shape;352;p35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3" name="Google Shape;353;p35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4" name="Google Shape;354;p35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6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357" name="Google Shape;357;p36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358" name="Google Shape;358;p36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9" name="Google Shape;359;p36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0" name="Google Shape;360;p36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1" name="Google Shape;361;p36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2" name="Google Shape;362;p36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3" name="Google Shape;363;p36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4" name="Google Shape;364;p36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5" name="Google Shape;365;p36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6" name="Google Shape;366;p36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7" name="Google Shape;367;p36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8" name="Google Shape;368;p36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9" name="Google Shape;369;p36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70" name="Google Shape;370;p36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71" name="Google Shape;371;p36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72" name="Google Shape;372;p36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73" name="Google Shape;373;p36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74" name="Google Shape;374;p36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75" name="Google Shape;375;p36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76" name="Google Shape;376;p36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77" name="Google Shape;377;p36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78" name="Google Shape;378;p36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79" name="Google Shape;379;p36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80" name="Google Shape;380;p36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81" name="Google Shape;381;p36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82" name="Google Shape;382;p36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83" name="Google Shape;383;p36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84" name="Google Shape;384;p36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85" name="Google Shape;385;p36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86" name="Google Shape;386;p36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87" name="Google Shape;387;p36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88" name="Google Shape;388;p36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89" name="Google Shape;389;p36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90" name="Google Shape;390;p36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91" name="Google Shape;391;p36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92" name="Google Shape;392;p36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93" name="Google Shape;393;p36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94" name="Google Shape;394;p36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95" name="Google Shape;395;p36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96" name="Google Shape;396;p36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97" name="Google Shape;397;p36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98" name="Google Shape;398;p36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99" name="Google Shape;399;p36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00" name="Google Shape;400;p36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01" name="Google Shape;401;p36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02" name="Google Shape;402;p36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03" name="Google Shape;403;p36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04" name="Google Shape;404;p36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05" name="Google Shape;405;p36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06" name="Google Shape;406;p36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07" name="Google Shape;407;p36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08" name="Google Shape;408;p36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7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37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12" name="Google Shape;412;p37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13" name="Google Shape;413;p37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14" name="Google Shape;414;p37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15" name="Google Shape;415;p37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16" name="Google Shape;416;p37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17" name="Google Shape;417;p37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18" name="Google Shape;418;p37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19" name="Google Shape;419;p37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0" name="Google Shape;420;p37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1" name="Google Shape;421;p37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2" name="Google Shape;422;p37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3" name="Google Shape;423;p37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4" name="Google Shape;424;p37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5" name="Google Shape;425;p37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6" name="Google Shape;426;p37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7" name="Google Shape;427;p37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8" name="Google Shape;428;p37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29" name="Google Shape;429;p37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0" name="Google Shape;430;p37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1" name="Google Shape;431;p37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2" name="Google Shape;432;p37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3" name="Google Shape;433;p37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4" name="Google Shape;434;p37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37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37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37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37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37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37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37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37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37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37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37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37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37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37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37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37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37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37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38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456" name="Google Shape;456;p3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57" name="Google Shape;457;p38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58" name="Google Shape;458;p3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59" name="Google Shape;459;p38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2" name="Google Shape;462;p3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3" name="Google Shape;463;p3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486" name="Google Shape;486;p3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87" name="Google Shape;487;p3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9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492" name="Google Shape;492;p39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93" name="Google Shape;493;p39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9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9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9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9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9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9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9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22" name="Google Shape;522;p39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23" name="Google Shape;523;p39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0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40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7" name="Google Shape;527;p40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8" name="Google Shape;528;p40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529" name="Google Shape;529;p40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530" name="Google Shape;530;p40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0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59" name="Google Shape;559;p40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60" name="Google Shape;560;p4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63" name="Google Shape;563;p41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564" name="Google Shape;564;p41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1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1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1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1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1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1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1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1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1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1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1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1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1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1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1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1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1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1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1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1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1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1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1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1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1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93" name="Google Shape;593;p41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94" name="Google Shape;594;p4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2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597" name="Google Shape;597;p42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8" name="Google Shape;598;p42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9" name="Google Shape;599;p42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0" name="Google Shape;600;p42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1" name="Google Shape;601;p42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2" name="Google Shape;602;p42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3" name="Google Shape;603;p42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4" name="Google Shape;604;p42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5" name="Google Shape;605;p42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6" name="Google Shape;606;p42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7" name="Google Shape;607;p42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8" name="Google Shape;608;p42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9" name="Google Shape;609;p42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0" name="Google Shape;610;p42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1" name="Google Shape;611;p42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2" name="Google Shape;612;p42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3" name="Google Shape;613;p42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4" name="Google Shape;614;p42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5" name="Google Shape;615;p42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6" name="Google Shape;616;p42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7" name="Google Shape;617;p42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8" name="Google Shape;618;p42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9" name="Google Shape;619;p42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0" name="Google Shape;620;p42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1" name="Google Shape;621;p42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2" name="Google Shape;622;p42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3" name="Google Shape;623;p42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4" name="Google Shape;624;p42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5" name="Google Shape;625;p42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6" name="Google Shape;626;p42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7" name="Google Shape;627;p42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8" name="Google Shape;628;p42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9" name="Google Shape;629;p42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0" name="Google Shape;630;p42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1" name="Google Shape;631;p42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2" name="Google Shape;632;p42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3" name="Google Shape;633;p42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4" name="Google Shape;634;p42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5" name="Google Shape;635;p42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6" name="Google Shape;636;p42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7" name="Google Shape;637;p42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8" name="Google Shape;638;p42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3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1" name="Google Shape;641;p43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2" name="Google Shape;642;p43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3" name="Google Shape;643;p4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4" name="Google Shape;644;p43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5" name="Google Shape;645;p43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6" name="Google Shape;646;p4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7" name="Google Shape;647;p43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8" name="Google Shape;648;p43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9" name="Google Shape;649;p4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0" name="Google Shape;650;p4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1" name="Google Shape;651;p4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2" name="Google Shape;652;p43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3" name="Google Shape;653;p43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4" name="Google Shape;654;p4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5" name="Google Shape;655;p43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6" name="Google Shape;656;p4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7" name="Google Shape;657;p43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8" name="Google Shape;658;p43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9" name="Google Shape;659;p43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0" name="Google Shape;660;p43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1" name="Google Shape;661;p43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2" name="Google Shape;662;p4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3" name="Google Shape;663;p43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4" name="Google Shape;664;p4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5" name="Google Shape;665;p4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6" name="Google Shape;666;p43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7" name="Google Shape;667;p43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8" name="Google Shape;668;p43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9" name="Google Shape;669;p43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0" name="Google Shape;670;p43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1" name="Google Shape;671;p43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2" name="Google Shape;672;p4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3" name="Google Shape;673;p43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4" name="Google Shape;674;p4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5" name="Google Shape;675;p43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6" name="Google Shape;676;p43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7" name="Google Shape;677;p43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8" name="Google Shape;678;p43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9" name="Google Shape;679;p4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80" name="Google Shape;680;p43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81" name="Google Shape;681;p43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5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45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87" name="Google Shape;687;p45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5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45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45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5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45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45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45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45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1">
  <p:cSld name="BLANK_1_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6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43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46"/>
          <p:cNvSpPr/>
          <p:nvPr/>
        </p:nvSpPr>
        <p:spPr>
          <a:xfrm rot="-5400000">
            <a:off x="4403950" y="4519950"/>
            <a:ext cx="336000" cy="91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46"/>
          <p:cNvSpPr txBox="1">
            <a:spLocks noGrp="1"/>
          </p:cNvSpPr>
          <p:nvPr>
            <p:ph type="sldNum" idx="12"/>
          </p:nvPr>
        </p:nvSpPr>
        <p:spPr>
          <a:xfrm>
            <a:off x="4116400" y="4807375"/>
            <a:ext cx="9111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4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02" name="Google Shape;702;p4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03" name="Google Shape;703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5F4F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Char char="●"/>
              <a:defRPr sz="3000">
                <a:solidFill>
                  <a:schemeClr val="dk2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○"/>
              <a:defRPr sz="2400">
                <a:solidFill>
                  <a:schemeClr val="dk2"/>
                </a:solidFill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  <a:defRPr sz="2400">
                <a:solidFill>
                  <a:schemeClr val="dk2"/>
                </a:solidFill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ga"/>
              <a:buNone/>
              <a:defRPr sz="2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"/>
              <a:buChar char="●"/>
              <a:defRPr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34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170" name="Google Shape;170;p34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4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4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4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4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4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4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4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4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4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4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4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4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4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4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4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4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4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4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4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4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4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4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4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4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4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4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4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4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4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4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4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4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4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4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4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4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4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4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4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4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4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4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4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4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4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4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4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4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4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4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4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4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4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4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4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4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4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4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4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4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4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4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4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4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4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4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4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4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4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4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4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4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4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4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4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4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4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4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4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4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4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4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4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4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4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4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4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4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4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4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4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4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4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4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4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4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4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4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4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4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4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4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4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4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4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4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4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4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4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4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4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4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4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4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4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4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4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4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4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34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322" name="Google Shape;322;p34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323" name="Google Shape;323;p3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png"/><Relationship Id="rId5" Type="http://schemas.openxmlformats.org/officeDocument/2006/relationships/hyperlink" Target="https://campus.recit.qc.ca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bit.ly/mst25sept20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://creativecommons.org/licenses/by-nc-sa/4.0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hyperlink" Target="https://www.youtube.com/watch?time_continue=12&amp;v=hDIYAjrI9e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hyperlink" Target="https://www.youtube.com/watch?v=6Q4mI8lc0vA" TargetMode="External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2&amp;v=b_GRYg_t5MA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utodraw.com/" TargetMode="External"/><Relationship Id="rId3" Type="http://schemas.openxmlformats.org/officeDocument/2006/relationships/hyperlink" Target="https://www.youtube.com/watch?v=wJ1vHz5rbQU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hyperlink" Target="https://images.google.com/" TargetMode="External"/><Relationship Id="rId4" Type="http://schemas.openxmlformats.org/officeDocument/2006/relationships/image" Target="../media/image37.png"/><Relationship Id="rId9" Type="http://schemas.openxmlformats.org/officeDocument/2006/relationships/hyperlink" Target="https://quickdraw.withgoogle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6cGJiMytoCg" TargetMode="External"/><Relationship Id="rId3" Type="http://schemas.openxmlformats.org/officeDocument/2006/relationships/image" Target="../media/image50.png"/><Relationship Id="rId7" Type="http://schemas.openxmlformats.org/officeDocument/2006/relationships/hyperlink" Target="https://www.youtube.com/watch?v=HRTdBosJbzA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2wUxTUNvl1M" TargetMode="External"/><Relationship Id="rId5" Type="http://schemas.openxmlformats.org/officeDocument/2006/relationships/hyperlink" Target="https://www.youtube.com/watch?v=wipNoHVwj9I" TargetMode="External"/><Relationship Id="rId10" Type="http://schemas.openxmlformats.org/officeDocument/2006/relationships/image" Target="../media/image52.png"/><Relationship Id="rId4" Type="http://schemas.openxmlformats.org/officeDocument/2006/relationships/hyperlink" Target="https://www.youtube.com/watch?v=GDrHtvsC1p8" TargetMode="External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cfga11.ca/10-sites-dinteret-pour-trouver-des-images-libres-de-droits/%20https:/www.photosforclass.com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campus.recit.qc.ca/course/view.php?id=179" TargetMode="External"/><Relationship Id="rId4" Type="http://schemas.openxmlformats.org/officeDocument/2006/relationships/hyperlink" Target="https://campus.recit.qc.ca/course/view.php?id=135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hyperlink" Target="https://campus.recit.qc.ca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mod/feedback/view.php?id=7952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6.png"/><Relationship Id="rId4" Type="http://schemas.openxmlformats.org/officeDocument/2006/relationships/hyperlink" Target="https://campus.recit.qc.ca/mod/feedback/complete.php?id=7952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7IcadI_rZFwso9N81PYqFg" TargetMode="External"/><Relationship Id="rId3" Type="http://schemas.openxmlformats.org/officeDocument/2006/relationships/image" Target="../media/image87.png"/><Relationship Id="rId7" Type="http://schemas.openxmlformats.org/officeDocument/2006/relationships/hyperlink" Target="https://twitter.com/recitmst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www.facebook.com/RECITMST2020/" TargetMode="External"/><Relationship Id="rId5" Type="http://schemas.openxmlformats.org/officeDocument/2006/relationships/hyperlink" Target="mailto:equipe@recitmst.qc.ca" TargetMode="External"/><Relationship Id="rId10" Type="http://schemas.openxmlformats.org/officeDocument/2006/relationships/image" Target="../media/image6.png"/><Relationship Id="rId4" Type="http://schemas.openxmlformats.org/officeDocument/2006/relationships/hyperlink" Target="mailto:Sonya.Fiset@recitmst.qc.ca" TargetMode="External"/><Relationship Id="rId9" Type="http://schemas.openxmlformats.org/officeDocument/2006/relationships/hyperlink" Target="http://creativecommons.org/licenses/by-nc-sa/4.0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png"/><Relationship Id="rId5" Type="http://schemas.openxmlformats.org/officeDocument/2006/relationships/hyperlink" Target="https://campus.recit.qc.ca/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png"/><Relationship Id="rId5" Type="http://schemas.openxmlformats.org/officeDocument/2006/relationships/hyperlink" Target="http://www.education.gouv.qc.ca/fileadmin/site_web/documents/ministere/continuum-cadre-reference-num.pdf" TargetMode="External"/><Relationship Id="rId4" Type="http://schemas.openxmlformats.org/officeDocument/2006/relationships/hyperlink" Target="https://view.genial.ly/5d812659369a7d0fc95ca03b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ple.com/ca/fr/education/everyone-can-creat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48"/>
          <p:cNvPicPr preferRelativeResize="0"/>
          <p:nvPr/>
        </p:nvPicPr>
        <p:blipFill rotWithShape="1">
          <a:blip r:embed="rId3">
            <a:alphaModFix/>
          </a:blip>
          <a:srcRect t="13693" b="7379"/>
          <a:stretch/>
        </p:blipFill>
        <p:spPr>
          <a:xfrm>
            <a:off x="0" y="-18500"/>
            <a:ext cx="9003998" cy="473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512" y="-18500"/>
            <a:ext cx="9169025" cy="5180499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48">
            <a:hlinkClick r:id="rId5"/>
          </p:cNvPr>
          <p:cNvSpPr txBox="1"/>
          <p:nvPr/>
        </p:nvSpPr>
        <p:spPr>
          <a:xfrm>
            <a:off x="4501425" y="4719300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Ubuntu"/>
                <a:ea typeface="Ubuntu"/>
                <a:cs typeface="Ubuntu"/>
                <a:sym typeface="Ubuntu"/>
              </a:rPr>
              <a:t>Pour plus de détails : campus.recit.qc.ca</a:t>
            </a:r>
            <a:endParaRPr sz="1600"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11" name="Google Shape;711;p48"/>
          <p:cNvSpPr txBox="1">
            <a:spLocks noGrp="1"/>
          </p:cNvSpPr>
          <p:nvPr>
            <p:ph type="ctrTitle"/>
          </p:nvPr>
        </p:nvSpPr>
        <p:spPr>
          <a:xfrm>
            <a:off x="-12500" y="1983275"/>
            <a:ext cx="5250000" cy="1143000"/>
          </a:xfrm>
          <a:prstGeom prst="rect">
            <a:avLst/>
          </a:prstGeom>
          <a:solidFill>
            <a:srgbClr val="202D36">
              <a:alpha val="48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2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000">
                <a:solidFill>
                  <a:srgbClr val="FFFFFF"/>
                </a:solidFill>
              </a:rPr>
              <a:t>Croquis-note, la prise </a:t>
            </a:r>
            <a:endParaRPr sz="4000">
              <a:solidFill>
                <a:srgbClr val="FFFFFF"/>
              </a:solidFill>
            </a:endParaRPr>
          </a:p>
          <a:p>
            <a:pPr marL="72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000">
                <a:solidFill>
                  <a:srgbClr val="FFFFFF"/>
                </a:solidFill>
              </a:rPr>
              <a:t>de notes visuelles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712" name="Google Shape;712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9377" y="425200"/>
            <a:ext cx="1644851" cy="12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48"/>
          <p:cNvSpPr txBox="1"/>
          <p:nvPr/>
        </p:nvSpPr>
        <p:spPr>
          <a:xfrm>
            <a:off x="20225" y="3459650"/>
            <a:ext cx="4703700" cy="13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25 septembre 2020</a:t>
            </a:r>
            <a:endParaRPr sz="20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 11 h 45 à 12 h 45</a:t>
            </a:r>
            <a:endParaRPr sz="20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Sonya Fiset et </a:t>
            </a:r>
            <a:endParaRPr sz="20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Marc-André Mercier</a:t>
            </a: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14" name="Google Shape;714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0881" y="238125"/>
            <a:ext cx="3769439" cy="14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8" y="-20575"/>
            <a:ext cx="68579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57"/>
          <p:cNvSpPr txBox="1"/>
          <p:nvPr/>
        </p:nvSpPr>
        <p:spPr>
          <a:xfrm>
            <a:off x="58900" y="3802275"/>
            <a:ext cx="31137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Croquis-note/sketchnote</a:t>
            </a:r>
            <a:endParaRPr sz="18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1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Paper</a:t>
            </a:r>
            <a:endParaRPr sz="11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95" name="Google Shape;795;p57"/>
          <p:cNvSpPr txBox="1"/>
          <p:nvPr/>
        </p:nvSpPr>
        <p:spPr>
          <a:xfrm>
            <a:off x="202975" y="-710400"/>
            <a:ext cx="5480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4. Pourquoi ?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58"/>
          <p:cNvSpPr txBox="1"/>
          <p:nvPr/>
        </p:nvSpPr>
        <p:spPr>
          <a:xfrm>
            <a:off x="202975" y="-710400"/>
            <a:ext cx="5480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4. Pourquoi ?</a:t>
            </a:r>
            <a:endParaRPr/>
          </a:p>
        </p:txBody>
      </p:sp>
      <p:pic>
        <p:nvPicPr>
          <p:cNvPr id="801" name="Google Shape;80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638" y="1060300"/>
            <a:ext cx="5266726" cy="3975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9"/>
          <p:cNvSpPr txBox="1"/>
          <p:nvPr/>
        </p:nvSpPr>
        <p:spPr>
          <a:xfrm>
            <a:off x="224500" y="-247700"/>
            <a:ext cx="3100500" cy="21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4. Pourquoi ?</a:t>
            </a:r>
            <a:endParaRPr/>
          </a:p>
        </p:txBody>
      </p:sp>
      <p:pic>
        <p:nvPicPr>
          <p:cNvPr id="807" name="Google Shape;807;p59"/>
          <p:cNvPicPr preferRelativeResize="0"/>
          <p:nvPr/>
        </p:nvPicPr>
        <p:blipFill rotWithShape="1">
          <a:blip r:embed="rId3">
            <a:alphaModFix/>
          </a:blip>
          <a:srcRect l="6339" t="2880" r="3489" b="3582"/>
          <a:stretch/>
        </p:blipFill>
        <p:spPr>
          <a:xfrm>
            <a:off x="2533300" y="0"/>
            <a:ext cx="661126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6754" y="297894"/>
            <a:ext cx="9144001" cy="4557855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60"/>
          <p:cNvSpPr txBox="1"/>
          <p:nvPr/>
        </p:nvSpPr>
        <p:spPr>
          <a:xfrm>
            <a:off x="202975" y="-710400"/>
            <a:ext cx="5480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4. Pourquoi 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9488" y="670375"/>
            <a:ext cx="5925026" cy="44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61"/>
          <p:cNvSpPr txBox="1">
            <a:spLocks noGrp="1"/>
          </p:cNvSpPr>
          <p:nvPr>
            <p:ph type="ctrTitle" idx="4294967295"/>
          </p:nvPr>
        </p:nvSpPr>
        <p:spPr>
          <a:xfrm>
            <a:off x="416000" y="1380325"/>
            <a:ext cx="8520600" cy="99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5. Quoi ?</a:t>
            </a:r>
            <a:endParaRPr sz="28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62"/>
          <p:cNvPicPr preferRelativeResize="0"/>
          <p:nvPr/>
        </p:nvPicPr>
        <p:blipFill rotWithShape="1">
          <a:blip r:embed="rId3">
            <a:alphaModFix/>
          </a:blip>
          <a:srcRect r="64182"/>
          <a:stretch/>
        </p:blipFill>
        <p:spPr>
          <a:xfrm rot="5400000">
            <a:off x="5592638" y="2099763"/>
            <a:ext cx="4121400" cy="298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62"/>
          <p:cNvSpPr txBox="1">
            <a:spLocks noGrp="1"/>
          </p:cNvSpPr>
          <p:nvPr>
            <p:ph type="ctrTitle"/>
          </p:nvPr>
        </p:nvSpPr>
        <p:spPr>
          <a:xfrm>
            <a:off x="366658" y="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Croquis-note/sketchnote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26" name="Google Shape;826;p62"/>
          <p:cNvSpPr txBox="1">
            <a:spLocks noGrp="1"/>
          </p:cNvSpPr>
          <p:nvPr>
            <p:ph type="subTitle" idx="1"/>
          </p:nvPr>
        </p:nvSpPr>
        <p:spPr>
          <a:xfrm>
            <a:off x="311700" y="24019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Roboto"/>
                <a:ea typeface="Roboto"/>
                <a:cs typeface="Roboto"/>
                <a:sym typeface="Roboto"/>
              </a:rPr>
              <a:t>Les outils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7" name="Google Shape;827;p62"/>
          <p:cNvSpPr txBox="1"/>
          <p:nvPr/>
        </p:nvSpPr>
        <p:spPr>
          <a:xfrm>
            <a:off x="171500" y="86250"/>
            <a:ext cx="2545800" cy="14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6. Comment ?</a:t>
            </a:r>
            <a:endParaRPr/>
          </a:p>
        </p:txBody>
      </p:sp>
      <p:sp>
        <p:nvSpPr>
          <p:cNvPr id="828" name="Google Shape;828;p62"/>
          <p:cNvSpPr txBox="1"/>
          <p:nvPr/>
        </p:nvSpPr>
        <p:spPr>
          <a:xfrm>
            <a:off x="1921350" y="3041425"/>
            <a:ext cx="5301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Application :</a:t>
            </a:r>
            <a:endParaRPr sz="3600" u="sng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Tayasui Sketches School</a:t>
            </a:r>
            <a:endParaRPr sz="36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tablette et ordinateur Apple </a:t>
            </a:r>
            <a:endParaRPr/>
          </a:p>
        </p:txBody>
      </p:sp>
      <p:pic>
        <p:nvPicPr>
          <p:cNvPr id="829" name="Google Shape;8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475" y="2846423"/>
            <a:ext cx="1402395" cy="148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Google Shape;834;p63"/>
          <p:cNvPicPr preferRelativeResize="0"/>
          <p:nvPr/>
        </p:nvPicPr>
        <p:blipFill rotWithShape="1">
          <a:blip r:embed="rId3">
            <a:alphaModFix/>
          </a:blip>
          <a:srcRect l="59659"/>
          <a:stretch/>
        </p:blipFill>
        <p:spPr>
          <a:xfrm rot="-5400000">
            <a:off x="-919912" y="919916"/>
            <a:ext cx="5143498" cy="33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63"/>
          <p:cNvSpPr txBox="1">
            <a:spLocks noGrp="1"/>
          </p:cNvSpPr>
          <p:nvPr>
            <p:ph type="ctrTitle"/>
          </p:nvPr>
        </p:nvSpPr>
        <p:spPr>
          <a:xfrm>
            <a:off x="4374500" y="112600"/>
            <a:ext cx="3835800" cy="35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Outils :</a:t>
            </a:r>
            <a:endParaRPr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36" name="Google Shape;83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9325" y="1055275"/>
            <a:ext cx="1562100" cy="410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Google Shape;841;p64"/>
          <p:cNvPicPr preferRelativeResize="0"/>
          <p:nvPr/>
        </p:nvPicPr>
        <p:blipFill rotWithShape="1">
          <a:blip r:embed="rId3">
            <a:alphaModFix/>
          </a:blip>
          <a:srcRect l="59659"/>
          <a:stretch/>
        </p:blipFill>
        <p:spPr>
          <a:xfrm rot="-5400000">
            <a:off x="-919912" y="919916"/>
            <a:ext cx="5143498" cy="33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64"/>
          <p:cNvSpPr txBox="1">
            <a:spLocks noGrp="1"/>
          </p:cNvSpPr>
          <p:nvPr>
            <p:ph type="ctrTitle"/>
          </p:nvPr>
        </p:nvSpPr>
        <p:spPr>
          <a:xfrm>
            <a:off x="3303675" y="744575"/>
            <a:ext cx="5528700" cy="35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Exercice 1 : </a:t>
            </a:r>
            <a:endParaRPr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Dessiner un émoticône et écrire son nom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65"/>
          <p:cNvPicPr preferRelativeResize="0"/>
          <p:nvPr/>
        </p:nvPicPr>
        <p:blipFill rotWithShape="1">
          <a:blip r:embed="rId3">
            <a:alphaModFix/>
          </a:blip>
          <a:srcRect l="59659"/>
          <a:stretch/>
        </p:blipFill>
        <p:spPr>
          <a:xfrm rot="-5400000">
            <a:off x="-919912" y="919916"/>
            <a:ext cx="5143498" cy="33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65"/>
          <p:cNvSpPr txBox="1">
            <a:spLocks noGrp="1"/>
          </p:cNvSpPr>
          <p:nvPr>
            <p:ph type="ctrTitle"/>
          </p:nvPr>
        </p:nvSpPr>
        <p:spPr>
          <a:xfrm>
            <a:off x="3303675" y="744575"/>
            <a:ext cx="5528700" cy="35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Exercice 2 :</a:t>
            </a:r>
            <a:endParaRPr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Dessiner un objet que vous voyez en 90 secondes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66"/>
          <p:cNvPicPr preferRelativeResize="0"/>
          <p:nvPr/>
        </p:nvPicPr>
        <p:blipFill rotWithShape="1">
          <a:blip r:embed="rId3">
            <a:alphaModFix/>
          </a:blip>
          <a:srcRect l="59659"/>
          <a:stretch/>
        </p:blipFill>
        <p:spPr>
          <a:xfrm rot="-5400000">
            <a:off x="-919912" y="919916"/>
            <a:ext cx="5143498" cy="33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66"/>
          <p:cNvSpPr txBox="1">
            <a:spLocks noGrp="1"/>
          </p:cNvSpPr>
          <p:nvPr>
            <p:ph type="ctrTitle"/>
          </p:nvPr>
        </p:nvSpPr>
        <p:spPr>
          <a:xfrm>
            <a:off x="3303675" y="744575"/>
            <a:ext cx="5528700" cy="35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Dessiner un objet que vous voyez en 45 secondes</a:t>
            </a:r>
            <a:endParaRPr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9"/>
          <p:cNvSpPr txBox="1">
            <a:spLocks noGrp="1"/>
          </p:cNvSpPr>
          <p:nvPr>
            <p:ph type="ctrTitle"/>
          </p:nvPr>
        </p:nvSpPr>
        <p:spPr>
          <a:xfrm>
            <a:off x="551625" y="400888"/>
            <a:ext cx="62151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900" b="1">
                <a:latin typeface="Ubuntu"/>
                <a:ea typeface="Ubuntu"/>
                <a:cs typeface="Ubuntu"/>
                <a:sym typeface="Ubuntu"/>
              </a:rPr>
              <a:t>Lien de la présentation : </a:t>
            </a:r>
            <a:r>
              <a:rPr lang="fr-CA" sz="1900" b="1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http://bit.ly/mst25sept20</a:t>
            </a:r>
            <a:endParaRPr sz="53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20" name="Google Shape;72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9473" y="3620394"/>
            <a:ext cx="918875" cy="8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625" y="4613203"/>
            <a:ext cx="918875" cy="325273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49"/>
          <p:cNvSpPr/>
          <p:nvPr/>
        </p:nvSpPr>
        <p:spPr>
          <a:xfrm>
            <a:off x="1672125" y="4646700"/>
            <a:ext cx="5935800" cy="35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49"/>
          <p:cNvSpPr txBox="1"/>
          <p:nvPr/>
        </p:nvSpPr>
        <p:spPr>
          <a:xfrm>
            <a:off x="1783400" y="4646700"/>
            <a:ext cx="59358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fr-CA" sz="800">
                <a:solidFill>
                  <a:srgbClr val="3C78D8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fr-CA" sz="800" u="sng">
                <a:solidFill>
                  <a:srgbClr val="3C78D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fr-CA" sz="800">
                <a:solidFill>
                  <a:srgbClr val="3C78D8"/>
                </a:solidFill>
              </a:rPr>
              <a:t>.</a:t>
            </a:r>
            <a:r>
              <a:rPr lang="fr-CA" sz="800">
                <a:solidFill>
                  <a:srgbClr val="3C78D8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/>
          </a:p>
        </p:txBody>
      </p:sp>
      <p:pic>
        <p:nvPicPr>
          <p:cNvPr id="724" name="Google Shape;724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5800" y="1580950"/>
            <a:ext cx="5857476" cy="151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49"/>
          <p:cNvPicPr preferRelativeResize="0"/>
          <p:nvPr/>
        </p:nvPicPr>
        <p:blipFill rotWithShape="1">
          <a:blip r:embed="rId8">
            <a:alphaModFix/>
          </a:blip>
          <a:srcRect l="26852"/>
          <a:stretch/>
        </p:blipFill>
        <p:spPr>
          <a:xfrm>
            <a:off x="1096505" y="3655319"/>
            <a:ext cx="2357314" cy="817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7507" y="3655319"/>
            <a:ext cx="779000" cy="734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67"/>
          <p:cNvPicPr preferRelativeResize="0"/>
          <p:nvPr/>
        </p:nvPicPr>
        <p:blipFill rotWithShape="1">
          <a:blip r:embed="rId3">
            <a:alphaModFix/>
          </a:blip>
          <a:srcRect l="59659"/>
          <a:stretch/>
        </p:blipFill>
        <p:spPr>
          <a:xfrm rot="-5400000">
            <a:off x="-919912" y="919916"/>
            <a:ext cx="5143498" cy="33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67"/>
          <p:cNvSpPr txBox="1">
            <a:spLocks noGrp="1"/>
          </p:cNvSpPr>
          <p:nvPr>
            <p:ph type="ctrTitle"/>
          </p:nvPr>
        </p:nvSpPr>
        <p:spPr>
          <a:xfrm>
            <a:off x="3303675" y="744575"/>
            <a:ext cx="5528700" cy="35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Dessiner un objet que vous voyez en 20 secondes</a:t>
            </a:r>
            <a:endParaRPr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68"/>
          <p:cNvPicPr preferRelativeResize="0"/>
          <p:nvPr/>
        </p:nvPicPr>
        <p:blipFill rotWithShape="1">
          <a:blip r:embed="rId3">
            <a:alphaModFix/>
          </a:blip>
          <a:srcRect l="59659"/>
          <a:stretch/>
        </p:blipFill>
        <p:spPr>
          <a:xfrm rot="-5400000">
            <a:off x="-919912" y="919916"/>
            <a:ext cx="5143498" cy="33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6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Dessin 101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67" name="Google Shape;867;p6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Roboto"/>
                <a:ea typeface="Roboto"/>
                <a:cs typeface="Roboto"/>
                <a:sym typeface="Roboto"/>
              </a:rPr>
              <a:t>Quelques trucs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Google Shape;872;p69"/>
          <p:cNvPicPr preferRelativeResize="0"/>
          <p:nvPr/>
        </p:nvPicPr>
        <p:blipFill rotWithShape="1">
          <a:blip r:embed="rId3">
            <a:alphaModFix/>
          </a:blip>
          <a:srcRect r="69684"/>
          <a:stretch/>
        </p:blipFill>
        <p:spPr>
          <a:xfrm>
            <a:off x="152400" y="141575"/>
            <a:ext cx="761775" cy="9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69"/>
          <p:cNvSpPr txBox="1">
            <a:spLocks noGrp="1"/>
          </p:cNvSpPr>
          <p:nvPr>
            <p:ph type="title"/>
          </p:nvPr>
        </p:nvSpPr>
        <p:spPr>
          <a:xfrm>
            <a:off x="1105325" y="343125"/>
            <a:ext cx="137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Le trait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74" name="Google Shape;874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6325" y="1298900"/>
            <a:ext cx="4417676" cy="35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298900"/>
            <a:ext cx="4899270" cy="21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69"/>
          <p:cNvSpPr txBox="1">
            <a:spLocks noGrp="1"/>
          </p:cNvSpPr>
          <p:nvPr>
            <p:ph type="title"/>
          </p:nvPr>
        </p:nvSpPr>
        <p:spPr>
          <a:xfrm>
            <a:off x="1569175" y="3405600"/>
            <a:ext cx="13761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latin typeface="Viga"/>
                <a:ea typeface="Viga"/>
                <a:cs typeface="Viga"/>
                <a:sym typeface="Viga"/>
              </a:rPr>
              <a:t>Vectoriel!</a:t>
            </a:r>
            <a:endParaRPr sz="1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77" name="Google Shape;877;p69"/>
          <p:cNvPicPr preferRelativeResize="0"/>
          <p:nvPr/>
        </p:nvPicPr>
        <p:blipFill rotWithShape="1">
          <a:blip r:embed="rId6">
            <a:alphaModFix/>
          </a:blip>
          <a:srcRect b="30675"/>
          <a:stretch/>
        </p:blipFill>
        <p:spPr>
          <a:xfrm>
            <a:off x="152400" y="3874500"/>
            <a:ext cx="892976" cy="7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69"/>
          <p:cNvSpPr txBox="1"/>
          <p:nvPr/>
        </p:nvSpPr>
        <p:spPr>
          <a:xfrm>
            <a:off x="228588" y="4571675"/>
            <a:ext cx="9672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>
                <a:latin typeface="Roboto"/>
                <a:ea typeface="Roboto"/>
                <a:cs typeface="Roboto"/>
                <a:sym typeface="Roboto"/>
              </a:rPr>
              <a:t>PAPER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9" name="Google Shape;879;p69"/>
          <p:cNvSpPr txBox="1"/>
          <p:nvPr/>
        </p:nvSpPr>
        <p:spPr>
          <a:xfrm>
            <a:off x="1045375" y="4353100"/>
            <a:ext cx="30195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7"/>
              </a:rPr>
              <a:t>Tutoriel pour l’application Paper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5650" y="188825"/>
            <a:ext cx="3624676" cy="233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36775"/>
            <a:ext cx="3286449" cy="261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70"/>
          <p:cNvPicPr preferRelativeResize="0"/>
          <p:nvPr/>
        </p:nvPicPr>
        <p:blipFill rotWithShape="1">
          <a:blip r:embed="rId5">
            <a:alphaModFix/>
          </a:blip>
          <a:srcRect r="50526"/>
          <a:stretch/>
        </p:blipFill>
        <p:spPr>
          <a:xfrm>
            <a:off x="7645813" y="2454437"/>
            <a:ext cx="1535638" cy="2538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2400" y="3348975"/>
            <a:ext cx="1643825" cy="16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70"/>
          <p:cNvPicPr preferRelativeResize="0"/>
          <p:nvPr/>
        </p:nvPicPr>
        <p:blipFill rotWithShape="1">
          <a:blip r:embed="rId5">
            <a:alphaModFix/>
          </a:blip>
          <a:srcRect l="49132" t="53111"/>
          <a:stretch/>
        </p:blipFill>
        <p:spPr>
          <a:xfrm>
            <a:off x="3556225" y="3592110"/>
            <a:ext cx="1535650" cy="11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26799" y="1136777"/>
            <a:ext cx="1365075" cy="2088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70"/>
          <p:cNvPicPr preferRelativeResize="0"/>
          <p:nvPr/>
        </p:nvPicPr>
        <p:blipFill rotWithShape="1">
          <a:blip r:embed="rId5">
            <a:alphaModFix/>
          </a:blip>
          <a:srcRect l="49132" b="45931"/>
          <a:stretch/>
        </p:blipFill>
        <p:spPr>
          <a:xfrm>
            <a:off x="174900" y="3768469"/>
            <a:ext cx="1535650" cy="133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3837" y="2647976"/>
            <a:ext cx="1701551" cy="176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27075" y="2847462"/>
            <a:ext cx="1147900" cy="2255849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70"/>
          <p:cNvSpPr txBox="1"/>
          <p:nvPr/>
        </p:nvSpPr>
        <p:spPr>
          <a:xfrm>
            <a:off x="1090825" y="312050"/>
            <a:ext cx="57864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latin typeface="Viga"/>
                <a:ea typeface="Viga"/>
                <a:cs typeface="Viga"/>
                <a:sym typeface="Viga"/>
              </a:rPr>
              <a:t>Conteneurs et étiquettes - </a:t>
            </a:r>
            <a:r>
              <a:rPr lang="fr-CA" sz="28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10"/>
              </a:rPr>
              <a:t>Tutoriel</a:t>
            </a:r>
            <a:endParaRPr sz="2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94" name="Google Shape;894;p7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6250" y="158750"/>
            <a:ext cx="866725" cy="114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71"/>
          <p:cNvSpPr txBox="1">
            <a:spLocks noGrp="1"/>
          </p:cNvSpPr>
          <p:nvPr>
            <p:ph type="title"/>
          </p:nvPr>
        </p:nvSpPr>
        <p:spPr>
          <a:xfrm>
            <a:off x="1189775" y="401800"/>
            <a:ext cx="33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Flèches- </a:t>
            </a:r>
            <a:r>
              <a:rPr lang="fr-CA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Tutoriel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900" name="Google Shape;900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550" y="136475"/>
            <a:ext cx="953450" cy="11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0900" y="974500"/>
            <a:ext cx="6382208" cy="401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72"/>
          <p:cNvSpPr txBox="1">
            <a:spLocks noGrp="1"/>
          </p:cNvSpPr>
          <p:nvPr>
            <p:ph type="title"/>
          </p:nvPr>
        </p:nvSpPr>
        <p:spPr>
          <a:xfrm>
            <a:off x="1396375" y="392088"/>
            <a:ext cx="730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L’idée plus que l’objet -</a:t>
            </a:r>
            <a:r>
              <a:rPr lang="fr-CA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 Tutoriel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907" name="Google Shape;907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900" y="1184650"/>
            <a:ext cx="5189274" cy="373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575" y="50899"/>
            <a:ext cx="1017500" cy="125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9975" y="961175"/>
            <a:ext cx="2602400" cy="172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89974" y="2306425"/>
            <a:ext cx="2190681" cy="1927799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72"/>
          <p:cNvSpPr txBox="1"/>
          <p:nvPr/>
        </p:nvSpPr>
        <p:spPr>
          <a:xfrm>
            <a:off x="5542975" y="4424425"/>
            <a:ext cx="138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8"/>
              </a:rPr>
              <a:t>AutoDraw</a:t>
            </a:r>
            <a:endParaRPr sz="18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912" name="Google Shape;912;p72"/>
          <p:cNvSpPr txBox="1"/>
          <p:nvPr/>
        </p:nvSpPr>
        <p:spPr>
          <a:xfrm>
            <a:off x="4158175" y="4424425"/>
            <a:ext cx="138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9"/>
              </a:rPr>
              <a:t>Quick</a:t>
            </a:r>
            <a:r>
              <a:rPr lang="fr-CA" sz="18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9"/>
              </a:rPr>
              <a:t>Draw</a:t>
            </a:r>
            <a:endParaRPr sz="18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913" name="Google Shape;913;p72"/>
          <p:cNvSpPr txBox="1"/>
          <p:nvPr/>
        </p:nvSpPr>
        <p:spPr>
          <a:xfrm>
            <a:off x="6909025" y="4424425"/>
            <a:ext cx="19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10"/>
              </a:rPr>
              <a:t>Google image</a:t>
            </a:r>
            <a:endParaRPr sz="1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914" name="Google Shape;914;p7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73375" y="4125672"/>
            <a:ext cx="1384800" cy="1017828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72"/>
          <p:cNvSpPr txBox="1"/>
          <p:nvPr/>
        </p:nvSpPr>
        <p:spPr>
          <a:xfrm>
            <a:off x="7197450" y="4697175"/>
            <a:ext cx="16404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>
                <a:latin typeface="Viga"/>
                <a:ea typeface="Viga"/>
                <a:cs typeface="Viga"/>
                <a:sym typeface="Viga"/>
              </a:rPr>
              <a:t>Type -&gt; Dessin au trait</a:t>
            </a:r>
            <a:endParaRPr sz="10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73"/>
          <p:cNvPicPr preferRelativeResize="0"/>
          <p:nvPr/>
        </p:nvPicPr>
        <p:blipFill rotWithShape="1">
          <a:blip r:embed="rId3">
            <a:alphaModFix/>
          </a:blip>
          <a:srcRect t="40144" b="35675"/>
          <a:stretch/>
        </p:blipFill>
        <p:spPr>
          <a:xfrm>
            <a:off x="587600" y="3727300"/>
            <a:ext cx="7809275" cy="14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81000" y="1245725"/>
            <a:ext cx="3782356" cy="22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73"/>
          <p:cNvSpPr txBox="1">
            <a:spLocks noGrp="1"/>
          </p:cNvSpPr>
          <p:nvPr>
            <p:ph type="title"/>
          </p:nvPr>
        </p:nvSpPr>
        <p:spPr>
          <a:xfrm>
            <a:off x="1240900" y="368813"/>
            <a:ext cx="240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Couleurs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923" name="Google Shape;923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5802" y="851727"/>
            <a:ext cx="3861626" cy="2771774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73"/>
          <p:cNvSpPr txBox="1"/>
          <p:nvPr/>
        </p:nvSpPr>
        <p:spPr>
          <a:xfrm>
            <a:off x="1339550" y="3300125"/>
            <a:ext cx="21645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latin typeface="Roboto"/>
                <a:ea typeface="Roboto"/>
                <a:cs typeface="Roboto"/>
                <a:sym typeface="Roboto"/>
              </a:rPr>
              <a:t>Aquarelle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5" name="Google Shape;925;p73"/>
          <p:cNvSpPr txBox="1"/>
          <p:nvPr/>
        </p:nvSpPr>
        <p:spPr>
          <a:xfrm>
            <a:off x="5962338" y="3376325"/>
            <a:ext cx="21645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latin typeface="Roboto"/>
                <a:ea typeface="Roboto"/>
                <a:cs typeface="Roboto"/>
                <a:sym typeface="Roboto"/>
              </a:rPr>
              <a:t>Rouleau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26" name="Google Shape;926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4163" y="64625"/>
            <a:ext cx="1095375" cy="11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74"/>
          <p:cNvSpPr txBox="1">
            <a:spLocks noGrp="1"/>
          </p:cNvSpPr>
          <p:nvPr>
            <p:ph type="title"/>
          </p:nvPr>
        </p:nvSpPr>
        <p:spPr>
          <a:xfrm>
            <a:off x="1105325" y="343125"/>
            <a:ext cx="4234200" cy="572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La police de caractère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932" name="Google Shape;932;p74"/>
          <p:cNvSpPr txBox="1"/>
          <p:nvPr/>
        </p:nvSpPr>
        <p:spPr>
          <a:xfrm>
            <a:off x="635475" y="293550"/>
            <a:ext cx="2787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933" name="Google Shape;933;p74"/>
          <p:cNvPicPr preferRelativeResize="0"/>
          <p:nvPr/>
        </p:nvPicPr>
        <p:blipFill rotWithShape="1">
          <a:blip r:embed="rId3">
            <a:alphaModFix/>
          </a:blip>
          <a:srcRect t="10634"/>
          <a:stretch/>
        </p:blipFill>
        <p:spPr>
          <a:xfrm>
            <a:off x="1197850" y="955225"/>
            <a:ext cx="6766027" cy="403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002" y="126550"/>
            <a:ext cx="875323" cy="1005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75"/>
          <p:cNvSpPr txBox="1">
            <a:spLocks noGrp="1"/>
          </p:cNvSpPr>
          <p:nvPr>
            <p:ph type="title"/>
          </p:nvPr>
        </p:nvSpPr>
        <p:spPr>
          <a:xfrm>
            <a:off x="1105325" y="343125"/>
            <a:ext cx="2600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La structure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940" name="Google Shape;940;p75"/>
          <p:cNvPicPr preferRelativeResize="0"/>
          <p:nvPr/>
        </p:nvPicPr>
        <p:blipFill rotWithShape="1">
          <a:blip r:embed="rId3">
            <a:alphaModFix/>
          </a:blip>
          <a:srcRect t="5455"/>
          <a:stretch/>
        </p:blipFill>
        <p:spPr>
          <a:xfrm>
            <a:off x="1477300" y="915825"/>
            <a:ext cx="6189392" cy="42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400" y="160287"/>
            <a:ext cx="893926" cy="128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76"/>
          <p:cNvSpPr txBox="1">
            <a:spLocks noGrp="1"/>
          </p:cNvSpPr>
          <p:nvPr>
            <p:ph type="title"/>
          </p:nvPr>
        </p:nvSpPr>
        <p:spPr>
          <a:xfrm>
            <a:off x="1105325" y="343125"/>
            <a:ext cx="555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Les formes 3D - Tutoriels 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947" name="Google Shape;94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774" y="123600"/>
            <a:ext cx="806200" cy="1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76"/>
          <p:cNvSpPr txBox="1"/>
          <p:nvPr/>
        </p:nvSpPr>
        <p:spPr>
          <a:xfrm>
            <a:off x="547800" y="3279750"/>
            <a:ext cx="80484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u="sng">
                <a:solidFill>
                  <a:schemeClr val="hlink"/>
                </a:solidFill>
                <a:hlinkClick r:id="rId4"/>
              </a:rPr>
              <a:t>Cube</a:t>
            </a:r>
            <a:r>
              <a:rPr lang="fr-CA" sz="2400"/>
              <a:t> 		</a:t>
            </a:r>
            <a:r>
              <a:rPr lang="fr-CA" sz="2400" u="sng">
                <a:solidFill>
                  <a:schemeClr val="hlink"/>
                </a:solidFill>
                <a:hlinkClick r:id="rId5"/>
              </a:rPr>
              <a:t>Cône</a:t>
            </a:r>
            <a:r>
              <a:rPr lang="fr-CA" sz="2400"/>
              <a:t> 		</a:t>
            </a:r>
            <a:r>
              <a:rPr lang="fr-CA" sz="2400" u="sng">
                <a:solidFill>
                  <a:schemeClr val="hlink"/>
                </a:solidFill>
                <a:hlinkClick r:id="rId6"/>
              </a:rPr>
              <a:t>Sphère </a:t>
            </a:r>
            <a:r>
              <a:rPr lang="fr-CA" sz="2400"/>
              <a:t>		</a:t>
            </a:r>
            <a:r>
              <a:rPr lang="fr-CA" sz="2400" u="sng">
                <a:solidFill>
                  <a:schemeClr val="hlink"/>
                </a:solidFill>
                <a:hlinkClick r:id="rId7"/>
              </a:rPr>
              <a:t>Cylindre </a:t>
            </a:r>
            <a:r>
              <a:rPr lang="fr-CA" sz="2400"/>
              <a:t> 		</a:t>
            </a:r>
            <a:r>
              <a:rPr lang="fr-CA" sz="2400" u="sng">
                <a:solidFill>
                  <a:schemeClr val="hlink"/>
                </a:solidFill>
                <a:hlinkClick r:id="rId8"/>
              </a:rPr>
              <a:t>Pyramide</a:t>
            </a:r>
            <a:endParaRPr sz="2400"/>
          </a:p>
        </p:txBody>
      </p:sp>
      <p:sp>
        <p:nvSpPr>
          <p:cNvPr id="949" name="Google Shape;949;p76"/>
          <p:cNvSpPr/>
          <p:nvPr/>
        </p:nvSpPr>
        <p:spPr>
          <a:xfrm>
            <a:off x="5330925" y="1343150"/>
            <a:ext cx="1030775" cy="1665900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76"/>
          <p:cNvSpPr/>
          <p:nvPr/>
        </p:nvSpPr>
        <p:spPr>
          <a:xfrm>
            <a:off x="551825" y="1926200"/>
            <a:ext cx="1166100" cy="1166100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76"/>
          <p:cNvSpPr/>
          <p:nvPr/>
        </p:nvSpPr>
        <p:spPr>
          <a:xfrm>
            <a:off x="3342700" y="1582625"/>
            <a:ext cx="1207800" cy="12156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2" name="Google Shape;952;p7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72175" y="1343150"/>
            <a:ext cx="1553590" cy="187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7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22375" y="1809163"/>
            <a:ext cx="1047750" cy="140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5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3</a:t>
            </a:fld>
            <a:endParaRPr/>
          </a:p>
        </p:txBody>
      </p:sp>
      <p:sp>
        <p:nvSpPr>
          <p:cNvPr id="732" name="Google Shape;732;p50"/>
          <p:cNvSpPr txBox="1"/>
          <p:nvPr/>
        </p:nvSpPr>
        <p:spPr>
          <a:xfrm>
            <a:off x="891550" y="609600"/>
            <a:ext cx="5190600" cy="1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Plan de la rencontre 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Bienvenue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Qui êtes-vous?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Ressources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Pourquoi ? Quoi ? Comment ?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Expérimentation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Formations et références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Badge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33" name="Google Shape;73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618787" y="3951601"/>
            <a:ext cx="8079574" cy="20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77"/>
          <p:cNvSpPr txBox="1">
            <a:spLocks noGrp="1"/>
          </p:cNvSpPr>
          <p:nvPr>
            <p:ph type="title"/>
          </p:nvPr>
        </p:nvSpPr>
        <p:spPr>
          <a:xfrm>
            <a:off x="1658950" y="343125"/>
            <a:ext cx="50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Images libres de droits 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959" name="Google Shape;959;p77"/>
          <p:cNvSpPr txBox="1"/>
          <p:nvPr/>
        </p:nvSpPr>
        <p:spPr>
          <a:xfrm>
            <a:off x="1757700" y="1076350"/>
            <a:ext cx="6838500" cy="29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10 sites de référence</a:t>
            </a:r>
            <a:r>
              <a:rPr lang="fr-CA"/>
              <a:t> :  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960" name="Google Shape;960;p77"/>
          <p:cNvPicPr preferRelativeResize="0"/>
          <p:nvPr/>
        </p:nvPicPr>
        <p:blipFill rotWithShape="1">
          <a:blip r:embed="rId4">
            <a:alphaModFix/>
          </a:blip>
          <a:srcRect r="69684"/>
          <a:stretch/>
        </p:blipFill>
        <p:spPr>
          <a:xfrm>
            <a:off x="152400" y="141575"/>
            <a:ext cx="761775" cy="9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649" y="2936975"/>
            <a:ext cx="8516077" cy="2206525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78"/>
          <p:cNvSpPr txBox="1">
            <a:spLocks noGrp="1"/>
          </p:cNvSpPr>
          <p:nvPr>
            <p:ph type="ctrTitle"/>
          </p:nvPr>
        </p:nvSpPr>
        <p:spPr>
          <a:xfrm>
            <a:off x="91200" y="197825"/>
            <a:ext cx="8961600" cy="30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800">
                <a:latin typeface="Viga"/>
                <a:ea typeface="Viga"/>
                <a:cs typeface="Viga"/>
                <a:sym typeface="Viga"/>
              </a:rPr>
              <a:t>Comment utiliser le </a:t>
            </a:r>
            <a:endParaRPr sz="48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800">
                <a:latin typeface="Viga"/>
                <a:ea typeface="Viga"/>
                <a:cs typeface="Viga"/>
                <a:sym typeface="Viga"/>
              </a:rPr>
              <a:t>croquis-note en </a:t>
            </a:r>
            <a:endParaRPr sz="48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800">
                <a:latin typeface="Viga"/>
                <a:ea typeface="Viga"/>
                <a:cs typeface="Viga"/>
                <a:sym typeface="Viga"/>
              </a:rPr>
              <a:t>mathématiques ou en sciences?</a:t>
            </a:r>
            <a:endParaRPr sz="48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Google Shape;971;p79"/>
          <p:cNvPicPr preferRelativeResize="0"/>
          <p:nvPr/>
        </p:nvPicPr>
        <p:blipFill rotWithShape="1">
          <a:blip r:embed="rId3">
            <a:alphaModFix/>
          </a:blip>
          <a:srcRect l="59659"/>
          <a:stretch/>
        </p:blipFill>
        <p:spPr>
          <a:xfrm rot="-5400000">
            <a:off x="-919912" y="919916"/>
            <a:ext cx="5143498" cy="33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7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Exemples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973" name="Google Shape;973;p7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Roboto"/>
                <a:ea typeface="Roboto"/>
                <a:cs typeface="Roboto"/>
                <a:sym typeface="Roboto"/>
              </a:rPr>
              <a:t>en mathématiques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" name="Google Shape;978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5575" y="1672827"/>
            <a:ext cx="3019050" cy="226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125" y="0"/>
            <a:ext cx="2465475" cy="28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0825" y="152400"/>
            <a:ext cx="2726975" cy="275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3225" y="3056662"/>
            <a:ext cx="2539587" cy="1934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46624" y="3013325"/>
            <a:ext cx="3282726" cy="2079951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80"/>
          <p:cNvSpPr txBox="1"/>
          <p:nvPr/>
        </p:nvSpPr>
        <p:spPr>
          <a:xfrm>
            <a:off x="2910900" y="242175"/>
            <a:ext cx="34299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Travaux réalisés par les élèves de Mme Mélanie Paré à l’école Des Berges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81"/>
          <p:cNvSpPr txBox="1">
            <a:spLocks noGrp="1"/>
          </p:cNvSpPr>
          <p:nvPr>
            <p:ph type="title"/>
          </p:nvPr>
        </p:nvSpPr>
        <p:spPr>
          <a:xfrm>
            <a:off x="3918300" y="4636025"/>
            <a:ext cx="4649400" cy="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100"/>
              <a:t>Travaux réalisés par les élèves de Mme Mélanie Paré à l’école Des Berges</a:t>
            </a:r>
            <a:endParaRPr sz="1100"/>
          </a:p>
        </p:txBody>
      </p:sp>
      <p:pic>
        <p:nvPicPr>
          <p:cNvPr id="989" name="Google Shape;989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543300" cy="26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8100" y="152400"/>
            <a:ext cx="5143501" cy="4085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956113" y="2633713"/>
            <a:ext cx="2173749" cy="256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82"/>
          <p:cNvSpPr txBox="1"/>
          <p:nvPr/>
        </p:nvSpPr>
        <p:spPr>
          <a:xfrm>
            <a:off x="7393500" y="4614157"/>
            <a:ext cx="18267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97" name="Google Shape;997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696547"/>
            <a:ext cx="3586750" cy="237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0300" y="2599776"/>
            <a:ext cx="3321505" cy="254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2902821" cy="2163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0675" y="152400"/>
            <a:ext cx="2993331" cy="224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82964" y="152410"/>
            <a:ext cx="2039976" cy="267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83"/>
          <p:cNvSpPr txBox="1"/>
          <p:nvPr/>
        </p:nvSpPr>
        <p:spPr>
          <a:xfrm>
            <a:off x="7393500" y="4614157"/>
            <a:ext cx="18267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07" name="Google Shape;1007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74966" cy="433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9766" y="152400"/>
            <a:ext cx="2911834" cy="411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" name="Google Shape;1013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3299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7791" y="152400"/>
            <a:ext cx="5053809" cy="3472996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84"/>
          <p:cNvSpPr txBox="1"/>
          <p:nvPr/>
        </p:nvSpPr>
        <p:spPr>
          <a:xfrm>
            <a:off x="4473100" y="4015675"/>
            <a:ext cx="22077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Pour s’inspirer d’idées sur Pinterest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85"/>
          <p:cNvPicPr preferRelativeResize="0"/>
          <p:nvPr/>
        </p:nvPicPr>
        <p:blipFill rotWithShape="1">
          <a:blip r:embed="rId3">
            <a:alphaModFix/>
          </a:blip>
          <a:srcRect l="59659"/>
          <a:stretch/>
        </p:blipFill>
        <p:spPr>
          <a:xfrm rot="-5400000">
            <a:off x="-919912" y="919916"/>
            <a:ext cx="5143498" cy="33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8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Exemples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022" name="Google Shape;1022;p8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Roboto"/>
                <a:ea typeface="Roboto"/>
                <a:cs typeface="Roboto"/>
                <a:sym typeface="Roboto"/>
              </a:rPr>
              <a:t>en sciences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86"/>
          <p:cNvSpPr txBox="1">
            <a:spLocks noGrp="1"/>
          </p:cNvSpPr>
          <p:nvPr>
            <p:ph type="title"/>
          </p:nvPr>
        </p:nvSpPr>
        <p:spPr>
          <a:xfrm>
            <a:off x="4810325" y="3467175"/>
            <a:ext cx="3614400" cy="1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/>
              <a:t>Des synthèses, des cycles, des organigrammes...</a:t>
            </a:r>
            <a:endParaRPr/>
          </a:p>
        </p:txBody>
      </p:sp>
      <p:sp>
        <p:nvSpPr>
          <p:cNvPr id="1028" name="Google Shape;1028;p86"/>
          <p:cNvSpPr txBox="1"/>
          <p:nvPr/>
        </p:nvSpPr>
        <p:spPr>
          <a:xfrm>
            <a:off x="7393500" y="4614157"/>
            <a:ext cx="18267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9" name="Google Shape;1029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38075" cy="204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2875" y="152400"/>
            <a:ext cx="343852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3800" y="152400"/>
            <a:ext cx="2357800" cy="314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575" y="2769799"/>
            <a:ext cx="4207825" cy="228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5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4</a:t>
            </a:fld>
            <a:endParaRPr/>
          </a:p>
        </p:txBody>
      </p:sp>
      <p:pic>
        <p:nvPicPr>
          <p:cNvPr id="739" name="Google Shape;73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325" y="4144925"/>
            <a:ext cx="72580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1750" y="2141225"/>
            <a:ext cx="3079205" cy="97535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51"/>
          <p:cNvSpPr txBox="1"/>
          <p:nvPr/>
        </p:nvSpPr>
        <p:spPr>
          <a:xfrm>
            <a:off x="891550" y="609600"/>
            <a:ext cx="6957000" cy="22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Fonctionnement de VIA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Main, caméra, micro</a:t>
            </a:r>
            <a:endParaRPr sz="3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Outils d’annotation </a:t>
            </a:r>
            <a:endParaRPr sz="3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Google Shape;1037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9975" y="-49525"/>
            <a:ext cx="684403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Google Shape;1042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637338">
            <a:off x="113859" y="1677326"/>
            <a:ext cx="3969832" cy="1127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88"/>
          <p:cNvSpPr txBox="1"/>
          <p:nvPr/>
        </p:nvSpPr>
        <p:spPr>
          <a:xfrm>
            <a:off x="1794750" y="4206500"/>
            <a:ext cx="2123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latin typeface="Viga"/>
                <a:ea typeface="Viga"/>
                <a:cs typeface="Viga"/>
                <a:sym typeface="Viga"/>
              </a:rPr>
              <a:t>Dessin?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044" name="Google Shape;1044;p88"/>
          <p:cNvSpPr txBox="1"/>
          <p:nvPr/>
        </p:nvSpPr>
        <p:spPr>
          <a:xfrm>
            <a:off x="5214700" y="4206500"/>
            <a:ext cx="2123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latin typeface="Viga"/>
                <a:ea typeface="Viga"/>
                <a:cs typeface="Viga"/>
                <a:sym typeface="Viga"/>
              </a:rPr>
              <a:t>Image!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045" name="Google Shape;1045;p88"/>
          <p:cNvSpPr txBox="1"/>
          <p:nvPr/>
        </p:nvSpPr>
        <p:spPr>
          <a:xfrm>
            <a:off x="2898825" y="998125"/>
            <a:ext cx="2607900" cy="16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Représenter visuellement des données ou de l’information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046" name="Google Shape;1046;p88"/>
          <p:cNvPicPr preferRelativeResize="0"/>
          <p:nvPr/>
        </p:nvPicPr>
        <p:blipFill rotWithShape="1">
          <a:blip r:embed="rId4">
            <a:alphaModFix/>
          </a:blip>
          <a:srcRect l="17307"/>
          <a:stretch/>
        </p:blipFill>
        <p:spPr>
          <a:xfrm rot="-4453323">
            <a:off x="4449035" y="1267950"/>
            <a:ext cx="4000030" cy="186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89"/>
          <p:cNvSpPr txBox="1"/>
          <p:nvPr/>
        </p:nvSpPr>
        <p:spPr>
          <a:xfrm>
            <a:off x="202975" y="-710400"/>
            <a:ext cx="5480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8. Formations et références</a:t>
            </a:r>
            <a:endParaRPr/>
          </a:p>
        </p:txBody>
      </p:sp>
      <p:pic>
        <p:nvPicPr>
          <p:cNvPr id="1052" name="Google Shape;1052;p89"/>
          <p:cNvPicPr preferRelativeResize="0"/>
          <p:nvPr/>
        </p:nvPicPr>
        <p:blipFill rotWithShape="1">
          <a:blip r:embed="rId3">
            <a:alphaModFix/>
          </a:blip>
          <a:srcRect t="6147"/>
          <a:stretch/>
        </p:blipFill>
        <p:spPr>
          <a:xfrm>
            <a:off x="213875" y="1015075"/>
            <a:ext cx="8716250" cy="397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Google Shape;1057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2200" y="424175"/>
            <a:ext cx="4679624" cy="4373626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Google Shape;1058;p90"/>
          <p:cNvSpPr txBox="1"/>
          <p:nvPr/>
        </p:nvSpPr>
        <p:spPr>
          <a:xfrm>
            <a:off x="333175" y="458125"/>
            <a:ext cx="5097900" cy="1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5200">
                <a:latin typeface="Viga"/>
                <a:ea typeface="Viga"/>
                <a:cs typeface="Viga"/>
                <a:sym typeface="Viga"/>
              </a:rPr>
              <a:t>Autoformations</a:t>
            </a:r>
            <a:r>
              <a:rPr lang="fr-CA" sz="2400"/>
              <a:t>  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Campus RÉCIT - </a:t>
            </a:r>
            <a:endParaRPr sz="3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Le croquis-note</a:t>
            </a:r>
            <a:r>
              <a:rPr lang="fr-CA" sz="3000">
                <a:latin typeface="Ubuntu"/>
                <a:ea typeface="Ubuntu"/>
                <a:cs typeface="Ubuntu"/>
                <a:sym typeface="Ubuntu"/>
              </a:rPr>
              <a:t> </a:t>
            </a:r>
            <a:endParaRPr sz="3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latin typeface="Ubuntu"/>
                <a:ea typeface="Ubuntu"/>
                <a:cs typeface="Ubuntu"/>
                <a:sym typeface="Ubuntu"/>
              </a:rPr>
              <a:t>en univers social</a:t>
            </a:r>
            <a:endParaRPr sz="3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latin typeface="Ubuntu"/>
                <a:ea typeface="Ubuntu"/>
                <a:cs typeface="Ubuntu"/>
                <a:sym typeface="Ubuntu"/>
              </a:rPr>
              <a:t>et </a:t>
            </a:r>
            <a:endParaRPr sz="3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Le croquis-note en MST</a:t>
            </a:r>
            <a:endParaRPr sz="30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Google Shape;1063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275" y="187325"/>
            <a:ext cx="6275449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92"/>
          <p:cNvSpPr txBox="1">
            <a:spLocks noGrp="1"/>
          </p:cNvSpPr>
          <p:nvPr>
            <p:ph type="title"/>
          </p:nvPr>
        </p:nvSpPr>
        <p:spPr>
          <a:xfrm>
            <a:off x="777625" y="1904550"/>
            <a:ext cx="3304800" cy="13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b="1">
                <a:solidFill>
                  <a:srgbClr val="FFFFFF"/>
                </a:solidFill>
              </a:rPr>
              <a:t>Autoformation sur le Campus Récit</a:t>
            </a:r>
            <a:endParaRPr b="1" i="1">
              <a:solidFill>
                <a:srgbClr val="FFFFFF"/>
              </a:solidFill>
            </a:endParaRPr>
          </a:p>
        </p:txBody>
      </p:sp>
      <p:sp>
        <p:nvSpPr>
          <p:cNvPr id="1069" name="Google Shape;1069;p92"/>
          <p:cNvSpPr txBox="1">
            <a:spLocks noGrp="1"/>
          </p:cNvSpPr>
          <p:nvPr>
            <p:ph type="body" idx="1"/>
          </p:nvPr>
        </p:nvSpPr>
        <p:spPr>
          <a:xfrm>
            <a:off x="4583525" y="1904550"/>
            <a:ext cx="4354200" cy="2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1155C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CA">
                <a:latin typeface="Ubuntu"/>
                <a:ea typeface="Ubuntu"/>
                <a:cs typeface="Ubuntu"/>
                <a:sym typeface="Ubuntu"/>
              </a:rPr>
              <a:t>Dans « Ajouter un travail », inscrire participation au webinaire et la date d’aujourd’hui ou la date du visionnement asynchrone.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070" name="Google Shape;107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9825" y="3960625"/>
            <a:ext cx="957824" cy="9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9525" y="449000"/>
            <a:ext cx="1634717" cy="159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6" name="Google Shape;1076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75" y="2425500"/>
            <a:ext cx="3059949" cy="2634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77" name="Google Shape;1077;p9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53600" cy="593700"/>
          </a:xfrm>
          <a:prstGeom prst="rect">
            <a:avLst/>
          </a:prstGeom>
          <a:solidFill>
            <a:srgbClr val="202D36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900">
                <a:solidFill>
                  <a:srgbClr val="FFFFFF"/>
                </a:solidFill>
              </a:rPr>
              <a:t>Badge de participation</a:t>
            </a:r>
            <a:endParaRPr sz="2900">
              <a:solidFill>
                <a:srgbClr val="FFFFFF"/>
              </a:solidFill>
            </a:endParaRPr>
          </a:p>
        </p:txBody>
      </p:sp>
      <p:pic>
        <p:nvPicPr>
          <p:cNvPr id="1078" name="Google Shape;1078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050" y="665100"/>
            <a:ext cx="5873526" cy="116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79" name="Google Shape;1079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9525" y="624425"/>
            <a:ext cx="2482463" cy="20751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80" name="Google Shape;1080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8580" y="3397450"/>
            <a:ext cx="2343145" cy="1689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81" name="Google Shape;1081;p93"/>
          <p:cNvSpPr txBox="1"/>
          <p:nvPr/>
        </p:nvSpPr>
        <p:spPr>
          <a:xfrm>
            <a:off x="6558700" y="2730300"/>
            <a:ext cx="23433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>
                <a:latin typeface="Ubuntu Light"/>
                <a:ea typeface="Ubuntu Light"/>
                <a:cs typeface="Ubuntu Light"/>
                <a:sym typeface="Ubuntu Light"/>
              </a:rPr>
              <a:t>Pour demander le badge ajoutez un travail et résumez </a:t>
            </a:r>
            <a:br>
              <a:rPr lang="fr-CA" sz="1200">
                <a:latin typeface="Ubuntu Light"/>
                <a:ea typeface="Ubuntu Light"/>
                <a:cs typeface="Ubuntu Light"/>
                <a:sym typeface="Ubuntu Light"/>
              </a:rPr>
            </a:br>
            <a:r>
              <a:rPr lang="fr-CA" sz="1200">
                <a:latin typeface="Ubuntu Light"/>
                <a:ea typeface="Ubuntu Light"/>
                <a:cs typeface="Ubuntu Light"/>
                <a:sym typeface="Ubuntu Light"/>
              </a:rPr>
              <a:t>en quelques mots votre atelier.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082" name="Google Shape;1082;p93"/>
          <p:cNvSpPr/>
          <p:nvPr/>
        </p:nvSpPr>
        <p:spPr>
          <a:xfrm>
            <a:off x="1520925" y="1224475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1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083" name="Google Shape;1083;p93"/>
          <p:cNvSpPr/>
          <p:nvPr/>
        </p:nvSpPr>
        <p:spPr>
          <a:xfrm>
            <a:off x="3691175" y="1224475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2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084" name="Google Shape;1084;p93"/>
          <p:cNvSpPr/>
          <p:nvPr/>
        </p:nvSpPr>
        <p:spPr>
          <a:xfrm>
            <a:off x="6997913" y="737775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3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085" name="Google Shape;1085;p93"/>
          <p:cNvSpPr/>
          <p:nvPr/>
        </p:nvSpPr>
        <p:spPr>
          <a:xfrm>
            <a:off x="1885950" y="3258250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4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086" name="Google Shape;1086;p93"/>
          <p:cNvSpPr/>
          <p:nvPr/>
        </p:nvSpPr>
        <p:spPr>
          <a:xfrm>
            <a:off x="4853250" y="562325"/>
            <a:ext cx="1168800" cy="1168800"/>
          </a:xfrm>
          <a:prstGeom prst="ellipse">
            <a:avLst/>
          </a:prstGeom>
          <a:solidFill>
            <a:srgbClr val="202D36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087" name="Google Shape;1087;p93"/>
          <p:cNvSpPr txBox="1"/>
          <p:nvPr/>
        </p:nvSpPr>
        <p:spPr>
          <a:xfrm>
            <a:off x="4762938" y="893675"/>
            <a:ext cx="13494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>
                <a:solidFill>
                  <a:srgbClr val="FFFFFF"/>
                </a:solidFill>
              </a:rPr>
              <a:t>(Connexion)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088" name="Google Shape;1088;p93"/>
          <p:cNvSpPr/>
          <p:nvPr/>
        </p:nvSpPr>
        <p:spPr>
          <a:xfrm>
            <a:off x="416475" y="655150"/>
            <a:ext cx="2293200" cy="34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900">
                <a:solidFill>
                  <a:srgbClr val="434343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campus.recit.qc.ca</a:t>
            </a:r>
            <a:endParaRPr sz="1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1089" name="Google Shape;1089;p93"/>
          <p:cNvCxnSpPr/>
          <p:nvPr/>
        </p:nvCxnSpPr>
        <p:spPr>
          <a:xfrm flipH="1">
            <a:off x="6968850" y="1252850"/>
            <a:ext cx="241200" cy="12522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1090" name="Google Shape;1090;p93"/>
          <p:cNvCxnSpPr/>
          <p:nvPr/>
        </p:nvCxnSpPr>
        <p:spPr>
          <a:xfrm flipH="1">
            <a:off x="6837125" y="1165150"/>
            <a:ext cx="160800" cy="4452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1091" name="Google Shape;1091;p93"/>
          <p:cNvCxnSpPr/>
          <p:nvPr/>
        </p:nvCxnSpPr>
        <p:spPr>
          <a:xfrm>
            <a:off x="7424100" y="1229875"/>
            <a:ext cx="516600" cy="6891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1092" name="Google Shape;1092;p93"/>
          <p:cNvSpPr/>
          <p:nvPr/>
        </p:nvSpPr>
        <p:spPr>
          <a:xfrm>
            <a:off x="60800" y="2425500"/>
            <a:ext cx="3060000" cy="34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500" b="1">
                <a:solidFill>
                  <a:srgbClr val="434343"/>
                </a:solidFill>
              </a:rPr>
              <a:t>monurl.ca/rdv2020</a:t>
            </a:r>
            <a:endParaRPr sz="8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1093" name="Google Shape;1093;p93"/>
          <p:cNvCxnSpPr/>
          <p:nvPr/>
        </p:nvCxnSpPr>
        <p:spPr>
          <a:xfrm rot="10800000">
            <a:off x="981900" y="965425"/>
            <a:ext cx="511800" cy="3105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1094" name="Google Shape;1094;p93"/>
          <p:cNvCxnSpPr/>
          <p:nvPr/>
        </p:nvCxnSpPr>
        <p:spPr>
          <a:xfrm flipH="1">
            <a:off x="8148100" y="3780075"/>
            <a:ext cx="347400" cy="5502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1095" name="Google Shape;1095;p93"/>
          <p:cNvCxnSpPr/>
          <p:nvPr/>
        </p:nvCxnSpPr>
        <p:spPr>
          <a:xfrm rot="10800000">
            <a:off x="1389138" y="2887500"/>
            <a:ext cx="496800" cy="4089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1096" name="Google Shape;1096;p93"/>
          <p:cNvCxnSpPr/>
          <p:nvPr/>
        </p:nvCxnSpPr>
        <p:spPr>
          <a:xfrm rot="10800000" flipH="1">
            <a:off x="4151300" y="1224475"/>
            <a:ext cx="653700" cy="1293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1097" name="Google Shape;1097;p93"/>
          <p:cNvCxnSpPr/>
          <p:nvPr/>
        </p:nvCxnSpPr>
        <p:spPr>
          <a:xfrm flipH="1">
            <a:off x="1676750" y="3776375"/>
            <a:ext cx="310500" cy="9399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pic>
        <p:nvPicPr>
          <p:cNvPr id="1098" name="Google Shape;1098;p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20624" y="3120025"/>
            <a:ext cx="3026301" cy="17948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1099" name="Google Shape;1099;p93"/>
          <p:cNvCxnSpPr/>
          <p:nvPr/>
        </p:nvCxnSpPr>
        <p:spPr>
          <a:xfrm flipH="1">
            <a:off x="4193150" y="3458425"/>
            <a:ext cx="1114200" cy="3789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1100" name="Google Shape;1100;p93"/>
          <p:cNvSpPr txBox="1"/>
          <p:nvPr/>
        </p:nvSpPr>
        <p:spPr>
          <a:xfrm>
            <a:off x="3434500" y="2349300"/>
            <a:ext cx="26778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>
                <a:latin typeface="Ubuntu Light"/>
                <a:ea typeface="Ubuntu Light"/>
                <a:cs typeface="Ubuntu Light"/>
                <a:sym typeface="Ubuntu Light"/>
              </a:rPr>
              <a:t>Cliquez sur le lien qui apparaît sous votre atelier pour accéder à la page d’obtention de ce badge.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101" name="Google Shape;1101;p93"/>
          <p:cNvSpPr/>
          <p:nvPr/>
        </p:nvSpPr>
        <p:spPr>
          <a:xfrm>
            <a:off x="8460925" y="3343113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6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102" name="Google Shape;1102;p93"/>
          <p:cNvSpPr/>
          <p:nvPr/>
        </p:nvSpPr>
        <p:spPr>
          <a:xfrm>
            <a:off x="5413675" y="3202213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5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94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Lien du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formulaire de rétroaction</a:t>
            </a:r>
            <a:endParaRPr/>
          </a:p>
        </p:txBody>
      </p:sp>
      <p:pic>
        <p:nvPicPr>
          <p:cNvPr id="1108" name="Google Shape;1108;p9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8875" y="1160175"/>
            <a:ext cx="6726814" cy="3820973"/>
          </a:xfrm>
          <a:prstGeom prst="rect">
            <a:avLst/>
          </a:prstGeom>
          <a:noFill/>
          <a:ln>
            <a:noFill/>
          </a:ln>
        </p:spPr>
      </p:pic>
      <p:sp>
        <p:nvSpPr>
          <p:cNvPr id="1109" name="Google Shape;1109;p94"/>
          <p:cNvSpPr txBox="1"/>
          <p:nvPr/>
        </p:nvSpPr>
        <p:spPr>
          <a:xfrm>
            <a:off x="800275" y="419550"/>
            <a:ext cx="33642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95"/>
          <p:cNvSpPr txBox="1">
            <a:spLocks noGrp="1"/>
          </p:cNvSpPr>
          <p:nvPr>
            <p:ph type="ctrTitle" idx="4294967295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0" b="1"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115" name="Google Shape;1115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95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Sonya.Fiset@recitmst.qc.ca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equipe@recitmst.qc.ca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fr-CA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fr-CA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fr-CA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1117" name="Google Shape;1117;p95"/>
          <p:cNvSpPr txBox="1"/>
          <p:nvPr/>
        </p:nvSpPr>
        <p:spPr>
          <a:xfrm>
            <a:off x="443038" y="271970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18" name="Google Shape;1118;p95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fr-CA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fr-CA" sz="800" u="sng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fr-CA" sz="800">
                <a:solidFill>
                  <a:schemeClr val="accent1"/>
                </a:solidFill>
              </a:rPr>
              <a:t>.</a:t>
            </a:r>
            <a:r>
              <a:rPr lang="fr-CA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119" name="Google Shape;1119;p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96"/>
          <p:cNvPicPr preferRelativeResize="0"/>
          <p:nvPr/>
        </p:nvPicPr>
        <p:blipFill rotWithShape="1">
          <a:blip r:embed="rId3">
            <a:alphaModFix/>
          </a:blip>
          <a:srcRect t="13693" b="7379"/>
          <a:stretch/>
        </p:blipFill>
        <p:spPr>
          <a:xfrm>
            <a:off x="0" y="-18500"/>
            <a:ext cx="9003998" cy="473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512" y="-18500"/>
            <a:ext cx="9169025" cy="5180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96">
            <a:hlinkClick r:id="rId5"/>
          </p:cNvPr>
          <p:cNvSpPr txBox="1"/>
          <p:nvPr/>
        </p:nvSpPr>
        <p:spPr>
          <a:xfrm>
            <a:off x="4501425" y="4719300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Ubuntu"/>
                <a:ea typeface="Ubuntu"/>
                <a:cs typeface="Ubuntu"/>
                <a:sym typeface="Ubuntu"/>
              </a:rPr>
              <a:t>Pour plus de détails : campus.recit.qc.ca</a:t>
            </a:r>
            <a:endParaRPr sz="1600"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27" name="Google Shape;1127;p96"/>
          <p:cNvSpPr txBox="1">
            <a:spLocks noGrp="1"/>
          </p:cNvSpPr>
          <p:nvPr>
            <p:ph type="ctrTitle"/>
          </p:nvPr>
        </p:nvSpPr>
        <p:spPr>
          <a:xfrm>
            <a:off x="20225" y="1851950"/>
            <a:ext cx="5296800" cy="1786200"/>
          </a:xfrm>
          <a:prstGeom prst="rect">
            <a:avLst/>
          </a:prstGeom>
          <a:solidFill>
            <a:srgbClr val="202D36">
              <a:alpha val="48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2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000">
                <a:solidFill>
                  <a:srgbClr val="FFFFFF"/>
                </a:solidFill>
              </a:rPr>
              <a:t>Croquis-note, la prise de notes visuelles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1128" name="Google Shape;1128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9377" y="425200"/>
            <a:ext cx="1644851" cy="12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96"/>
          <p:cNvSpPr txBox="1"/>
          <p:nvPr/>
        </p:nvSpPr>
        <p:spPr>
          <a:xfrm>
            <a:off x="20225" y="3459650"/>
            <a:ext cx="3081000" cy="13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25 septembre 2020</a:t>
            </a:r>
            <a:endParaRPr sz="20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 11 h 45 à 12 h 45</a:t>
            </a:r>
            <a:endParaRPr sz="20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Sonya Fiset et</a:t>
            </a:r>
            <a:r>
              <a:rPr lang="fr-C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130" name="Google Shape;1130;p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0881" y="238125"/>
            <a:ext cx="3769439" cy="14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52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5</a:t>
            </a:fld>
            <a:endParaRPr/>
          </a:p>
        </p:txBody>
      </p:sp>
      <p:sp>
        <p:nvSpPr>
          <p:cNvPr id="747" name="Google Shape;747;p52"/>
          <p:cNvSpPr txBox="1"/>
          <p:nvPr/>
        </p:nvSpPr>
        <p:spPr>
          <a:xfrm>
            <a:off x="1516375" y="883925"/>
            <a:ext cx="3101400" cy="3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48" name="Google Shape;748;p52"/>
          <p:cNvSpPr/>
          <p:nvPr/>
        </p:nvSpPr>
        <p:spPr>
          <a:xfrm>
            <a:off x="1066800" y="967750"/>
            <a:ext cx="3680400" cy="3688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6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52"/>
          <p:cNvSpPr txBox="1"/>
          <p:nvPr/>
        </p:nvSpPr>
        <p:spPr>
          <a:xfrm>
            <a:off x="1587275" y="1965725"/>
            <a:ext cx="2641500" cy="23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Qui êtes-vous? 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Nom, rôle, CSS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(clavardage)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50" name="Google Shape;75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300" y="1201450"/>
            <a:ext cx="2641649" cy="309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Connaissez-vous le croquis-note?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56" name="Google Shape;756;p5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6</a:t>
            </a:fld>
            <a:endParaRPr/>
          </a:p>
        </p:txBody>
      </p:sp>
      <p:graphicFrame>
        <p:nvGraphicFramePr>
          <p:cNvPr id="757" name="Google Shape;757;p53"/>
          <p:cNvGraphicFramePr/>
          <p:nvPr/>
        </p:nvGraphicFramePr>
        <p:xfrm>
          <a:off x="824950" y="1313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{EADFBE16-BC6C-4E04-9B9A-16B822668898}</a:tableStyleId>
              </a:tblPr>
              <a:tblGrid>
                <a:gridCol w="294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7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Je l’utilise déjà avec mes élèves.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J’ai déjà vu des collègues ou des élèves l’utiliser.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Ça m’intrigue… mais j’ai pas encore osé!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C’est quoi ça?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54"/>
          <p:cNvSpPr txBox="1"/>
          <p:nvPr/>
        </p:nvSpPr>
        <p:spPr>
          <a:xfrm>
            <a:off x="0" y="306125"/>
            <a:ext cx="30000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Pourquoi ?</a:t>
            </a:r>
            <a:endParaRPr sz="28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700" u="sng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Cadre de référence de la compétence numérique</a:t>
            </a:r>
            <a:endParaRPr sz="1300">
              <a:solidFill>
                <a:srgbClr val="0069B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Avril 2019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7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12 dimensions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700" u="sng">
                <a:solidFill>
                  <a:srgbClr val="227A78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version interactive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700" u="sng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Continuum de développement de la compétence numérique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Janvier 2020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63" name="Google Shape;763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9673" y="367544"/>
            <a:ext cx="4527134" cy="4241907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54"/>
          <p:cNvSpPr/>
          <p:nvPr/>
        </p:nvSpPr>
        <p:spPr>
          <a:xfrm>
            <a:off x="6487675" y="445556"/>
            <a:ext cx="1220400" cy="326100"/>
          </a:xfrm>
          <a:prstGeom prst="ellipse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54"/>
          <p:cNvSpPr/>
          <p:nvPr/>
        </p:nvSpPr>
        <p:spPr>
          <a:xfrm>
            <a:off x="6487675" y="902756"/>
            <a:ext cx="1220400" cy="326100"/>
          </a:xfrm>
          <a:prstGeom prst="ellipse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54"/>
          <p:cNvSpPr/>
          <p:nvPr/>
        </p:nvSpPr>
        <p:spPr>
          <a:xfrm>
            <a:off x="6411475" y="4179356"/>
            <a:ext cx="1220400" cy="326100"/>
          </a:xfrm>
          <a:prstGeom prst="ellipse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54"/>
          <p:cNvSpPr/>
          <p:nvPr/>
        </p:nvSpPr>
        <p:spPr>
          <a:xfrm>
            <a:off x="5192275" y="4179356"/>
            <a:ext cx="1220400" cy="326100"/>
          </a:xfrm>
          <a:prstGeom prst="ellipse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54"/>
          <p:cNvSpPr/>
          <p:nvPr/>
        </p:nvSpPr>
        <p:spPr>
          <a:xfrm>
            <a:off x="4201675" y="3569756"/>
            <a:ext cx="1220400" cy="326100"/>
          </a:xfrm>
          <a:prstGeom prst="ellipse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54"/>
          <p:cNvSpPr/>
          <p:nvPr/>
        </p:nvSpPr>
        <p:spPr>
          <a:xfrm>
            <a:off x="5192275" y="902756"/>
            <a:ext cx="1220400" cy="326100"/>
          </a:xfrm>
          <a:prstGeom prst="ellipse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54"/>
          <p:cNvSpPr/>
          <p:nvPr/>
        </p:nvSpPr>
        <p:spPr>
          <a:xfrm>
            <a:off x="7402075" y="1512356"/>
            <a:ext cx="1220400" cy="326100"/>
          </a:xfrm>
          <a:prstGeom prst="ellipse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54"/>
          <p:cNvSpPr/>
          <p:nvPr/>
        </p:nvSpPr>
        <p:spPr>
          <a:xfrm>
            <a:off x="7402075" y="3569756"/>
            <a:ext cx="1220400" cy="326100"/>
          </a:xfrm>
          <a:prstGeom prst="ellipse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9400" y="2865532"/>
            <a:ext cx="9143998" cy="2369293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55"/>
          <p:cNvSpPr txBox="1">
            <a:spLocks noGrp="1"/>
          </p:cNvSpPr>
          <p:nvPr>
            <p:ph type="ctrTitle"/>
          </p:nvPr>
        </p:nvSpPr>
        <p:spPr>
          <a:xfrm>
            <a:off x="407750" y="1966275"/>
            <a:ext cx="8520600" cy="99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latin typeface="Viga"/>
                <a:ea typeface="Viga"/>
                <a:cs typeface="Viga"/>
                <a:sym typeface="Viga"/>
              </a:rPr>
              <a:t>2. Intentions</a:t>
            </a: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Définir le croquis-note/sketchnote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Expérimenter le croquis-note/sketchnote</a:t>
            </a: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56"/>
          <p:cNvSpPr txBox="1">
            <a:spLocks noGrp="1"/>
          </p:cNvSpPr>
          <p:nvPr>
            <p:ph type="ctrTitle"/>
          </p:nvPr>
        </p:nvSpPr>
        <p:spPr>
          <a:xfrm>
            <a:off x="407750" y="1966275"/>
            <a:ext cx="8520600" cy="99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latin typeface="Viga"/>
                <a:ea typeface="Viga"/>
                <a:cs typeface="Viga"/>
                <a:sym typeface="Viga"/>
              </a:rPr>
              <a:t>3. Ressources</a:t>
            </a: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83" name="Google Shape;783;p56"/>
          <p:cNvSpPr txBox="1"/>
          <p:nvPr/>
        </p:nvSpPr>
        <p:spPr>
          <a:xfrm>
            <a:off x="3460050" y="4156275"/>
            <a:ext cx="30000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0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Livres dans l’app Store</a:t>
            </a:r>
            <a:endParaRPr sz="2000"/>
          </a:p>
        </p:txBody>
      </p:sp>
      <p:sp>
        <p:nvSpPr>
          <p:cNvPr id="784" name="Google Shape;784;p56"/>
          <p:cNvSpPr txBox="1"/>
          <p:nvPr/>
        </p:nvSpPr>
        <p:spPr>
          <a:xfrm>
            <a:off x="3400463" y="3477075"/>
            <a:ext cx="30000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La créativité pour tous - Dessin</a:t>
            </a:r>
            <a:endParaRPr sz="16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85" name="Google Shape;78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300" y="2058050"/>
            <a:ext cx="2621272" cy="67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5900" y="188475"/>
            <a:ext cx="2169125" cy="296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0050" y="802625"/>
            <a:ext cx="2490060" cy="18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56"/>
          <p:cNvSpPr txBox="1"/>
          <p:nvPr/>
        </p:nvSpPr>
        <p:spPr>
          <a:xfrm>
            <a:off x="6144000" y="3318975"/>
            <a:ext cx="30000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u="sng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</a:t>
            </a:r>
            <a:r>
              <a:rPr lang="fr-CA" sz="1600" u="sng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</a:rPr>
              <a:t>ivre dans l’application Sketches School</a:t>
            </a:r>
            <a:endParaRPr sz="1600" u="sng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rn">
  <a:themeElements>
    <a:clrScheme name="Custom 348">
      <a:dk1>
        <a:srgbClr val="000000"/>
      </a:dk1>
      <a:lt1>
        <a:srgbClr val="FFFFFF"/>
      </a:lt1>
      <a:dk2>
        <a:srgbClr val="191919"/>
      </a:dk2>
      <a:lt2>
        <a:srgbClr val="CCCCCC"/>
      </a:lt2>
      <a:accent1>
        <a:srgbClr val="7E5554"/>
      </a:accent1>
      <a:accent2>
        <a:srgbClr val="910A10"/>
      </a:accent2>
      <a:accent3>
        <a:srgbClr val="84294D"/>
      </a:accent3>
      <a:accent4>
        <a:srgbClr val="DA823B"/>
      </a:accent4>
      <a:accent5>
        <a:srgbClr val="625D3C"/>
      </a:accent5>
      <a:accent6>
        <a:srgbClr val="00384A"/>
      </a:accent6>
      <a:hlink>
        <a:srgbClr val="227A78"/>
      </a:hlink>
      <a:folHlink>
        <a:srgbClr val="3947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834</Words>
  <Application>Microsoft Office PowerPoint</Application>
  <PresentationFormat>Affichage à l'écran (16:9)</PresentationFormat>
  <Paragraphs>183</Paragraphs>
  <Slides>49</Slides>
  <Notes>49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49</vt:i4>
      </vt:variant>
    </vt:vector>
  </HeadingPairs>
  <TitlesOfParts>
    <vt:vector size="62" baseType="lpstr">
      <vt:lpstr>Ubuntu</vt:lpstr>
      <vt:lpstr>Ubuntu Medium</vt:lpstr>
      <vt:lpstr>Sniglet</vt:lpstr>
      <vt:lpstr>Impact</vt:lpstr>
      <vt:lpstr>Viga</vt:lpstr>
      <vt:lpstr>Roboto</vt:lpstr>
      <vt:lpstr>Arial</vt:lpstr>
      <vt:lpstr>Ubuntu Light</vt:lpstr>
      <vt:lpstr>Dosis</vt:lpstr>
      <vt:lpstr>Simple Light</vt:lpstr>
      <vt:lpstr>Modern</vt:lpstr>
      <vt:lpstr>Simple Light</vt:lpstr>
      <vt:lpstr>Friar template</vt:lpstr>
      <vt:lpstr>Croquis-note, la prise  de notes visuelles</vt:lpstr>
      <vt:lpstr>Lien de la présentation : http://bit.ly/mst25sept20</vt:lpstr>
      <vt:lpstr>Présentation PowerPoint</vt:lpstr>
      <vt:lpstr>Présentation PowerPoint</vt:lpstr>
      <vt:lpstr>Présentation PowerPoint</vt:lpstr>
      <vt:lpstr>Connaissez-vous le croquis-note?</vt:lpstr>
      <vt:lpstr>Présentation PowerPoint</vt:lpstr>
      <vt:lpstr>2. Intentions   Définir le croquis-note/sketchnote Expérimenter le croquis-note/sketchnote </vt:lpstr>
      <vt:lpstr>3. Ressources     </vt:lpstr>
      <vt:lpstr>Présentation PowerPoint</vt:lpstr>
      <vt:lpstr>Présentation PowerPoint</vt:lpstr>
      <vt:lpstr>Présentation PowerPoint</vt:lpstr>
      <vt:lpstr>Présentation PowerPoint</vt:lpstr>
      <vt:lpstr>5. Quoi ?    </vt:lpstr>
      <vt:lpstr>Croquis-note/sketchnote</vt:lpstr>
      <vt:lpstr>Outils :  </vt:lpstr>
      <vt:lpstr>Exercice 1 :   Dessiner un émoticône et écrire son nom</vt:lpstr>
      <vt:lpstr>Exercice 2 :  Dessiner un objet que vous voyez en 90 secondes</vt:lpstr>
      <vt:lpstr>Dessiner un objet que vous voyez en 45 secondes </vt:lpstr>
      <vt:lpstr>Dessiner un objet que vous voyez en 20 secondes </vt:lpstr>
      <vt:lpstr>Dessin 101</vt:lpstr>
      <vt:lpstr>Le trait</vt:lpstr>
      <vt:lpstr>Présentation PowerPoint</vt:lpstr>
      <vt:lpstr>Flèches- Tutoriel</vt:lpstr>
      <vt:lpstr>L’idée plus que l’objet - Tutoriel</vt:lpstr>
      <vt:lpstr>Couleurs</vt:lpstr>
      <vt:lpstr>La police de caractère</vt:lpstr>
      <vt:lpstr>La structure</vt:lpstr>
      <vt:lpstr>Les formes 3D - Tutoriels </vt:lpstr>
      <vt:lpstr>Images libres de droits </vt:lpstr>
      <vt:lpstr>Comment utiliser le  croquis-note en  mathématiques ou en sciences?</vt:lpstr>
      <vt:lpstr>Exemples</vt:lpstr>
      <vt:lpstr>Présentation PowerPoint</vt:lpstr>
      <vt:lpstr>Travaux réalisés par les élèves de Mme Mélanie Paré à l’école Des Berges</vt:lpstr>
      <vt:lpstr>Présentation PowerPoint</vt:lpstr>
      <vt:lpstr>Présentation PowerPoint</vt:lpstr>
      <vt:lpstr>Présentation PowerPoint</vt:lpstr>
      <vt:lpstr>Exemples</vt:lpstr>
      <vt:lpstr>Des synthèses, des cycles, des organigrammes...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Autoformation sur le Campus Récit</vt:lpstr>
      <vt:lpstr>Badge de participation</vt:lpstr>
      <vt:lpstr>Lien du formulaire de rétroaction</vt:lpstr>
      <vt:lpstr>MERCI !</vt:lpstr>
      <vt:lpstr>Croquis-note, la prise de notes visuelles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Croquis-note, la prise  de notes visuelles</dc:title>
  <dc:creator>Sonya Fiset</dc:creator>
  <cp:lastModifiedBy>Fiset Sonia</cp:lastModifiedBy>
  <cp:revision>1</cp:revision>
  <dcterms:modified xsi:type="dcterms:W3CDTF">2020-09-14T15:15:59Z</dcterms:modified>
</cp:coreProperties>
</file>