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5143500" type="screen16x9"/>
  <p:notesSz cx="6858000" cy="9144000"/>
  <p:embeddedFontLst>
    <p:embeddedFont>
      <p:font typeface="Bangers" panose="020B0604020202020204" charset="0"/>
      <p:regular r:id="rId36"/>
    </p:embeddedFont>
    <p:embeddedFont>
      <p:font typeface="Cousine" panose="020B0604020202020204" charset="0"/>
      <p:regular r:id="rId37"/>
      <p:bold r:id="rId38"/>
      <p:italic r:id="rId39"/>
      <p:boldItalic r:id="rId40"/>
    </p:embeddedFont>
    <p:embeddedFont>
      <p:font typeface="Dosis" panose="020B0604020202020204" charset="0"/>
      <p:regular r:id="rId41"/>
      <p:bold r:id="rId42"/>
    </p:embeddedFont>
    <p:embeddedFont>
      <p:font typeface="Merriweather" panose="020B0604020202020204" charset="0"/>
      <p:regular r:id="rId43"/>
      <p:bold r:id="rId44"/>
      <p:italic r:id="rId45"/>
      <p:boldItalic r:id="rId46"/>
    </p:embeddedFont>
    <p:embeddedFont>
      <p:font typeface="Nixie One" panose="020B0604020202020204" charset="0"/>
      <p:regular r:id="rId47"/>
    </p:embeddedFont>
    <p:embeddedFont>
      <p:font typeface="Permanent Marker" panose="020B0604020202020204" charset="0"/>
      <p:regular r:id="rId48"/>
    </p:embeddedFont>
    <p:embeddedFont>
      <p:font typeface="Roboto" panose="020B0604020202020204" charset="0"/>
      <p:regular r:id="rId49"/>
      <p:bold r:id="rId50"/>
      <p:italic r:id="rId51"/>
      <p:boldItalic r:id="rId52"/>
    </p:embeddedFont>
    <p:embeddedFont>
      <p:font typeface="Sniglet" panose="020B0604020202020204" charset="0"/>
      <p:regular r:id="rId53"/>
    </p:embeddedFont>
    <p:embeddedFont>
      <p:font typeface="Ubuntu" panose="020B0604020202020204" charset="0"/>
      <p:regular r:id="rId54"/>
      <p:bold r:id="rId55"/>
      <p:italic r:id="rId56"/>
      <p:boldItalic r:id="rId57"/>
    </p:embeddedFont>
    <p:embeddedFont>
      <p:font typeface="Viga" panose="020B0604020202020204" charset="0"/>
      <p:regular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B28556-43FE-4C40-BE2B-83BB9E9518FA}">
  <a:tblStyle styleId="{3CB28556-43FE-4C40-BE2B-83BB9E9518F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6.xml"/><Relationship Id="rId51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atch.mit.edu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mst22sept2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ejCYLetBGifetvaMegpR26DyvBBxdlqOOpQejDtcyRk/copy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orms.office.com/Pages/ShareFormPage.aspx?id=EF61Z5BlXEaXCQTxot_EPGUpWRFJktxEiclxsdXYqidUQzEzSEE1MjlFUkIzWVZPMjJHWjlGV1hBNC4u&amp;sharetoken=HvkamXa58b85xI9BoaGE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rogCSC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254220533/editor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projects/402074398" TargetMode="External"/><Relationship Id="rId3" Type="http://schemas.openxmlformats.org/officeDocument/2006/relationships/hyperlink" Target="https://scratch.mit.edu/projects/390672884/" TargetMode="External"/><Relationship Id="rId7" Type="http://schemas.openxmlformats.org/officeDocument/2006/relationships/hyperlink" Target="https://scratch.mit.edu/projects/402066091" TargetMode="External"/><Relationship Id="rId12" Type="http://schemas.openxmlformats.org/officeDocument/2006/relationships/hyperlink" Target="https://scratch.mit.edu/projects/250613704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cratch.mit.edu/projects/43848/" TargetMode="External"/><Relationship Id="rId11" Type="http://schemas.openxmlformats.org/officeDocument/2006/relationships/hyperlink" Target="https://scratch.mit.edu/projects/15153360/" TargetMode="External"/><Relationship Id="rId5" Type="http://schemas.openxmlformats.org/officeDocument/2006/relationships/hyperlink" Target="https://scratch.mit.edu/projects/293495807/" TargetMode="External"/><Relationship Id="rId10" Type="http://schemas.openxmlformats.org/officeDocument/2006/relationships/hyperlink" Target="https://scratch.mit.edu/projects/402074756" TargetMode="External"/><Relationship Id="rId4" Type="http://schemas.openxmlformats.org/officeDocument/2006/relationships/hyperlink" Target="https://scratch.mit.edu/projects/377459994/" TargetMode="External"/><Relationship Id="rId9" Type="http://schemas.openxmlformats.org/officeDocument/2006/relationships/hyperlink" Target="https://scratch.mit.edu/projects/402073926" TargetMode="External"/></Relationships>
</file>

<file path=ppt/notesSlides/_rels/notes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projects/180935328/" TargetMode="External"/><Relationship Id="rId3" Type="http://schemas.openxmlformats.org/officeDocument/2006/relationships/hyperlink" Target="https://scratch.mit.edu/projects/251517478/" TargetMode="External"/><Relationship Id="rId7" Type="http://schemas.openxmlformats.org/officeDocument/2006/relationships/hyperlink" Target="https://scratch.mit.edu/projects/25898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cratch.mit.edu/projects/19884629/" TargetMode="External"/><Relationship Id="rId5" Type="http://schemas.openxmlformats.org/officeDocument/2006/relationships/hyperlink" Target="https://scratch.mit.edu/projects/376656449/" TargetMode="External"/><Relationship Id="rId4" Type="http://schemas.openxmlformats.org/officeDocument/2006/relationships/hyperlink" Target="https://scratch.mit.edu/projects/277764440/" TargetMode="External"/><Relationship Id="rId9" Type="http://schemas.openxmlformats.org/officeDocument/2006/relationships/hyperlink" Target="https://scratch.mit.edu/projects/2553182/" TargetMode="Externa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16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ampus.recit.qc.ca/math%c3%a9matique-science-et-technologie/scratchmathematique1" TargetMode="External"/><Relationship Id="rId5" Type="http://schemas.openxmlformats.org/officeDocument/2006/relationships/hyperlink" Target="https://campus.recit.qc.ca/math%c3%a9matique-science-et-technologie/mstdistance101" TargetMode="External"/><Relationship Id="rId4" Type="http://schemas.openxmlformats.org/officeDocument/2006/relationships/hyperlink" Target="https://campus.recit.qc.ca/math%c3%a9matique-science-et-technologie/scratchpremierspas" TargetMode="Externa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enrol/index.php?id=284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mod/feedback/view.php?id=7952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equipe@recitmst.qc.ca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channel/UC7IcadI_rZFwso9N81PYqFg" TargetMode="External"/><Relationship Id="rId5" Type="http://schemas.openxmlformats.org/officeDocument/2006/relationships/hyperlink" Target="https://twitter.com/recitmst" TargetMode="External"/><Relationship Id="rId4" Type="http://schemas.openxmlformats.org/officeDocument/2006/relationships/hyperlink" Target="https://www.facebook.com/RECITMST2020/" TargetMode="Externa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94342f4d1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94342f4d1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clientèle serait précisée dans le descriptif du webinaire sur le site du CAMPUS RÉCIT.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Enregistrement à partir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PDF à insérer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Ajouter conanimateur dans la section animateur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Activer micro, crayon, et son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Prendre les présences avec capteur d’écran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870a178747_0_1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870a178747_0_18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870a178747_0_3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870a178747_0_3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870a178747_0_3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870a178747_0_3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http://recitmst.qc.ca/blockly/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870a178747_0_3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870a178747_0_37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870a178747_0_5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870a178747_0_5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rgbClr val="FAA22A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www.scratch.mit.edu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870a178747_0_5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870a178747_0_5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https://pixabay.com/fr/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870a178747_0_5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870a178747_0_5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870a178747_0_5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870a178747_0_5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870a178747_0_5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870a178747_0_5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870a178747_0_7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870a178747_0_7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</a:rPr>
              <a:t>Lien de la présentation : </a:t>
            </a:r>
            <a:r>
              <a:rPr lang="en" b="1" u="sng">
                <a:solidFill>
                  <a:srgbClr val="3C78D8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bit.ly/mst22sept20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870a178747_0_5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870a178747_0_5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8814c82d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8814c82d0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Formulaire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https://docs.google.com/forms/d/1ejCYLetBGifetvaMegpR26DyvBBxdlqOOpQejDtcyRk/copy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Formulaire Office 365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https://forms.office.com/Pages/ShareFormPage.aspx?id=EF61Z5BlXEaXCQTxot_EPGUpWRFJktxEiclxsdXYqidUQzEzSEE1MjlFUkIzWVZPMjJHWjlGV1hBNC4u&amp;sharetoken=HvkamXa58b85xI9BoaGE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870a178747_0_9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870a178747_0_9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Http://bit.ly/progCSC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870a178747_0_11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870a178747_0_11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870a178747_0_9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870a178747_0_9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https://scratch.mit.edu/projects/254220533/editor/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870a178747_0_9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870a178747_0_9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100"/>
              <a:buFont typeface="Ubuntu"/>
              <a:buChar char="●"/>
            </a:pPr>
            <a:r>
              <a:rPr lang="en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Croissance du haricot</a:t>
            </a:r>
            <a:r>
              <a:rPr lang="en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jeu croissance d’une plante : https://scratch.mit.edu/projects/377459994/ </a:t>
            </a:r>
            <a:endParaRPr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100"/>
              <a:buFont typeface="Ubuntu"/>
              <a:buChar char="●"/>
            </a:pPr>
            <a:r>
              <a:rPr lang="en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 saisons</a:t>
            </a:r>
            <a:r>
              <a:rPr lang="en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: https://scratch.mit.edu/projects/293495807/</a:t>
            </a:r>
            <a:endParaRPr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100"/>
              <a:buFont typeface="Ubuntu"/>
              <a:buChar char="●"/>
            </a:pPr>
            <a:r>
              <a:rPr lang="en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Système Terre-Lune-Soleil</a:t>
            </a:r>
            <a:r>
              <a:rPr lang="en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: https://scratch.mit.edu/projects/43848/</a:t>
            </a:r>
            <a:endParaRPr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2e et 3e cycles</a:t>
            </a:r>
            <a:endParaRPr b="1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100"/>
              <a:buFont typeface="Ubuntu"/>
              <a:buChar char="●"/>
            </a:pPr>
            <a:r>
              <a:rPr lang="en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 formes de la matière</a:t>
            </a:r>
            <a:r>
              <a:rPr lang="en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: https://scratch.mit.edu/projects/402066091</a:t>
            </a:r>
            <a:endParaRPr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100"/>
              <a:buFont typeface="Ubuntu"/>
              <a:buChar char="●"/>
            </a:pP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Pendule</a:t>
            </a:r>
            <a:r>
              <a:rPr lang="en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https://scratch.mit.edu/projects/402074398</a:t>
            </a:r>
            <a:endParaRPr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100"/>
              <a:buFont typeface="Ubuntu"/>
              <a:buChar char="●"/>
            </a:pP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Éolienne</a:t>
            </a:r>
            <a:r>
              <a:rPr lang="en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9"/>
              </a:rPr>
              <a:t>https://scratch.mit.edu/projects/402073926</a:t>
            </a:r>
            <a:endParaRPr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100"/>
              <a:buFont typeface="Ubuntu"/>
              <a:buChar char="●"/>
            </a:pP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Machines simples</a:t>
            </a:r>
            <a:r>
              <a:rPr lang="en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0"/>
              </a:rPr>
              <a:t>https://scratch.mit.edu/projects/402074756</a:t>
            </a:r>
            <a:endParaRPr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100"/>
              <a:buFont typeface="Ubuntu"/>
              <a:buChar char="●"/>
            </a:pP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Cycle de l’eau</a:t>
            </a:r>
            <a:r>
              <a:rPr lang="en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1"/>
              </a:rPr>
              <a:t>https://scratch.mit.edu/projects/15153360/</a:t>
            </a:r>
            <a:endParaRPr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100"/>
              <a:buFont typeface="Ubuntu"/>
              <a:buChar char="●"/>
            </a:pP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alimentaire</a:t>
            </a:r>
            <a:r>
              <a:rPr lang="en"/>
              <a:t> : </a:t>
            </a:r>
            <a:r>
              <a:rPr lang="en" u="sng">
                <a:solidFill>
                  <a:schemeClr val="hlink"/>
                </a:solidFill>
                <a:hlinkClick r:id="rId12"/>
              </a:rPr>
              <a:t>https://scratch.mit.edu/projects/250613704/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80a1a99a2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80a1a99a2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Simulation température molécules</a:t>
            </a:r>
            <a:r>
              <a:rPr lang="en"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/>
              </a:rPr>
              <a:t>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https://scratch.mit.edu/projects/251517478/</a:t>
            </a:r>
            <a:endParaRPr u="sng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Cible (5e secondaire)</a:t>
            </a:r>
            <a:r>
              <a:rPr lang="en"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/>
              </a:rPr>
              <a:t>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https://scratch.mit.edu/projects/277764440/</a:t>
            </a:r>
            <a:endParaRPr u="sng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Simulation épidémie</a:t>
            </a:r>
            <a:r>
              <a:rPr lang="en"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5"/>
              </a:rPr>
              <a:t>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https://scratch.mit.edu/projects/376656449/</a:t>
            </a:r>
            <a:endParaRPr u="sng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Coeur</a:t>
            </a:r>
            <a:r>
              <a:rPr lang="en"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6"/>
              </a:rPr>
              <a:t>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https://scratch.mit.edu/projects/19884629/</a:t>
            </a:r>
            <a:endParaRPr u="sng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Engrenages</a:t>
            </a:r>
            <a:r>
              <a:rPr lang="en"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7"/>
              </a:rPr>
              <a:t>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https://scratch.mit.edu/projects/25898/</a:t>
            </a:r>
            <a:endParaRPr u="sng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Jeux sérieux</a:t>
            </a:r>
            <a:r>
              <a:rPr lang="en"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8"/>
              </a:rPr>
              <a:t>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https://scratch.mit.edu/projects/180935328/</a:t>
            </a:r>
            <a:endParaRPr u="sng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Image fonctionnement</a:t>
            </a:r>
            <a:r>
              <a:rPr lang="en"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9"/>
              </a:rPr>
              <a:t>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https://scratch.mit.edu/projects/2553182/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80a1a99a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80a1a99a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80a1a99a2d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80a1a99a2d_0_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</a:t>
            </a: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https://campus.recit.qc.ca/math%c3%a9matique-science-et-technologie/scratchpremierspas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MST à distance, section des applications 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https://campus.recit.qc.ca/math%c3%a9matique-science-et-technologie/mstdistance101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en mathématique</a:t>
            </a:r>
            <a:r>
              <a:rPr lang="en"/>
              <a:t> :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https://campus.recit.qc.ca/math%c3%a9matique-science-et-technologie/scratchmathematique1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535b498cb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535b498cb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pour obtenir le badge de participation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https://campus.recit.qc.ca/enrol/index.php?id=284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9678772c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9678772c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du formulaire de rétroaction : </a:t>
            </a:r>
            <a:r>
              <a:rPr lang="en" sz="1050">
                <a:solidFill>
                  <a:srgbClr val="1A73E8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https://campus.recit.qc.ca/mod/feedback/view.php?id=7952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Me joindre 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sonya.fiset@recitmst.qc.ca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Message à l’équipe : equipe</a:t>
            </a:r>
            <a:r>
              <a:rPr lang="en">
                <a:solidFill>
                  <a:srgbClr val="666666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@recitmst.qc.ca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https://www.facebook.com/RECITMST2020/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https://twitter.com/recitmst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r>
              <a:rPr lang="en"/>
              <a:t> : </a:t>
            </a:r>
            <a:r>
              <a:rPr lang="en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https://www.youtube.com/channel/UC7IcadI_rZFwso9N81PYqFg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9629f36d31_38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9629f36d31_38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clientèle serait précisée dans le descriptif du webinaire sur le site du CAMPUS RÉCIT.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Présences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Vidéo à mettre en lien sur la page de l’article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Télécharger le clavardage et mettre le lien dans l’article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Supprimer le clavardage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Montage PO et PF?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Statistiques à entrer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Badges à émettre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Message à envoyer à Pierre pour enlever à venir et le remplacer par le lien du web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8721d5f9d8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8721d5f9d8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8721d5f9d8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8721d5f9d8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100"/>
              <a:buFont typeface="Arial"/>
              <a:buNone/>
            </a:pPr>
            <a:r>
              <a:rPr lang="en">
                <a:solidFill>
                  <a:srgbClr val="3D4965"/>
                </a:solidFill>
              </a:rPr>
              <a:t>Capture d’écran pour la liste pour la liste des P</a:t>
            </a:r>
            <a:endParaRPr>
              <a:solidFill>
                <a:srgbClr val="3D496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86ec3b7f03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86ec3b7f03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870a17874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870a17874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870a17874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870a17874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70a178747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70a178747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12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24" name="Google Shape;524;p12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2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2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2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2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2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2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2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2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39" name="Google Shape;539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0" name="Google Shape;54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3" name="Google Shape;54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7" name="Google Shape;54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1" name="Google Shape;551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2" name="Google Shape;55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8" name="Google Shape;558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9" name="Google Shape;55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62" name="Google Shape;56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66" name="Google Shape;566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7" name="Google Shape;567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8" name="Google Shape;56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194" name="Google Shape;194;p3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4" name="Google Shape;574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5" name="Google Shape;57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4" name="Google Shape;324;p5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Google Shape;360;p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7"/>
          <p:cNvSpPr txBox="1">
            <a:spLocks noGrp="1"/>
          </p:cNvSpPr>
          <p:nvPr>
            <p:ph type="body" idx="2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7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7" name="Google Shape;397;p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31" name="Google Shape;431;p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60" name="Google Shape;160;p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ga"/>
              <a:buNone/>
              <a:defRPr sz="2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5" name="Google Shape;535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"/>
              <a:buChar char="●"/>
              <a:defRPr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536" name="Google Shape;53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campus.recit.qc.ca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hyperlink" Target="https://scratch.mit.edu/" TargetMode="External"/><Relationship Id="rId4" Type="http://schemas.openxmlformats.org/officeDocument/2006/relationships/hyperlink" Target="http://code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or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S9Y9Y9VU2Eg" TargetMode="External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atch.mit.ed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docs.google.com/document/d/122HsXwiLygt9tpebbItnzqvw27mihjLVHVJuagBZ_To/edit?usp=sharing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hyperlink" Target="https://scratch.mit.edu/projects/216531127/#editor" TargetMode="Externa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8No7Rp9uBFYpxg2OGhHF-VoCbQqWScqz/view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mst22sept20" TargetMode="External"/><Relationship Id="rId7" Type="http://schemas.openxmlformats.org/officeDocument/2006/relationships/hyperlink" Target="http://creativecommons.org/licenses/by-nc-sa/4.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Jio-7UoSTEUVARd-8zGm6nB8PipMXJMv7uSOkakXS7M/edit?usp=sharin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ejCYLetBGifetvaMegpR26DyvBBxdlqOOpQejDtcyRk/copy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hyperlink" Target="https://forms.office.com/Pages/ShareFormPage.aspx?id=EF61Z5BlXEaXCQTxot_EPGUpWRFJktxEiclxsdXYqidUQzEzSEE1MjlFUkIzWVZPMjJHWjlGV1hBNC4u&amp;sharetoken=HvkamXa58b85xI9BoaG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rogCSC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ecampusjunior.fr/" TargetMode="External"/><Relationship Id="rId3" Type="http://schemas.openxmlformats.org/officeDocument/2006/relationships/hyperlink" Target="https://padlet.com/sonya_fiset/kml29hq5sgsx" TargetMode="External"/><Relationship Id="rId7" Type="http://schemas.openxmlformats.org/officeDocument/2006/relationships/hyperlink" Target="https://campus.recit.qc.ca/course/view.php?id=13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cratch.mit.edu/ideas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docs.google.com/document/d/108UqqlzNy4EPOa4cqk6MxGhkaQ0ZDi3ktIeBD4DJ6c8/edit?usp=sharing" TargetMode="External"/><Relationship Id="rId10" Type="http://schemas.openxmlformats.org/officeDocument/2006/relationships/hyperlink" Target="https://campus.recit.qc.ca/course/view.php?id=16" TargetMode="External"/><Relationship Id="rId4" Type="http://schemas.openxmlformats.org/officeDocument/2006/relationships/hyperlink" Target="https://docs.google.com/spreadsheets/u/1/d/e/2PACX-1vREeTrJjdVO9DEZKzFdjUnKaQpzHKHH0fP4Bvi2RVcuGHCkZskTDQGTT3AnrpNazAiW8Z69tD9PMp1j/pubhtml?gid=0&amp;single=true&amp;fbclid=IwAR0MRDiYCHHhI4CIJ3qs3fArXS0Goa1KkpNw7LkJlZz3p_xfQLyOc2VtAZk" TargetMode="External"/><Relationship Id="rId9" Type="http://schemas.openxmlformats.org/officeDocument/2006/relationships/hyperlink" Target="https://www.facebook.com/groups/704851039666407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hyperlink" Target="https://scratch.mit.edu/projects/254220533/editor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projects/251517478/" TargetMode="External"/><Relationship Id="rId13" Type="http://schemas.openxmlformats.org/officeDocument/2006/relationships/hyperlink" Target="https://scratch.mit.edu/projects/250613704/" TargetMode="External"/><Relationship Id="rId3" Type="http://schemas.openxmlformats.org/officeDocument/2006/relationships/hyperlink" Target="https://scratch.mit.edu/projects/390672884/" TargetMode="External"/><Relationship Id="rId7" Type="http://schemas.openxmlformats.org/officeDocument/2006/relationships/hyperlink" Target="https://scratch.mit.edu/projects/402066091" TargetMode="External"/><Relationship Id="rId12" Type="http://schemas.openxmlformats.org/officeDocument/2006/relationships/hyperlink" Target="https://scratch.mit.edu/projects/15153360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cratch.mit.edu/projects/43848/" TargetMode="External"/><Relationship Id="rId11" Type="http://schemas.openxmlformats.org/officeDocument/2006/relationships/hyperlink" Target="https://scratch.mit.edu/projects/402074756" TargetMode="External"/><Relationship Id="rId5" Type="http://schemas.openxmlformats.org/officeDocument/2006/relationships/hyperlink" Target="https://scratch.mit.edu/projects/293495807/" TargetMode="External"/><Relationship Id="rId10" Type="http://schemas.openxmlformats.org/officeDocument/2006/relationships/hyperlink" Target="https://scratch.mit.edu/projects/402073926" TargetMode="External"/><Relationship Id="rId4" Type="http://schemas.openxmlformats.org/officeDocument/2006/relationships/hyperlink" Target="https://scratch.mit.edu/projects/377459994/" TargetMode="External"/><Relationship Id="rId9" Type="http://schemas.openxmlformats.org/officeDocument/2006/relationships/hyperlink" Target="https://scratch.mit.edu/projects/402074398" TargetMode="External"/><Relationship Id="rId1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projects/180935328/" TargetMode="External"/><Relationship Id="rId3" Type="http://schemas.openxmlformats.org/officeDocument/2006/relationships/hyperlink" Target="https://scratch.mit.edu/projects/251517478/" TargetMode="External"/><Relationship Id="rId7" Type="http://schemas.openxmlformats.org/officeDocument/2006/relationships/hyperlink" Target="https://scratch.mit.edu/projects/25898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cratch.mit.edu/projects/19884629/" TargetMode="External"/><Relationship Id="rId5" Type="http://schemas.openxmlformats.org/officeDocument/2006/relationships/hyperlink" Target="https://scratch.mit.edu/projects/376656449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scratch.mit.edu/projects/277764440/" TargetMode="External"/><Relationship Id="rId9" Type="http://schemas.openxmlformats.org/officeDocument/2006/relationships/hyperlink" Target="https://scratch.mit.edu/projects/2553182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search/projects?q=BD" TargetMode="External"/><Relationship Id="rId3" Type="http://schemas.openxmlformats.org/officeDocument/2006/relationships/hyperlink" Target="https://docs.google.com/spreadsheets/d/1GrJhOJOMHvNZUAPDR9g2A8CHm0Lrxbn8m_waCoEjap0/edit?usp=sharing" TargetMode="External"/><Relationship Id="rId7" Type="http://schemas.openxmlformats.org/officeDocument/2006/relationships/hyperlink" Target="https://scratch.mit.edu/projects/137344775/#editor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cratch.mit.edu/search/projects?q=sciences" TargetMode="External"/><Relationship Id="rId11" Type="http://schemas.openxmlformats.org/officeDocument/2006/relationships/hyperlink" Target="https://scratch.mit.edu/projects/201869969/#editor" TargetMode="External"/><Relationship Id="rId5" Type="http://schemas.openxmlformats.org/officeDocument/2006/relationships/hyperlink" Target="https://scratch.mit.edu/studios/21720/" TargetMode="External"/><Relationship Id="rId10" Type="http://schemas.openxmlformats.org/officeDocument/2006/relationships/hyperlink" Target="https://scratch.mit.edu/projects/193289658/#editor" TargetMode="External"/><Relationship Id="rId4" Type="http://schemas.openxmlformats.org/officeDocument/2006/relationships/hyperlink" Target="https://scratch.mit.edu/projects/248572564/#editor" TargetMode="External"/><Relationship Id="rId9" Type="http://schemas.openxmlformats.org/officeDocument/2006/relationships/hyperlink" Target="https://scratch.mit.edu/projects/272373807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math%c3%a9matique-science-et-technologie/scratchpremierspas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hyperlink" Target="https://campus.recit.qc.ca/math%c3%a9matique-science-et-technologie/scratchmathematique1" TargetMode="External"/><Relationship Id="rId4" Type="http://schemas.openxmlformats.org/officeDocument/2006/relationships/hyperlink" Target="https://campus.recit.qc.ca/math%c3%a9matique-science-et-technologie/mstdistance101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enrol/index.php?id=284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mod/feedback/view.php?id=7952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hyperlink" Target="https://campus.recit.qc.ca/mod/feedback/complete.php?id=7952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7IcadI_rZFwso9N81PYqFg" TargetMode="External"/><Relationship Id="rId3" Type="http://schemas.openxmlformats.org/officeDocument/2006/relationships/image" Target="../media/image35.png"/><Relationship Id="rId7" Type="http://schemas.openxmlformats.org/officeDocument/2006/relationships/hyperlink" Target="https://twitter.com/recitmst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acebook.com/RECITMST2020/" TargetMode="External"/><Relationship Id="rId5" Type="http://schemas.openxmlformats.org/officeDocument/2006/relationships/hyperlink" Target="mailto:equipe@recitmst.qc.ca" TargetMode="External"/><Relationship Id="rId10" Type="http://schemas.openxmlformats.org/officeDocument/2006/relationships/image" Target="../media/image7.png"/><Relationship Id="rId4" Type="http://schemas.openxmlformats.org/officeDocument/2006/relationships/hyperlink" Target="mailto:Sonya.Fiset@recitmst.qc.ca" TargetMode="External"/><Relationship Id="rId9" Type="http://schemas.openxmlformats.org/officeDocument/2006/relationships/hyperlink" Target="http://creativecommons.org/licenses/by-nc-sa/4.0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campus.recit.qc.ca/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hyperlink" Target="http://www.education.gouv.qc.ca/fileadmin/site_web/documents/ministere/continuum-cadre-reference-num.pdf" TargetMode="External"/><Relationship Id="rId4" Type="http://schemas.openxmlformats.org/officeDocument/2006/relationships/hyperlink" Target="https://view.genial.ly/5d812659369a7d0fc95ca03b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25"/>
          <p:cNvPicPr preferRelativeResize="0"/>
          <p:nvPr/>
        </p:nvPicPr>
        <p:blipFill rotWithShape="1">
          <a:blip r:embed="rId3">
            <a:alphaModFix/>
          </a:blip>
          <a:srcRect t="9481" b="-8139"/>
          <a:stretch/>
        </p:blipFill>
        <p:spPr>
          <a:xfrm>
            <a:off x="20225" y="0"/>
            <a:ext cx="9103550" cy="560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800" y="-37000"/>
            <a:ext cx="9169025" cy="5180499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25">
            <a:hlinkClick r:id="rId5"/>
          </p:cNvPr>
          <p:cNvSpPr txBox="1"/>
          <p:nvPr/>
        </p:nvSpPr>
        <p:spPr>
          <a:xfrm>
            <a:off x="4501425" y="4719300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Pour plus de détails : campus.recit.qc.ca</a:t>
            </a:r>
            <a:endParaRPr sz="1600"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5" name="Google Shape;585;p25"/>
          <p:cNvSpPr txBox="1">
            <a:spLocks noGrp="1"/>
          </p:cNvSpPr>
          <p:nvPr>
            <p:ph type="ctrTitle"/>
          </p:nvPr>
        </p:nvSpPr>
        <p:spPr>
          <a:xfrm>
            <a:off x="20225" y="2723675"/>
            <a:ext cx="6754200" cy="1143000"/>
          </a:xfrm>
          <a:prstGeom prst="rect">
            <a:avLst/>
          </a:prstGeom>
          <a:solidFill>
            <a:srgbClr val="202D36">
              <a:alpha val="48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2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</a:rPr>
              <a:t>Initiation à Scratch </a:t>
            </a:r>
            <a:endParaRPr sz="3400">
              <a:solidFill>
                <a:srgbClr val="FFFFFF"/>
              </a:solidFill>
            </a:endParaRPr>
          </a:p>
          <a:p>
            <a:pPr marL="72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rgbClr val="FFFFFF"/>
              </a:solidFill>
            </a:endParaRPr>
          </a:p>
        </p:txBody>
      </p:sp>
      <p:pic>
        <p:nvPicPr>
          <p:cNvPr id="586" name="Google Shape;58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9377" y="425200"/>
            <a:ext cx="1644851" cy="12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25"/>
          <p:cNvSpPr txBox="1"/>
          <p:nvPr/>
        </p:nvSpPr>
        <p:spPr>
          <a:xfrm>
            <a:off x="20225" y="3436175"/>
            <a:ext cx="30810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22 septembre 2020</a:t>
            </a:r>
            <a:endParaRPr sz="20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11 h 45 à 12 h 45</a:t>
            </a:r>
            <a:endParaRPr sz="20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Sonya Fiset et Stéphanie Rioux</a:t>
            </a:r>
            <a:endParaRPr sz="20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88" name="Google Shape;58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5775" y="364725"/>
            <a:ext cx="3431422" cy="128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4"/>
          <p:cNvSpPr txBox="1">
            <a:spLocks noGrp="1"/>
          </p:cNvSpPr>
          <p:nvPr>
            <p:ph type="title"/>
          </p:nvPr>
        </p:nvSpPr>
        <p:spPr>
          <a:xfrm>
            <a:off x="464825" y="168775"/>
            <a:ext cx="6423600" cy="6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L’engagement de l’élève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71" name="Google Shape;671;p34"/>
          <p:cNvSpPr txBox="1">
            <a:spLocks noGrp="1"/>
          </p:cNvSpPr>
          <p:nvPr>
            <p:ph type="body" idx="1"/>
          </p:nvPr>
        </p:nvSpPr>
        <p:spPr>
          <a:xfrm>
            <a:off x="747925" y="977128"/>
            <a:ext cx="6140400" cy="27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4"/>
          <p:cNvSpPr/>
          <p:nvPr/>
        </p:nvSpPr>
        <p:spPr>
          <a:xfrm>
            <a:off x="3629575" y="1145438"/>
            <a:ext cx="136500" cy="2217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673" name="Google Shape;67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879651"/>
            <a:ext cx="7364624" cy="405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5"/>
          <p:cNvSpPr txBox="1">
            <a:spLocks noGrp="1"/>
          </p:cNvSpPr>
          <p:nvPr>
            <p:ph type="title"/>
          </p:nvPr>
        </p:nvSpPr>
        <p:spPr>
          <a:xfrm>
            <a:off x="655325" y="379950"/>
            <a:ext cx="73569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79" name="Google Shape;679;p35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Jeux Blockly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http://recitmst.qc.ca/blockly/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connexion, base de la programmation, pas à pas. 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Code.org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http://code.org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Compte d’enseignant, on suit les élèves dans leurs défis.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Scratch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Prêt à programmer...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80" name="Google Shape;680;p35"/>
          <p:cNvSpPr/>
          <p:nvPr/>
        </p:nvSpPr>
        <p:spPr>
          <a:xfrm>
            <a:off x="0" y="3205856"/>
            <a:ext cx="470700" cy="342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681" name="Google Shape;68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2248" y="204576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36"/>
          <p:cNvSpPr txBox="1">
            <a:spLocks noGrp="1"/>
          </p:cNvSpPr>
          <p:nvPr>
            <p:ph type="title"/>
          </p:nvPr>
        </p:nvSpPr>
        <p:spPr>
          <a:xfrm>
            <a:off x="606800" y="379950"/>
            <a:ext cx="7405500" cy="3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87" name="Google Shape;687;p36"/>
          <p:cNvSpPr txBox="1">
            <a:spLocks noGrp="1"/>
          </p:cNvSpPr>
          <p:nvPr>
            <p:ph type="body" idx="1"/>
          </p:nvPr>
        </p:nvSpPr>
        <p:spPr>
          <a:xfrm>
            <a:off x="270900" y="962700"/>
            <a:ext cx="8725800" cy="3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Jeux Blockly : </a:t>
            </a:r>
            <a:r>
              <a:rPr lang="en" sz="2000" u="sng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http://recitmst.qc.ca/blockly/</a:t>
            </a:r>
            <a:endParaRPr sz="2000" u="sng">
              <a:solidFill>
                <a:srgbClr val="000000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688" name="Google Shape;688;p36" descr="blockly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7650" y="2044406"/>
            <a:ext cx="3861788" cy="2915194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36"/>
          <p:cNvSpPr txBox="1"/>
          <p:nvPr/>
        </p:nvSpPr>
        <p:spPr>
          <a:xfrm>
            <a:off x="606800" y="1684024"/>
            <a:ext cx="2573700" cy="2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connexion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installation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Base de programmation par blocs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Évolutif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Addictif ;-)</a:t>
            </a:r>
            <a:endParaRPr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90" name="Google Shape;69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7823" y="103289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7"/>
          <p:cNvSpPr txBox="1">
            <a:spLocks noGrp="1"/>
          </p:cNvSpPr>
          <p:nvPr>
            <p:ph type="title"/>
          </p:nvPr>
        </p:nvSpPr>
        <p:spPr>
          <a:xfrm>
            <a:off x="777250" y="379950"/>
            <a:ext cx="72351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96" name="Google Shape;696;p37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2. Code.org : </a:t>
            </a:r>
            <a:r>
              <a:rPr lang="en" sz="2000" u="sng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http://code.org</a:t>
            </a:r>
            <a:endParaRPr sz="2000" u="sng">
              <a:solidFill>
                <a:srgbClr val="000000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697" name="Google Shape;697;p37" descr="code_org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7525" y="2180230"/>
            <a:ext cx="4143055" cy="2631393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37"/>
          <p:cNvSpPr txBox="1"/>
          <p:nvPr/>
        </p:nvSpPr>
        <p:spPr>
          <a:xfrm>
            <a:off x="648650" y="2237119"/>
            <a:ext cx="25320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Compte enseignant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Suivi des élèves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Tous âges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Ludique (thèmes)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Tutoriel</a:t>
            </a:r>
            <a:endParaRPr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99" name="Google Shape;69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2723" y="178195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38"/>
          <p:cNvSpPr txBox="1">
            <a:spLocks noGrp="1"/>
          </p:cNvSpPr>
          <p:nvPr>
            <p:ph type="body" idx="1"/>
          </p:nvPr>
        </p:nvSpPr>
        <p:spPr>
          <a:xfrm>
            <a:off x="599700" y="873125"/>
            <a:ext cx="7089000" cy="38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000"/>
              <a:buFont typeface="Ubuntu"/>
              <a:buAutoNum type="arabicPeriod"/>
            </a:pPr>
            <a:r>
              <a:rPr lang="en" sz="2000" i="0" u="sng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www.scratch.mit.edu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000"/>
              <a:buFont typeface="Ubuntu"/>
              <a:buAutoNum type="arabicPeriod"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“Rejoindre Scratch” en haut à droite et suivre les indications pour se créer un compte.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3.	“Créer” en haut à gauche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4.	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Remplacer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“Untitled” p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a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r 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Animation Chauve-souris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Défi : on clique partout et on partage nos découvertes!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8"/>
          <p:cNvSpPr txBox="1"/>
          <p:nvPr/>
        </p:nvSpPr>
        <p:spPr>
          <a:xfrm>
            <a:off x="1737175" y="250856"/>
            <a:ext cx="53412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À vos claviers!</a:t>
            </a:r>
            <a:endParaRPr sz="24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06" name="Google Shape;70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9"/>
          <p:cNvSpPr txBox="1"/>
          <p:nvPr/>
        </p:nvSpPr>
        <p:spPr>
          <a:xfrm>
            <a:off x="373025" y="1272150"/>
            <a:ext cx="8545200" cy="3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1-Choisir un lutin (Sprite)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2-Animation avec un changement de costume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3-Choix d’un arrière-plan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4-Déplacement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5-Écrire un dialogue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6-Ajouter le bloc Son pour ajouter du bruit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7-Images libres de droit dans Google ou </a:t>
            </a:r>
            <a:r>
              <a:rPr lang="en" sz="240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Pixabay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12" name="Google Shape;71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1250" y="295725"/>
            <a:ext cx="1949563" cy="1439326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39"/>
          <p:cNvSpPr txBox="1"/>
          <p:nvPr/>
        </p:nvSpPr>
        <p:spPr>
          <a:xfrm>
            <a:off x="905775" y="295725"/>
            <a:ext cx="55065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Défi 1</a:t>
            </a: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14" name="Google Shape;71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0"/>
          <p:cNvSpPr txBox="1"/>
          <p:nvPr/>
        </p:nvSpPr>
        <p:spPr>
          <a:xfrm>
            <a:off x="514400" y="196591"/>
            <a:ext cx="84207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Jeu d’activité de programmation débranchée</a:t>
            </a:r>
            <a:endParaRPr sz="2400" b="1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Géométrie : Construction et description des figures planes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feuille de plan de travail</a:t>
            </a:r>
            <a:r>
              <a:rPr lang="en" sz="24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et</a:t>
            </a:r>
            <a:r>
              <a:rPr lang="en" sz="24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r>
              <a:rPr lang="en" sz="24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programme</a:t>
            </a:r>
            <a:endParaRPr sz="24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720" name="Google Shape;72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8842" y="2028700"/>
            <a:ext cx="1793081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774" y="1742950"/>
            <a:ext cx="2201399" cy="188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27374" y="1857250"/>
            <a:ext cx="2264302" cy="171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2000" y="3723450"/>
            <a:ext cx="1408500" cy="86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08375" y="3723450"/>
            <a:ext cx="1597634" cy="861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98842" y="3647950"/>
            <a:ext cx="1671651" cy="130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41"/>
          <p:cNvSpPr txBox="1"/>
          <p:nvPr/>
        </p:nvSpPr>
        <p:spPr>
          <a:xfrm>
            <a:off x="299400" y="1109700"/>
            <a:ext cx="8545200" cy="3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1-Créer un nouveau projet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2-Ajouter le titre «Carré»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3-Stylo en position d’écriture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4-Tracer le carré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Défi plus grand «Carré arc-en-ciel»: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5-Cacher le lutin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6-répéter 4X avancer 100 pas et tourner 90</a:t>
            </a:r>
            <a:r>
              <a:rPr lang="en" sz="2400" baseline="30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o</a:t>
            </a:r>
            <a:endParaRPr sz="2400" baseline="30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7-Répéter 360, ajouter 1 à la couleur du stylo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et tourner d’un degré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31" name="Google Shape;731;p41"/>
          <p:cNvSpPr txBox="1"/>
          <p:nvPr/>
        </p:nvSpPr>
        <p:spPr>
          <a:xfrm>
            <a:off x="905775" y="295725"/>
            <a:ext cx="55065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Défi 2</a:t>
            </a:r>
            <a:endParaRPr sz="24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32" name="Google Shape;73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42"/>
          <p:cNvSpPr txBox="1">
            <a:spLocks noGrp="1"/>
          </p:cNvSpPr>
          <p:nvPr>
            <p:ph type="body" idx="1"/>
          </p:nvPr>
        </p:nvSpPr>
        <p:spPr>
          <a:xfrm>
            <a:off x="2159325" y="1621350"/>
            <a:ext cx="48255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42"/>
          <p:cNvSpPr txBox="1">
            <a:spLocks noGrp="1"/>
          </p:cNvSpPr>
          <p:nvPr>
            <p:ph type="ctrTitle" idx="4294967295"/>
          </p:nvPr>
        </p:nvSpPr>
        <p:spPr>
          <a:xfrm>
            <a:off x="481800" y="85838"/>
            <a:ext cx="8350500" cy="88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SURVOL DES POSSIBILITÉS</a:t>
            </a: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(défis géométriques et créativité)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39" name="Google Shape;739;p42" title="ScreenRecording_01-08-2019 11-14-08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0425" y="2750213"/>
            <a:ext cx="2703995" cy="2027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200" y="1089113"/>
            <a:ext cx="3026081" cy="15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5875" y="1345650"/>
            <a:ext cx="3087312" cy="15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3"/>
          <p:cNvSpPr txBox="1"/>
          <p:nvPr/>
        </p:nvSpPr>
        <p:spPr>
          <a:xfrm>
            <a:off x="922200" y="573928"/>
            <a:ext cx="7504500" cy="6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SOMME DE 2 NOMBRES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48" name="Google Shape;748;p43"/>
          <p:cNvSpPr/>
          <p:nvPr/>
        </p:nvSpPr>
        <p:spPr>
          <a:xfrm>
            <a:off x="228225" y="1834247"/>
            <a:ext cx="2758800" cy="1419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69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43"/>
          <p:cNvSpPr txBox="1"/>
          <p:nvPr/>
        </p:nvSpPr>
        <p:spPr>
          <a:xfrm>
            <a:off x="228225" y="2327053"/>
            <a:ext cx="2351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NOMBRE1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NOMBRE2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750" name="Google Shape;750;p43"/>
          <p:cNvGrpSpPr/>
          <p:nvPr/>
        </p:nvGrpSpPr>
        <p:grpSpPr>
          <a:xfrm>
            <a:off x="578475" y="1446759"/>
            <a:ext cx="8337275" cy="1733625"/>
            <a:chOff x="586925" y="2035650"/>
            <a:chExt cx="8337275" cy="2311500"/>
          </a:xfrm>
        </p:grpSpPr>
        <p:sp>
          <p:nvSpPr>
            <p:cNvPr id="751" name="Google Shape;751;p43"/>
            <p:cNvSpPr/>
            <p:nvPr/>
          </p:nvSpPr>
          <p:spPr>
            <a:xfrm>
              <a:off x="6046300" y="2600850"/>
              <a:ext cx="2877900" cy="17463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3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3"/>
            <p:cNvSpPr txBox="1"/>
            <p:nvPr/>
          </p:nvSpPr>
          <p:spPr>
            <a:xfrm>
              <a:off x="58692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754" name="Google Shape;754;p43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755" name="Google Shape;755;p43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756" name="Google Shape;756;p43"/>
          <p:cNvSpPr txBox="1"/>
          <p:nvPr/>
        </p:nvSpPr>
        <p:spPr>
          <a:xfrm>
            <a:off x="3140050" y="2094806"/>
            <a:ext cx="2956500" cy="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Merriweather"/>
                <a:ea typeface="Merriweather"/>
                <a:cs typeface="Merriweather"/>
                <a:sym typeface="Merriweather"/>
              </a:rPr>
              <a:t>SOMME= </a:t>
            </a:r>
            <a:endParaRPr sz="18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Merriweather"/>
                <a:ea typeface="Merriweather"/>
                <a:cs typeface="Merriweather"/>
                <a:sym typeface="Merriweather"/>
              </a:rPr>
              <a:t>NOMBRE1 + NOMBRE2</a:t>
            </a:r>
            <a:endParaRPr sz="18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757" name="Google Shape;757;p43"/>
          <p:cNvSpPr txBox="1"/>
          <p:nvPr/>
        </p:nvSpPr>
        <p:spPr>
          <a:xfrm>
            <a:off x="6274925" y="2437697"/>
            <a:ext cx="1883100" cy="2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SOMME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pic>
        <p:nvPicPr>
          <p:cNvPr id="758" name="Google Shape;75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1898" y="230939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6"/>
          <p:cNvSpPr txBox="1">
            <a:spLocks noGrp="1"/>
          </p:cNvSpPr>
          <p:nvPr>
            <p:ph type="ctrTitle"/>
          </p:nvPr>
        </p:nvSpPr>
        <p:spPr>
          <a:xfrm>
            <a:off x="565900" y="485800"/>
            <a:ext cx="6215100" cy="21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Ubuntu"/>
                <a:ea typeface="Ubuntu"/>
                <a:cs typeface="Ubuntu"/>
                <a:sym typeface="Ubuntu"/>
              </a:rPr>
              <a:t>Initiation à Scratch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Ubuntu"/>
                <a:ea typeface="Ubuntu"/>
                <a:cs typeface="Ubuntu"/>
                <a:sym typeface="Ubuntu"/>
              </a:rPr>
              <a:t>Lien vers la présentation Web : </a:t>
            </a:r>
            <a:r>
              <a:rPr lang="en" sz="24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bit.ly/mst22sept20</a:t>
            </a:r>
            <a:r>
              <a:rPr lang="en" sz="24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 </a:t>
            </a:r>
            <a:endParaRPr sz="2400" b="1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94" name="Google Shape;59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5100" y="485788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625" y="4613203"/>
            <a:ext cx="918875" cy="325273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26"/>
          <p:cNvSpPr/>
          <p:nvPr/>
        </p:nvSpPr>
        <p:spPr>
          <a:xfrm>
            <a:off x="1672125" y="4646700"/>
            <a:ext cx="5935800" cy="35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26"/>
          <p:cNvSpPr txBox="1"/>
          <p:nvPr/>
        </p:nvSpPr>
        <p:spPr>
          <a:xfrm>
            <a:off x="1783400" y="4646700"/>
            <a:ext cx="59358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rgbClr val="3C78D8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rgbClr val="3C78D8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rgbClr val="3C78D8"/>
                </a:solidFill>
              </a:rPr>
              <a:t>.</a:t>
            </a:r>
            <a:r>
              <a:rPr lang="en" sz="800">
                <a:solidFill>
                  <a:srgbClr val="3C78D8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4"/>
          <p:cNvSpPr txBox="1"/>
          <p:nvPr/>
        </p:nvSpPr>
        <p:spPr>
          <a:xfrm>
            <a:off x="373025" y="1258750"/>
            <a:ext cx="8545200" cy="3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1-Créer un nouveau projet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2-Ajouter le titre «Somme de 2 nombres»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3-Définir la tâche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4-Définir les variables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5-Demander les ENTRÉES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6-Raisonner le calcul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7-Demander les SORTIES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8-Penser à des jeux d’essai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4" name="Google Shape;764;p44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Défi 3</a:t>
            </a:r>
            <a:endParaRPr sz="24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https://scratch.mit.edu/projects/297851464/</a:t>
            </a:r>
            <a:endParaRPr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65" name="Google Shape;76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2975" y="2302125"/>
            <a:ext cx="2749668" cy="250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5"/>
          <p:cNvSpPr txBox="1"/>
          <p:nvPr/>
        </p:nvSpPr>
        <p:spPr>
          <a:xfrm>
            <a:off x="373025" y="1517231"/>
            <a:ext cx="85452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Utilisation d’un environnement numérique d’apprentissage (ENA)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Utilisation d’un formulaire pour consigner les programmes réalisés par les élèves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Copie formulaire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Google</a:t>
            </a: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Copie formulaire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Microsoft</a:t>
            </a: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2" name="Google Shape;772;p45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Partager ou 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enseigner à distance</a:t>
            </a:r>
            <a:endParaRPr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73" name="Google Shape;77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46"/>
          <p:cNvSpPr txBox="1">
            <a:spLocks noGrp="1"/>
          </p:cNvSpPr>
          <p:nvPr>
            <p:ph type="body" idx="1"/>
          </p:nvPr>
        </p:nvSpPr>
        <p:spPr>
          <a:xfrm>
            <a:off x="2393575" y="510550"/>
            <a:ext cx="6347100" cy="4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Ressources :</a:t>
            </a:r>
            <a:endParaRPr sz="30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Exploration Missions (vidéos et aide)</a:t>
            </a: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Sous la colonne 5e année</a:t>
            </a: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http://bit.ly/progCSC</a:t>
            </a:r>
            <a:endParaRPr sz="2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Exploration Campus Junior</a:t>
            </a: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Sous la colonne 4e année</a:t>
            </a: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779" name="Google Shape;77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78544"/>
            <a:ext cx="2157050" cy="1340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47"/>
          <p:cNvSpPr txBox="1">
            <a:spLocks noGrp="1"/>
          </p:cNvSpPr>
          <p:nvPr>
            <p:ph type="title"/>
          </p:nvPr>
        </p:nvSpPr>
        <p:spPr>
          <a:xfrm>
            <a:off x="960150" y="361300"/>
            <a:ext cx="70521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Ressources :</a:t>
            </a:r>
            <a:endParaRPr sz="30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86" name="Google Shape;786;p47"/>
          <p:cNvSpPr txBox="1">
            <a:spLocks noGrp="1"/>
          </p:cNvSpPr>
          <p:nvPr>
            <p:ph type="body" idx="1"/>
          </p:nvPr>
        </p:nvSpPr>
        <p:spPr>
          <a:xfrm>
            <a:off x="686700" y="1043951"/>
            <a:ext cx="7770600" cy="30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300"/>
              <a:buFont typeface="Ubuntu"/>
              <a:buAutoNum type="arabicPeriod"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Padlet de ressources pour débuter avec Scratch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Leçons de programmation (math)</a:t>
            </a:r>
            <a:endParaRPr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Exemples de la PDA en mathématique</a:t>
            </a:r>
            <a:endParaRPr sz="24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https://scratch.mit.edu/ideas</a:t>
            </a:r>
            <a:endParaRPr sz="24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Autoformation Scratch</a:t>
            </a:r>
            <a:endParaRPr sz="24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Campus Jr </a:t>
            </a: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https://www.lecampusjunior.fr/</a:t>
            </a:r>
            <a:endParaRPr sz="24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Facebook :</a:t>
            </a: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Les maths autrement</a:t>
            </a:r>
            <a:endParaRPr sz="24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7" name="Google Shape;787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8"/>
          <p:cNvSpPr txBox="1"/>
          <p:nvPr/>
        </p:nvSpPr>
        <p:spPr>
          <a:xfrm>
            <a:off x="1349125" y="1517231"/>
            <a:ext cx="75690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93" name="Google Shape;793;p48"/>
          <p:cNvSpPr txBox="1"/>
          <p:nvPr/>
        </p:nvSpPr>
        <p:spPr>
          <a:xfrm>
            <a:off x="905775" y="295725"/>
            <a:ext cx="69267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La carte du Canada</a:t>
            </a:r>
            <a:endParaRPr sz="36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94" name="Google Shape;79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601" y="985097"/>
            <a:ext cx="4231068" cy="3173306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48"/>
          <p:cNvSpPr txBox="1"/>
          <p:nvPr/>
        </p:nvSpPr>
        <p:spPr>
          <a:xfrm>
            <a:off x="1143000" y="4468950"/>
            <a:ext cx="73263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Pour démarrer (cliquez et remixez)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96" name="Google Shape;79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49"/>
          <p:cNvSpPr txBox="1">
            <a:spLocks noGrp="1"/>
          </p:cNvSpPr>
          <p:nvPr>
            <p:ph type="ctrTitle" idx="4294967295"/>
          </p:nvPr>
        </p:nvSpPr>
        <p:spPr>
          <a:xfrm>
            <a:off x="481800" y="182876"/>
            <a:ext cx="8350500" cy="8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Exemples en science au primaire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02" name="Google Shape;802;p49"/>
          <p:cNvSpPr txBox="1">
            <a:spLocks noGrp="1"/>
          </p:cNvSpPr>
          <p:nvPr>
            <p:ph type="body" idx="4294967295"/>
          </p:nvPr>
        </p:nvSpPr>
        <p:spPr>
          <a:xfrm>
            <a:off x="311700" y="967750"/>
            <a:ext cx="8520600" cy="39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1er cycle</a:t>
            </a:r>
            <a:endParaRPr sz="1800" b="1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Font typeface="Ubuntu"/>
              <a:buChar char="●"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Croissance du haricot</a:t>
            </a: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jeu croissance d’une plante </a:t>
            </a:r>
            <a:endParaRPr sz="18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Font typeface="Ubuntu"/>
              <a:buChar char="●"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 saisons</a:t>
            </a:r>
            <a:endParaRPr sz="18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Font typeface="Ubuntu"/>
              <a:buChar char="●"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Système Terre-Lune-Soleil</a:t>
            </a:r>
            <a:endParaRPr sz="18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2e et 3e cycles</a:t>
            </a:r>
            <a:endParaRPr sz="1800" b="1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Font typeface="Ubuntu"/>
              <a:buChar char="●"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 formes de la matière</a:t>
            </a: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800">
                <a:solidFill>
                  <a:srgbClr val="0069BF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Font typeface="Ubuntu"/>
              <a:buChar char="●"/>
            </a:pP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9"/>
              </a:rPr>
              <a:t>Pendule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Font typeface="Ubuntu"/>
              <a:buChar char="●"/>
            </a:pP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0"/>
              </a:rPr>
              <a:t>Éolienne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Font typeface="Ubuntu"/>
              <a:buChar char="●"/>
            </a:pP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1"/>
              </a:rPr>
              <a:t>Machines simples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Font typeface="Ubuntu"/>
              <a:buChar char="●"/>
            </a:pP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2"/>
              </a:rPr>
              <a:t>Cycle de l’eau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Font typeface="Ubuntu"/>
              <a:buChar char="●"/>
            </a:pP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3"/>
              </a:rPr>
              <a:t>Chaîne alimentaire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803" name="Google Shape;803;p4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50"/>
          <p:cNvSpPr txBox="1">
            <a:spLocks noGrp="1"/>
          </p:cNvSpPr>
          <p:nvPr>
            <p:ph type="ctrTitle" idx="4294967295"/>
          </p:nvPr>
        </p:nvSpPr>
        <p:spPr>
          <a:xfrm>
            <a:off x="481800" y="371588"/>
            <a:ext cx="83505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Exemples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en science au secondaire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09" name="Google Shape;809;p50"/>
          <p:cNvSpPr txBox="1">
            <a:spLocks noGrp="1"/>
          </p:cNvSpPr>
          <p:nvPr>
            <p:ph type="body" idx="4294967295"/>
          </p:nvPr>
        </p:nvSpPr>
        <p:spPr>
          <a:xfrm>
            <a:off x="311700" y="1533301"/>
            <a:ext cx="8520600" cy="29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Char char="●"/>
            </a:pP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Simulation température molécules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https://scratch.mit.edu/projects/251517478/</a:t>
            </a:r>
            <a:endParaRPr sz="1800" u="sng">
              <a:solidFill>
                <a:schemeClr val="hlink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Char char="●"/>
            </a:pP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Cible (5e secondaire)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https://scratch.mit.edu/projects/277764440/</a:t>
            </a:r>
            <a:endParaRPr sz="1800" u="sng">
              <a:solidFill>
                <a:schemeClr val="hlink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Char char="●"/>
            </a:pP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Simulation épidémie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https://scratch.mit.edu/projects/376656449/</a:t>
            </a:r>
            <a:endParaRPr sz="1800" u="sng">
              <a:solidFill>
                <a:schemeClr val="hlink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Char char="●"/>
            </a:pP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Coeur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https://scratch.mit.edu/projects/19884629/</a:t>
            </a:r>
            <a:endParaRPr sz="1800" u="sng">
              <a:solidFill>
                <a:schemeClr val="hlink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Char char="●"/>
            </a:pP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Engrenages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https://scratch.mit.edu/projects/25898/</a:t>
            </a:r>
            <a:endParaRPr sz="1800" u="sng">
              <a:solidFill>
                <a:schemeClr val="hlink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Char char="●"/>
            </a:pP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Jeux sérieux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https://scratch.mit.edu/projects/180935328/</a:t>
            </a:r>
            <a:endParaRPr sz="1800" u="sng">
              <a:solidFill>
                <a:schemeClr val="hlink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Char char="●"/>
            </a:pP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Image fonctionnement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9"/>
              </a:rPr>
              <a:t>https://scratch.mit.edu/projects/2553182/</a:t>
            </a:r>
            <a:endParaRPr sz="18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810" name="Google Shape;810;p5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51"/>
          <p:cNvSpPr txBox="1">
            <a:spLocks noGrp="1"/>
          </p:cNvSpPr>
          <p:nvPr>
            <p:ph type="ctrTitle" idx="4294967295"/>
          </p:nvPr>
        </p:nvSpPr>
        <p:spPr>
          <a:xfrm>
            <a:off x="481800" y="371598"/>
            <a:ext cx="8350500" cy="9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SURVOL D’AUTRES POSSIBILITÉS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16" name="Google Shape;816;p51"/>
          <p:cNvSpPr txBox="1">
            <a:spLocks noGrp="1"/>
          </p:cNvSpPr>
          <p:nvPr>
            <p:ph type="body" idx="4294967295"/>
          </p:nvPr>
        </p:nvSpPr>
        <p:spPr>
          <a:xfrm>
            <a:off x="311700" y="1005850"/>
            <a:ext cx="8520600" cy="3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Idées de programmation en langues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Carte du Canada en univers social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Idées en arts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Idées Explorer mot-clé : sciences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Animations (</a:t>
            </a: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cartes de voeux</a:t>
            </a: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, scénarios, dialogues, </a:t>
            </a: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BD</a:t>
            </a: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)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Jeux vidéos</a:t>
            </a: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bingo</a:t>
            </a: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cadenas virtuel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Et une infinité d’autres possibilités...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817" name="Google Shape;817;p5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52"/>
          <p:cNvSpPr txBox="1">
            <a:spLocks noGrp="1"/>
          </p:cNvSpPr>
          <p:nvPr>
            <p:ph type="body" idx="1"/>
          </p:nvPr>
        </p:nvSpPr>
        <p:spPr>
          <a:xfrm>
            <a:off x="2393575" y="152700"/>
            <a:ext cx="6347100" cy="46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Ressources :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Scratch pour tous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MST à distance</a:t>
            </a: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, section des applications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Scratch en mathématique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823" name="Google Shape;823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4800" y="1338800"/>
            <a:ext cx="2088775" cy="17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53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830" name="Google Shape;830;p53"/>
          <p:cNvSpPr txBox="1">
            <a:spLocks noGrp="1"/>
          </p:cNvSpPr>
          <p:nvPr>
            <p:ph type="title" idx="4294967295"/>
          </p:nvPr>
        </p:nvSpPr>
        <p:spPr>
          <a:xfrm>
            <a:off x="1391950" y="319500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Obtenez votre 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badge de participation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31" name="Google Shape;831;p53"/>
          <p:cNvSpPr txBox="1"/>
          <p:nvPr/>
        </p:nvSpPr>
        <p:spPr>
          <a:xfrm>
            <a:off x="4613600" y="1631200"/>
            <a:ext cx="3324900" cy="24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282204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Suivre les instructions dans la section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Badge de participation</a:t>
            </a:r>
            <a:endParaRPr sz="26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32" name="Google Shape;83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6800" y="1434175"/>
            <a:ext cx="2443700" cy="239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04" name="Google Shape;604;p27"/>
          <p:cNvSpPr txBox="1">
            <a:spLocks noGrp="1"/>
          </p:cNvSpPr>
          <p:nvPr>
            <p:ph type="body" idx="1"/>
          </p:nvPr>
        </p:nvSpPr>
        <p:spPr>
          <a:xfrm>
            <a:off x="747925" y="1302825"/>
            <a:ext cx="7199700" cy="29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Bienvenue!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Qui êtes-vous? 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L’interface de Scratch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Explorons dans différentes matières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Comment l’utiliser pour travailler à distance?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Ressources supplémentaires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Badges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5" name="Google Shape;605;p2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54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du </a:t>
            </a:r>
            <a:r>
              <a:rPr lang="en" u="sng">
                <a:solidFill>
                  <a:schemeClr val="hlink"/>
                </a:solidFill>
                <a:hlinkClick r:id="rId3"/>
              </a:rPr>
              <a:t>f</a:t>
            </a:r>
            <a:r>
              <a:rPr lang="en" u="sng">
                <a:solidFill>
                  <a:schemeClr val="hlink"/>
                </a:solidFill>
                <a:hlinkClick r:id="rId3"/>
              </a:rPr>
              <a:t>ormulaire de rétroaction</a:t>
            </a:r>
            <a:endParaRPr/>
          </a:p>
        </p:txBody>
      </p:sp>
      <p:pic>
        <p:nvPicPr>
          <p:cNvPr id="838" name="Google Shape;838;p5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8875" y="1160175"/>
            <a:ext cx="6726814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55"/>
          <p:cNvSpPr txBox="1">
            <a:spLocks noGrp="1"/>
          </p:cNvSpPr>
          <p:nvPr>
            <p:ph type="ctrTitle" idx="4294967295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latin typeface="Viga"/>
                <a:ea typeface="Viga"/>
                <a:cs typeface="Viga"/>
                <a:sym typeface="Viga"/>
              </a:rPr>
              <a:t>MERCI !</a:t>
            </a:r>
            <a:endParaRPr sz="10000"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44" name="Google Shape;84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537" y="1784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55"/>
          <p:cNvSpPr txBox="1"/>
          <p:nvPr/>
        </p:nvSpPr>
        <p:spPr>
          <a:xfrm>
            <a:off x="41428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Sonya.Fiset@recitmst.qc.ca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equipe@recitmst.qc.ca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46" name="Google Shape;846;p55"/>
          <p:cNvSpPr txBox="1"/>
          <p:nvPr/>
        </p:nvSpPr>
        <p:spPr>
          <a:xfrm>
            <a:off x="443038" y="2719700"/>
            <a:ext cx="33213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sz="4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47" name="Google Shape;847;p55"/>
          <p:cNvSpPr txBox="1"/>
          <p:nvPr/>
        </p:nvSpPr>
        <p:spPr>
          <a:xfrm>
            <a:off x="2451875" y="4528300"/>
            <a:ext cx="53925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48" name="Google Shape;848;p5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56"/>
          <p:cNvPicPr preferRelativeResize="0"/>
          <p:nvPr/>
        </p:nvPicPr>
        <p:blipFill rotWithShape="1">
          <a:blip r:embed="rId3">
            <a:alphaModFix/>
          </a:blip>
          <a:srcRect t="9481" b="-8139"/>
          <a:stretch/>
        </p:blipFill>
        <p:spPr>
          <a:xfrm>
            <a:off x="20225" y="0"/>
            <a:ext cx="9103550" cy="560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800" y="-37000"/>
            <a:ext cx="9169025" cy="5180499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56">
            <a:hlinkClick r:id="rId5"/>
          </p:cNvPr>
          <p:cNvSpPr txBox="1"/>
          <p:nvPr/>
        </p:nvSpPr>
        <p:spPr>
          <a:xfrm>
            <a:off x="4501425" y="4719300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Pour plus de détails : campus.recit.qc.ca</a:t>
            </a:r>
            <a:endParaRPr sz="1600"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56" name="Google Shape;856;p56"/>
          <p:cNvSpPr txBox="1">
            <a:spLocks noGrp="1"/>
          </p:cNvSpPr>
          <p:nvPr>
            <p:ph type="ctrTitle"/>
          </p:nvPr>
        </p:nvSpPr>
        <p:spPr>
          <a:xfrm>
            <a:off x="20225" y="2723675"/>
            <a:ext cx="6754200" cy="1143000"/>
          </a:xfrm>
          <a:prstGeom prst="rect">
            <a:avLst/>
          </a:prstGeom>
          <a:solidFill>
            <a:srgbClr val="202D36">
              <a:alpha val="48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2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</a:rPr>
              <a:t>Initiation à Scratch </a:t>
            </a:r>
            <a:endParaRPr sz="3400">
              <a:solidFill>
                <a:srgbClr val="FFFFFF"/>
              </a:solidFill>
            </a:endParaRPr>
          </a:p>
          <a:p>
            <a:pPr marL="72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rgbClr val="FFFFFF"/>
              </a:solidFill>
            </a:endParaRPr>
          </a:p>
        </p:txBody>
      </p:sp>
      <p:pic>
        <p:nvPicPr>
          <p:cNvPr id="857" name="Google Shape;857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9377" y="425200"/>
            <a:ext cx="1644851" cy="12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56"/>
          <p:cNvSpPr txBox="1"/>
          <p:nvPr/>
        </p:nvSpPr>
        <p:spPr>
          <a:xfrm>
            <a:off x="20225" y="3436175"/>
            <a:ext cx="3081000" cy="16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22 septembre 2020</a:t>
            </a:r>
            <a:endParaRPr sz="20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11 h 45 à 12 h 45</a:t>
            </a:r>
            <a:endParaRPr sz="20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Sonya Fiset et</a:t>
            </a: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2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Stéphanie Rioux</a:t>
            </a:r>
            <a:endParaRPr sz="20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59" name="Google Shape;859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5775" y="364725"/>
            <a:ext cx="3431422" cy="128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8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611" name="Google Shape;61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325" y="4144925"/>
            <a:ext cx="72580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1750" y="2141225"/>
            <a:ext cx="3079205" cy="9753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28"/>
          <p:cNvSpPr txBox="1"/>
          <p:nvPr/>
        </p:nvSpPr>
        <p:spPr>
          <a:xfrm>
            <a:off x="891550" y="609600"/>
            <a:ext cx="6957000" cy="22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Fonctionnement de VIA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Main, caméra, micro</a:t>
            </a:r>
            <a:endParaRPr sz="3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Outils d’annotation </a:t>
            </a:r>
            <a:endParaRPr sz="3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619" name="Google Shape;619;p29"/>
          <p:cNvSpPr txBox="1"/>
          <p:nvPr/>
        </p:nvSpPr>
        <p:spPr>
          <a:xfrm>
            <a:off x="1516375" y="883925"/>
            <a:ext cx="3101400" cy="3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20" name="Google Shape;620;p29"/>
          <p:cNvSpPr/>
          <p:nvPr/>
        </p:nvSpPr>
        <p:spPr>
          <a:xfrm>
            <a:off x="1066800" y="967750"/>
            <a:ext cx="3680400" cy="3688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69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29"/>
          <p:cNvSpPr txBox="1"/>
          <p:nvPr/>
        </p:nvSpPr>
        <p:spPr>
          <a:xfrm>
            <a:off x="1587275" y="1851950"/>
            <a:ext cx="2641500" cy="24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Qui êtes-vous? </a:t>
            </a: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Nom, rôle, CSS</a:t>
            </a: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(clavardage)</a:t>
            </a: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22" name="Google Shape;62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300" y="1201450"/>
            <a:ext cx="2641649" cy="309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0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Connaissez-vous Scratch?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28" name="Google Shape;628;p3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aphicFrame>
        <p:nvGraphicFramePr>
          <p:cNvPr id="629" name="Google Shape;629;p30"/>
          <p:cNvGraphicFramePr/>
          <p:nvPr/>
        </p:nvGraphicFramePr>
        <p:xfrm>
          <a:off x="824950" y="1313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{3CB28556-43FE-4C40-BE2B-83BB9E9518FA}</a:tableStyleId>
              </a:tblPr>
              <a:tblGrid>
                <a:gridCol w="294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Je l’utilise déjà avec mes élèves.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J’ai déjà vu des collègues ou des élèves l’utiliser.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Ça m’intrigue… mais j’ai pas encore osé!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Qui est Scratch?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1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35" name="Google Shape;635;p31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31"/>
          <p:cNvSpPr txBox="1"/>
          <p:nvPr/>
        </p:nvSpPr>
        <p:spPr>
          <a:xfrm>
            <a:off x="228600" y="1060856"/>
            <a:ext cx="87921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37" name="Google Shape;63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0" y="2078608"/>
            <a:ext cx="6858001" cy="1229172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31"/>
          <p:cNvSpPr/>
          <p:nvPr/>
        </p:nvSpPr>
        <p:spPr>
          <a:xfrm>
            <a:off x="25050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31"/>
          <p:cNvSpPr/>
          <p:nvPr/>
        </p:nvSpPr>
        <p:spPr>
          <a:xfrm>
            <a:off x="75570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0" name="Google Shape;64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3744121"/>
            <a:ext cx="2922438" cy="6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3744112"/>
            <a:ext cx="2922450" cy="51869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31"/>
          <p:cNvSpPr txBox="1"/>
          <p:nvPr/>
        </p:nvSpPr>
        <p:spPr>
          <a:xfrm>
            <a:off x="2559450" y="4699125"/>
            <a:ext cx="41304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2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48" name="Google Shape;648;p32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9" name="Google Shape;6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25" y="1065281"/>
            <a:ext cx="6001032" cy="35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32"/>
          <p:cNvSpPr txBox="1"/>
          <p:nvPr/>
        </p:nvSpPr>
        <p:spPr>
          <a:xfrm>
            <a:off x="3328950" y="4697081"/>
            <a:ext cx="24861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PAN, p.28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3"/>
          <p:cNvSpPr txBox="1"/>
          <p:nvPr/>
        </p:nvSpPr>
        <p:spPr>
          <a:xfrm>
            <a:off x="6745925" y="247238"/>
            <a:ext cx="2089200" cy="44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Pourquoi ?</a:t>
            </a:r>
            <a:endParaRPr sz="28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Cadre de référence de la compétence numérique</a:t>
            </a:r>
            <a:endParaRPr sz="1300">
              <a:solidFill>
                <a:srgbClr val="0069B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Avril 2019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12 dimensions</a:t>
            </a:r>
            <a:endParaRPr sz="17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227A78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version interactive</a:t>
            </a: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Continuum de développement de la compétence numérique</a:t>
            </a:r>
            <a:endParaRPr sz="17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Janvier 2020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56" name="Google Shape;656;p33"/>
          <p:cNvSpPr/>
          <p:nvPr/>
        </p:nvSpPr>
        <p:spPr>
          <a:xfrm>
            <a:off x="542525" y="786919"/>
            <a:ext cx="4284900" cy="33906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7" name="Google Shape;65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123" y="449419"/>
            <a:ext cx="4527134" cy="4241907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33"/>
          <p:cNvSpPr/>
          <p:nvPr/>
        </p:nvSpPr>
        <p:spPr>
          <a:xfrm>
            <a:off x="2713825" y="508756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3"/>
          <p:cNvSpPr/>
          <p:nvPr/>
        </p:nvSpPr>
        <p:spPr>
          <a:xfrm>
            <a:off x="2774775" y="939281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3"/>
          <p:cNvSpPr/>
          <p:nvPr/>
        </p:nvSpPr>
        <p:spPr>
          <a:xfrm>
            <a:off x="3897300" y="2678363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3"/>
          <p:cNvSpPr/>
          <p:nvPr/>
        </p:nvSpPr>
        <p:spPr>
          <a:xfrm>
            <a:off x="2774775" y="4273569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3"/>
          <p:cNvSpPr/>
          <p:nvPr/>
        </p:nvSpPr>
        <p:spPr>
          <a:xfrm>
            <a:off x="1289150" y="4339150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3"/>
          <p:cNvSpPr/>
          <p:nvPr/>
        </p:nvSpPr>
        <p:spPr>
          <a:xfrm>
            <a:off x="459350" y="3670256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3"/>
          <p:cNvSpPr/>
          <p:nvPr/>
        </p:nvSpPr>
        <p:spPr>
          <a:xfrm>
            <a:off x="235725" y="2602163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1443100" y="939281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1723</Words>
  <Application>Microsoft Office PowerPoint</Application>
  <PresentationFormat>Affichage à l'écran (16:9)</PresentationFormat>
  <Paragraphs>282</Paragraphs>
  <Slides>32</Slides>
  <Notes>32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32</vt:i4>
      </vt:variant>
    </vt:vector>
  </HeadingPairs>
  <TitlesOfParts>
    <vt:vector size="45" baseType="lpstr">
      <vt:lpstr>Ubuntu</vt:lpstr>
      <vt:lpstr>Arial</vt:lpstr>
      <vt:lpstr>Dosis</vt:lpstr>
      <vt:lpstr>Roboto</vt:lpstr>
      <vt:lpstr>Merriweather</vt:lpstr>
      <vt:lpstr>Bangers</vt:lpstr>
      <vt:lpstr>Cousine</vt:lpstr>
      <vt:lpstr>Nixie One</vt:lpstr>
      <vt:lpstr>Permanent Marker</vt:lpstr>
      <vt:lpstr>Viga</vt:lpstr>
      <vt:lpstr>Sniglet</vt:lpstr>
      <vt:lpstr>Friar template</vt:lpstr>
      <vt:lpstr>Simple Light</vt:lpstr>
      <vt:lpstr>Initiation à Scratch  </vt:lpstr>
      <vt:lpstr>Initiation à Scratch  Lien vers la présentation Web : bit.ly/mst22sept20 </vt:lpstr>
      <vt:lpstr>Plan de la rencontre</vt:lpstr>
      <vt:lpstr>Présentation PowerPoint</vt:lpstr>
      <vt:lpstr>Présentation PowerPoint</vt:lpstr>
      <vt:lpstr>Connaissez-vous Scratch?</vt:lpstr>
      <vt:lpstr>Enseigner la programmation… Pourquoi?</vt:lpstr>
      <vt:lpstr>Enseigner la programmation… Pourquoi?</vt:lpstr>
      <vt:lpstr>Présentation PowerPoint</vt:lpstr>
      <vt:lpstr>L’engagement de l’élève</vt:lpstr>
      <vt:lpstr>Des outils pour s’initier à la programmation</vt:lpstr>
      <vt:lpstr>Des outils pour s’initier à la programmation</vt:lpstr>
      <vt:lpstr>Des outils pour s’initier à la programmation</vt:lpstr>
      <vt:lpstr>Présentation PowerPoint</vt:lpstr>
      <vt:lpstr>Présentation PowerPoint</vt:lpstr>
      <vt:lpstr>Présentation PowerPoint</vt:lpstr>
      <vt:lpstr>Présentation PowerPoint</vt:lpstr>
      <vt:lpstr>SURVOL DES POSSIBILITÉS (défis géométriques et créativité)</vt:lpstr>
      <vt:lpstr>Présentation PowerPoint</vt:lpstr>
      <vt:lpstr>Présentation PowerPoint</vt:lpstr>
      <vt:lpstr>Présentation PowerPoint</vt:lpstr>
      <vt:lpstr>Présentation PowerPoint</vt:lpstr>
      <vt:lpstr>Ressources :</vt:lpstr>
      <vt:lpstr>Présentation PowerPoint</vt:lpstr>
      <vt:lpstr>Exemples en science au primaire</vt:lpstr>
      <vt:lpstr>Exemples en science au secondaire</vt:lpstr>
      <vt:lpstr>SURVOL D’AUTRES POSSIBILITÉS </vt:lpstr>
      <vt:lpstr>Présentation PowerPoint</vt:lpstr>
      <vt:lpstr>Obtenez votre  badge de participation</vt:lpstr>
      <vt:lpstr>Lien du formulaire de rétroaction</vt:lpstr>
      <vt:lpstr>MERCI !</vt:lpstr>
      <vt:lpstr>Initiation à Scratch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Initiation à Scratch  </dc:title>
  <dc:creator>Sonya Fiset</dc:creator>
  <cp:lastModifiedBy>Fiset Sonia</cp:lastModifiedBy>
  <cp:revision>1</cp:revision>
  <dcterms:modified xsi:type="dcterms:W3CDTF">2020-09-22T12:41:54Z</dcterms:modified>
</cp:coreProperties>
</file>