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Lst>
  <p:sldSz cy="7772400" cx="10058400"/>
  <p:notesSz cx="6858000" cy="9144000"/>
  <p:embeddedFontLst>
    <p:embeddedFont>
      <p:font typeface="Sniglet"/>
      <p:regular r:id="rId8"/>
    </p:embeddedFont>
    <p:embeddedFont>
      <p:font typeface="Dosis"/>
      <p:regular r:id="rId9"/>
      <p:bold r:id="rId10"/>
    </p:embeddedFont>
    <p:embeddedFont>
      <p:font typeface="Ubuntu"/>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Ubuntu-regular.fntdata"/><Relationship Id="rId10" Type="http://schemas.openxmlformats.org/officeDocument/2006/relationships/font" Target="fonts/Dosis-bold.fntdata"/><Relationship Id="rId13" Type="http://schemas.openxmlformats.org/officeDocument/2006/relationships/font" Target="fonts/Ubuntu-italic.fntdata"/><Relationship Id="rId12" Type="http://schemas.openxmlformats.org/officeDocument/2006/relationships/font" Target="fonts/Ubuntu-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osis-regular.fntdata"/><Relationship Id="rId14" Type="http://schemas.openxmlformats.org/officeDocument/2006/relationships/font" Target="fonts/Ubuntu-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Snigle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65"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643c30d5e4_0_3:notes"/>
          <p:cNvSpPr/>
          <p:nvPr>
            <p:ph idx="2" type="sldImg"/>
          </p:nvPr>
        </p:nvSpPr>
        <p:spPr>
          <a:xfrm>
            <a:off x="121024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643c30d5e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752e4aa87a_1_4:notes"/>
          <p:cNvSpPr/>
          <p:nvPr>
            <p:ph idx="2" type="sldImg"/>
          </p:nvPr>
        </p:nvSpPr>
        <p:spPr>
          <a:xfrm>
            <a:off x="121024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752e4aa87a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60" name="Shape 160"/>
        <p:cNvGrpSpPr/>
        <p:nvPr/>
      </p:nvGrpSpPr>
      <p:grpSpPr>
        <a:xfrm>
          <a:off x="0" y="0"/>
          <a:ext cx="0" cy="0"/>
          <a:chOff x="0" y="0"/>
          <a:chExt cx="0" cy="0"/>
        </a:xfrm>
      </p:grpSpPr>
      <p:sp>
        <p:nvSpPr>
          <p:cNvPr id="161" name="Google Shape;161;p2"/>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162" name="Google Shape;162;p2"/>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3" name="Google Shape;163;p2"/>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4" name="Google Shape;164;p2"/>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5" name="Google Shape;165;p2"/>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6" name="Google Shape;166;p2"/>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7" name="Google Shape;167;p2"/>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8" name="Google Shape;168;p2"/>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9" name="Google Shape;169;p2"/>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0" name="Google Shape;170;p2"/>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1" name="Google Shape;171;p2"/>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2" name="Google Shape;172;p2"/>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3" name="Google Shape;173;p2"/>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4" name="Google Shape;174;p2"/>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5" name="Google Shape;175;p2"/>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6" name="Google Shape;176;p2"/>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7" name="Google Shape;177;p2"/>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8" name="Google Shape;178;p2"/>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9" name="Google Shape;179;p2"/>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0" name="Google Shape;180;p2"/>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1" name="Google Shape;181;p2"/>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2" name="Google Shape;182;p2"/>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3" name="Google Shape;183;p2"/>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4" name="Google Shape;184;p2"/>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5" name="Google Shape;185;p2"/>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6" name="Google Shape;186;p2"/>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7" name="Google Shape;187;p2"/>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8" name="Google Shape;188;p2"/>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9" name="Google Shape;189;p2"/>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0" name="Google Shape;190;p2"/>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51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91" name="Shape 191"/>
        <p:cNvGrpSpPr/>
        <p:nvPr/>
      </p:nvGrpSpPr>
      <p:grpSpPr>
        <a:xfrm>
          <a:off x="0" y="0"/>
          <a:ext cx="0" cy="0"/>
          <a:chOff x="0" y="0"/>
          <a:chExt cx="0" cy="0"/>
        </a:xfrm>
      </p:grpSpPr>
      <p:sp>
        <p:nvSpPr>
          <p:cNvPr id="192" name="Google Shape;192;p3"/>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193" name="Google Shape;193;p3"/>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4" name="Google Shape;194;p3"/>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5" name="Google Shape;195;p3"/>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6" name="Google Shape;196;p3"/>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7" name="Google Shape;197;p3"/>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8" name="Google Shape;198;p3"/>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9" name="Google Shape;199;p3"/>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0" name="Google Shape;200;p3"/>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1" name="Google Shape;201;p3"/>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2" name="Google Shape;202;p3"/>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3" name="Google Shape;203;p3"/>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4" name="Google Shape;204;p3"/>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5" name="Google Shape;205;p3"/>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6" name="Google Shape;206;p3"/>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7" name="Google Shape;207;p3"/>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3"/>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3"/>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3"/>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3"/>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3"/>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3"/>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3"/>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3"/>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3"/>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3"/>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3"/>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3"/>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3"/>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3"/>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3"/>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3"/>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3"/>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3"/>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3"/>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3"/>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3"/>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3"/>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3"/>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3"/>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3"/>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3"/>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4" name="Shape 234"/>
        <p:cNvGrpSpPr/>
        <p:nvPr/>
      </p:nvGrpSpPr>
      <p:grpSpPr>
        <a:xfrm>
          <a:off x="0" y="0"/>
          <a:ext cx="0" cy="0"/>
          <a:chOff x="0" y="0"/>
          <a:chExt cx="0" cy="0"/>
        </a:xfrm>
      </p:grpSpPr>
      <p:sp>
        <p:nvSpPr>
          <p:cNvPr id="235" name="Google Shape;235;p4"/>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6" name="Google Shape;236;p4"/>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7" name="Google Shape;237;p4"/>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8" name="Google Shape;238;p4"/>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4"/>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4"/>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4"/>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4"/>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4"/>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4"/>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4"/>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4"/>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4"/>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4"/>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4"/>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4"/>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4"/>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4"/>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4"/>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4"/>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4"/>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4"/>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4"/>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4"/>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4"/>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4"/>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4"/>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4"/>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4"/>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4"/>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4"/>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4"/>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4"/>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4"/>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4"/>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4"/>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4"/>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4"/>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4"/>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4"/>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4"/>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76" name="Shape 276"/>
        <p:cNvGrpSpPr/>
        <p:nvPr/>
      </p:nvGrpSpPr>
      <p:grpSpPr>
        <a:xfrm>
          <a:off x="0" y="0"/>
          <a:ext cx="0" cy="0"/>
          <a:chOff x="0" y="0"/>
          <a:chExt cx="0" cy="0"/>
        </a:xfrm>
      </p:grpSpPr>
      <p:sp>
        <p:nvSpPr>
          <p:cNvPr id="277" name="Google Shape;277;p5"/>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278" name="Google Shape;278;p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9" name="Google Shape;279;p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0" name="Google Shape;280;p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9" name="Shape 319"/>
        <p:cNvGrpSpPr/>
        <p:nvPr/>
      </p:nvGrpSpPr>
      <p:grpSpPr>
        <a:xfrm>
          <a:off x="0" y="0"/>
          <a:ext cx="0" cy="0"/>
          <a:chOff x="0" y="0"/>
          <a:chExt cx="0" cy="0"/>
        </a:xfrm>
      </p:grpSpPr>
      <p:sp>
        <p:nvSpPr>
          <p:cNvPr id="320" name="Google Shape;320;p6"/>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21" name="Google Shape;321;p6"/>
          <p:cNvGrpSpPr/>
          <p:nvPr/>
        </p:nvGrpSpPr>
        <p:grpSpPr>
          <a:xfrm>
            <a:off x="8186832" y="-137739"/>
            <a:ext cx="1975728" cy="8055307"/>
            <a:chOff x="6023725" y="842300"/>
            <a:chExt cx="1358075" cy="4030475"/>
          </a:xfrm>
        </p:grpSpPr>
        <p:sp>
          <p:nvSpPr>
            <p:cNvPr id="322" name="Google Shape;322;p6"/>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51" name="Google Shape;351;p6"/>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spTree>
      <p:nvGrpSpPr>
        <p:cNvPr id="352" name="Shape 352"/>
        <p:cNvGrpSpPr/>
        <p:nvPr/>
      </p:nvGrpSpPr>
      <p:grpSpPr>
        <a:xfrm>
          <a:off x="0" y="0"/>
          <a:ext cx="0" cy="0"/>
          <a:chOff x="0" y="0"/>
          <a:chExt cx="0" cy="0"/>
        </a:xfrm>
      </p:grpSpPr>
      <p:sp>
        <p:nvSpPr>
          <p:cNvPr id="353" name="Google Shape;353;p7"/>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54" name="Google Shape;354;p7"/>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355" name="Google Shape;355;p7"/>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7"/>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7"/>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7"/>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7"/>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7"/>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7"/>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7"/>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4" name="Google Shape;364;p7"/>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5" name="Google Shape;365;p7"/>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6" name="Google Shape;366;p7"/>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7" name="Google Shape;367;p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8" name="Google Shape;368;p7"/>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9" name="Google Shape;369;p7"/>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0" name="Google Shape;370;p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1" name="Google Shape;371;p7"/>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2" name="Google Shape;372;p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3" name="Google Shape;373;p7"/>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4" name="Google Shape;374;p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5" name="Google Shape;375;p7"/>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6" name="Google Shape;376;p7"/>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7" name="Google Shape;377;p7"/>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8" name="Google Shape;378;p7"/>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9" name="Google Shape;379;p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0" name="Google Shape;380;p7"/>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1" name="Google Shape;381;p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2" name="Google Shape;382;p7"/>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3" name="Google Shape;383;p7"/>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4" name="Google Shape;384;p7"/>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5" name="Google Shape;385;p7"/>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6" name="Google Shape;386;p7"/>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7" name="Google Shape;387;p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8" name="Google Shape;388;p7"/>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9" name="Google Shape;389;p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0" name="Google Shape;390;p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1" name="Google Shape;391;p7"/>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2" name="Google Shape;392;p7"/>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3" name="Google Shape;393;p7"/>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4" name="Google Shape;394;p7"/>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5" name="Google Shape;395;p7"/>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6" name="Google Shape;396;p7"/>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7" name="Google Shape;397;p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8" name="Google Shape;398;p7"/>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9" name="Google Shape;399;p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0" name="Google Shape;400;p7"/>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7"/>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7"/>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7"/>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7"/>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06" name="Shape 406"/>
        <p:cNvGrpSpPr/>
        <p:nvPr/>
      </p:nvGrpSpPr>
      <p:grpSpPr>
        <a:xfrm>
          <a:off x="0" y="0"/>
          <a:ext cx="0" cy="0"/>
          <a:chOff x="0" y="0"/>
          <a:chExt cx="0" cy="0"/>
        </a:xfrm>
      </p:grpSpPr>
      <p:sp>
        <p:nvSpPr>
          <p:cNvPr id="407" name="Google Shape;407;p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08" name="Google Shape;408;p8"/>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09" name="Google Shape;409;p8"/>
          <p:cNvGrpSpPr/>
          <p:nvPr/>
        </p:nvGrpSpPr>
        <p:grpSpPr>
          <a:xfrm>
            <a:off x="8186832" y="-137739"/>
            <a:ext cx="1975728" cy="8055307"/>
            <a:chOff x="6023725" y="842300"/>
            <a:chExt cx="1358075" cy="4030475"/>
          </a:xfrm>
        </p:grpSpPr>
        <p:sp>
          <p:nvSpPr>
            <p:cNvPr id="410" name="Google Shape;410;p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39" name="Google Shape;439;p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40" name="Shape 440"/>
        <p:cNvGrpSpPr/>
        <p:nvPr/>
      </p:nvGrpSpPr>
      <p:grpSpPr>
        <a:xfrm>
          <a:off x="0" y="0"/>
          <a:ext cx="0" cy="0"/>
          <a:chOff x="0" y="0"/>
          <a:chExt cx="0" cy="0"/>
        </a:xfrm>
      </p:grpSpPr>
      <p:sp>
        <p:nvSpPr>
          <p:cNvPr id="441" name="Google Shape;441;p9"/>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42" name="Google Shape;442;p9"/>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43" name="Google Shape;443;p9"/>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44" name="Google Shape;444;p9"/>
          <p:cNvGrpSpPr/>
          <p:nvPr/>
        </p:nvGrpSpPr>
        <p:grpSpPr>
          <a:xfrm>
            <a:off x="8186832" y="-137739"/>
            <a:ext cx="1975728" cy="8055307"/>
            <a:chOff x="6023725" y="842300"/>
            <a:chExt cx="1358075" cy="4030475"/>
          </a:xfrm>
        </p:grpSpPr>
        <p:sp>
          <p:nvSpPr>
            <p:cNvPr id="445" name="Google Shape;445;p9"/>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9"/>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9"/>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474" name="Google Shape;474;p9"/>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475" name="Shape 475"/>
        <p:cNvGrpSpPr/>
        <p:nvPr/>
      </p:nvGrpSpPr>
      <p:grpSpPr>
        <a:xfrm>
          <a:off x="0" y="0"/>
          <a:ext cx="0" cy="0"/>
          <a:chOff x="0" y="0"/>
          <a:chExt cx="0" cy="0"/>
        </a:xfrm>
      </p:grpSpPr>
      <p:sp>
        <p:nvSpPr>
          <p:cNvPr id="476" name="Google Shape;476;p1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77" name="Google Shape;477;p10"/>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8" name="Google Shape;478;p10"/>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9" name="Google Shape;479;p10"/>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80" name="Google Shape;480;p10"/>
          <p:cNvGrpSpPr/>
          <p:nvPr/>
        </p:nvGrpSpPr>
        <p:grpSpPr>
          <a:xfrm>
            <a:off x="8186832" y="-137739"/>
            <a:ext cx="1975728" cy="8055307"/>
            <a:chOff x="6023725" y="842300"/>
            <a:chExt cx="1358075" cy="4030475"/>
          </a:xfrm>
        </p:grpSpPr>
        <p:sp>
          <p:nvSpPr>
            <p:cNvPr id="481" name="Google Shape;481;p1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0" name="Google Shape;510;p1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0" y="-13"/>
            <a:ext cx="10058527" cy="7772067"/>
            <a:chOff x="239950" y="872550"/>
            <a:chExt cx="7042800" cy="3961500"/>
          </a:xfrm>
        </p:grpSpPr>
        <p:sp>
          <p:nvSpPr>
            <p:cNvPr id="7" name="Google Shape;7;p1"/>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1"/>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159" name="Google Shape;159;p1"/>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recitmst.qc.ca" TargetMode="External"/><Relationship Id="rId4" Type="http://schemas.openxmlformats.org/officeDocument/2006/relationships/image" Target="../media/image5.png"/><Relationship Id="rId10" Type="http://schemas.openxmlformats.org/officeDocument/2006/relationships/image" Target="../media/image6.jpg"/><Relationship Id="rId9" Type="http://schemas.openxmlformats.org/officeDocument/2006/relationships/hyperlink" Target="http://www.youtube.com/watch?v=jaJXLl06I_k"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recitmst.qc.ca" TargetMode="External"/><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hyperlink" Target="https://forms.gle/PhXKu5Eq1apCxHPz9" TargetMode="External"/><Relationship Id="rId9" Type="http://schemas.openxmlformats.org/officeDocument/2006/relationships/hyperlink" Target="https://forms.gle/PhXKu5Eq1apCxHPz9"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hyperlink" Target="https://phet.colorado.edu/sims/html/balloons-and-static-electricity/latest/balloons-and-static-electricity_fr.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cxnSp>
        <p:nvCxnSpPr>
          <p:cNvPr id="516" name="Google Shape;516;p12"/>
          <p:cNvCxnSpPr/>
          <p:nvPr/>
        </p:nvCxnSpPr>
        <p:spPr>
          <a:xfrm flipH="1" rot="10800000">
            <a:off x="3078874" y="607401"/>
            <a:ext cx="3753900" cy="600"/>
          </a:xfrm>
          <a:prstGeom prst="straightConnector1">
            <a:avLst/>
          </a:prstGeom>
          <a:noFill/>
          <a:ln cap="flat" cmpd="sng" w="76200">
            <a:solidFill>
              <a:srgbClr val="FAA22A"/>
            </a:solidFill>
            <a:prstDash val="solid"/>
            <a:round/>
            <a:headEnd len="med" w="med" type="none"/>
            <a:tailEnd len="med" w="med" type="none"/>
          </a:ln>
        </p:spPr>
      </p:cxnSp>
      <p:sp>
        <p:nvSpPr>
          <p:cNvPr id="517" name="Google Shape;517;p12"/>
          <p:cNvSpPr txBox="1"/>
          <p:nvPr>
            <p:ph idx="4294967295" type="title"/>
          </p:nvPr>
        </p:nvSpPr>
        <p:spPr>
          <a:xfrm>
            <a:off x="2022124" y="686373"/>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Électricité statique</a:t>
            </a:r>
            <a:endParaRPr sz="2400">
              <a:solidFill>
                <a:srgbClr val="000000"/>
              </a:solidFill>
              <a:latin typeface="Ubuntu"/>
              <a:ea typeface="Ubuntu"/>
              <a:cs typeface="Ubuntu"/>
              <a:sym typeface="Ubuntu"/>
            </a:endParaRPr>
          </a:p>
        </p:txBody>
      </p:sp>
      <p:sp>
        <p:nvSpPr>
          <p:cNvPr id="518" name="Google Shape;518;p12"/>
          <p:cNvSpPr txBox="1"/>
          <p:nvPr/>
        </p:nvSpPr>
        <p:spPr>
          <a:xfrm>
            <a:off x="2433600" y="7462878"/>
            <a:ext cx="5191200" cy="1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Dosis"/>
                <a:ea typeface="Dosis"/>
                <a:cs typeface="Dosis"/>
                <a:sym typeface="Dosis"/>
              </a:rPr>
              <a:t>Créé par : </a:t>
            </a:r>
            <a:r>
              <a:rPr lang="fr-CA" sz="1000" u="sng">
                <a:solidFill>
                  <a:schemeClr val="hlink"/>
                </a:solidFill>
                <a:latin typeface="Dosis"/>
                <a:ea typeface="Dosis"/>
                <a:cs typeface="Dosis"/>
                <a:sym typeface="Dosis"/>
                <a:hlinkClick r:id="rId3"/>
              </a:rPr>
              <a:t>RÉCIT MST</a:t>
            </a:r>
            <a:r>
              <a:rPr lang="fr-CA" sz="1000">
                <a:solidFill>
                  <a:srgbClr val="434343"/>
                </a:solidFill>
                <a:latin typeface="Dosis"/>
                <a:ea typeface="Dosis"/>
                <a:cs typeface="Dosis"/>
                <a:sym typeface="Dosis"/>
              </a:rPr>
              <a:t> (equipe@recitmst.qc.ca)</a:t>
            </a:r>
            <a:endParaRPr sz="1000">
              <a:latin typeface="Dosis"/>
              <a:ea typeface="Dosis"/>
              <a:cs typeface="Dosis"/>
              <a:sym typeface="Dosis"/>
            </a:endParaRPr>
          </a:p>
        </p:txBody>
      </p:sp>
      <p:pic>
        <p:nvPicPr>
          <p:cNvPr id="519" name="Google Shape;519;p12"/>
          <p:cNvPicPr preferRelativeResize="0"/>
          <p:nvPr/>
        </p:nvPicPr>
        <p:blipFill>
          <a:blip r:embed="rId4">
            <a:alphaModFix/>
          </a:blip>
          <a:stretch>
            <a:fillRect/>
          </a:stretch>
        </p:blipFill>
        <p:spPr>
          <a:xfrm>
            <a:off x="4486208" y="102676"/>
            <a:ext cx="939233" cy="443623"/>
          </a:xfrm>
          <a:prstGeom prst="rect">
            <a:avLst/>
          </a:prstGeom>
          <a:noFill/>
          <a:ln>
            <a:noFill/>
          </a:ln>
        </p:spPr>
      </p:pic>
      <p:pic>
        <p:nvPicPr>
          <p:cNvPr id="520" name="Google Shape;520;p12">
            <a:hlinkClick r:id="rId5"/>
          </p:cNvPr>
          <p:cNvPicPr preferRelativeResize="0"/>
          <p:nvPr/>
        </p:nvPicPr>
        <p:blipFill>
          <a:blip r:embed="rId6">
            <a:alphaModFix/>
          </a:blip>
          <a:stretch>
            <a:fillRect/>
          </a:stretch>
        </p:blipFill>
        <p:spPr>
          <a:xfrm>
            <a:off x="5365975" y="7222150"/>
            <a:ext cx="878725" cy="243325"/>
          </a:xfrm>
          <a:prstGeom prst="rect">
            <a:avLst/>
          </a:prstGeom>
          <a:noFill/>
          <a:ln>
            <a:noFill/>
          </a:ln>
        </p:spPr>
      </p:pic>
      <p:pic>
        <p:nvPicPr>
          <p:cNvPr id="521" name="Google Shape;521;p12"/>
          <p:cNvPicPr preferRelativeResize="0"/>
          <p:nvPr/>
        </p:nvPicPr>
        <p:blipFill>
          <a:blip r:embed="rId7">
            <a:alphaModFix/>
          </a:blip>
          <a:stretch>
            <a:fillRect/>
          </a:stretch>
        </p:blipFill>
        <p:spPr>
          <a:xfrm>
            <a:off x="3784850" y="7172350"/>
            <a:ext cx="1194550" cy="342925"/>
          </a:xfrm>
          <a:prstGeom prst="rect">
            <a:avLst/>
          </a:prstGeom>
          <a:noFill/>
          <a:ln>
            <a:noFill/>
          </a:ln>
        </p:spPr>
      </p:pic>
      <p:sp>
        <p:nvSpPr>
          <p:cNvPr id="522" name="Google Shape;522;p12"/>
          <p:cNvSpPr txBox="1"/>
          <p:nvPr/>
        </p:nvSpPr>
        <p:spPr>
          <a:xfrm>
            <a:off x="1308800" y="1280575"/>
            <a:ext cx="6085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Observations :  </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Lorsque tu sors les vêtements de la sécheuse, tu remarques parfois que certains vêtements restent collés ensemble ou encore, si tu frottes un ballon sur tes cheveux et que tu le places sur le mur, celui-ci reste collé à la surface du mur.  C’est ce qu’on appel </a:t>
            </a:r>
            <a:r>
              <a:rPr b="1" lang="fr-CA">
                <a:latin typeface="Dosis"/>
                <a:ea typeface="Dosis"/>
                <a:cs typeface="Dosis"/>
                <a:sym typeface="Dosis"/>
              </a:rPr>
              <a:t>l’électricité statique</a:t>
            </a:r>
            <a:r>
              <a:rPr lang="fr-CA">
                <a:latin typeface="Dosis"/>
                <a:ea typeface="Dosis"/>
                <a:cs typeface="Dosis"/>
                <a:sym typeface="Dosis"/>
              </a:rPr>
              <a:t>.  Tentons d’expliquer ce phénomène en utilisant une simulation.</a:t>
            </a:r>
            <a:endParaRPr>
              <a:latin typeface="Dosis"/>
              <a:ea typeface="Dosis"/>
              <a:cs typeface="Dosis"/>
              <a:sym typeface="Dosis"/>
            </a:endParaRPr>
          </a:p>
        </p:txBody>
      </p:sp>
      <p:pic>
        <p:nvPicPr>
          <p:cNvPr id="523" name="Google Shape;523;p12"/>
          <p:cNvPicPr preferRelativeResize="0"/>
          <p:nvPr/>
        </p:nvPicPr>
        <p:blipFill>
          <a:blip r:embed="rId8">
            <a:alphaModFix/>
          </a:blip>
          <a:stretch>
            <a:fillRect/>
          </a:stretch>
        </p:blipFill>
        <p:spPr>
          <a:xfrm>
            <a:off x="7154760" y="1280575"/>
            <a:ext cx="1613940" cy="1689599"/>
          </a:xfrm>
          <a:prstGeom prst="rect">
            <a:avLst/>
          </a:prstGeom>
          <a:noFill/>
          <a:ln>
            <a:noFill/>
          </a:ln>
        </p:spPr>
      </p:pic>
      <p:sp>
        <p:nvSpPr>
          <p:cNvPr id="524" name="Google Shape;524;p12"/>
          <p:cNvSpPr txBox="1"/>
          <p:nvPr/>
        </p:nvSpPr>
        <p:spPr>
          <a:xfrm>
            <a:off x="1308800" y="2935225"/>
            <a:ext cx="6085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Présentation du simulateur</a:t>
            </a:r>
            <a:r>
              <a:rPr b="1" lang="fr-CA">
                <a:latin typeface="Dosis"/>
                <a:ea typeface="Dosis"/>
                <a:cs typeface="Dosis"/>
                <a:sym typeface="Dosis"/>
              </a:rPr>
              <a:t> :  </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Avant de commencer à utiliser le simulateur, regarde cette courte vidéo présentant les principales fonctions de celui-ci.</a:t>
            </a:r>
            <a:endParaRPr>
              <a:latin typeface="Dosis"/>
              <a:ea typeface="Dosis"/>
              <a:cs typeface="Dosis"/>
              <a:sym typeface="Dosis"/>
            </a:endParaRPr>
          </a:p>
        </p:txBody>
      </p:sp>
      <p:pic>
        <p:nvPicPr>
          <p:cNvPr id="525" name="Google Shape;525;p12" title="PhET - Électricité statique">
            <a:hlinkClick r:id="rId9"/>
          </p:cNvPr>
          <p:cNvPicPr preferRelativeResize="0"/>
          <p:nvPr/>
        </p:nvPicPr>
        <p:blipFill>
          <a:blip r:embed="rId10">
            <a:alphaModFix/>
          </a:blip>
          <a:stretch>
            <a:fillRect/>
          </a:stretch>
        </p:blipFill>
        <p:spPr>
          <a:xfrm>
            <a:off x="2918775" y="4006725"/>
            <a:ext cx="4074100" cy="305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cxnSp>
        <p:nvCxnSpPr>
          <p:cNvPr id="530" name="Google Shape;530;p13"/>
          <p:cNvCxnSpPr/>
          <p:nvPr/>
        </p:nvCxnSpPr>
        <p:spPr>
          <a:xfrm flipH="1" rot="10800000">
            <a:off x="3078874" y="607401"/>
            <a:ext cx="3753900" cy="600"/>
          </a:xfrm>
          <a:prstGeom prst="straightConnector1">
            <a:avLst/>
          </a:prstGeom>
          <a:noFill/>
          <a:ln cap="flat" cmpd="sng" w="76200">
            <a:solidFill>
              <a:srgbClr val="FAA22A"/>
            </a:solidFill>
            <a:prstDash val="solid"/>
            <a:round/>
            <a:headEnd len="med" w="med" type="none"/>
            <a:tailEnd len="med" w="med" type="none"/>
          </a:ln>
        </p:spPr>
      </p:cxnSp>
      <p:sp>
        <p:nvSpPr>
          <p:cNvPr id="531" name="Google Shape;531;p13"/>
          <p:cNvSpPr txBox="1"/>
          <p:nvPr>
            <p:ph idx="4294967295" type="title"/>
          </p:nvPr>
        </p:nvSpPr>
        <p:spPr>
          <a:xfrm>
            <a:off x="2022124" y="686373"/>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Électricité statique</a:t>
            </a:r>
            <a:endParaRPr sz="2400">
              <a:solidFill>
                <a:srgbClr val="000000"/>
              </a:solidFill>
              <a:latin typeface="Ubuntu"/>
              <a:ea typeface="Ubuntu"/>
              <a:cs typeface="Ubuntu"/>
              <a:sym typeface="Ubuntu"/>
            </a:endParaRPr>
          </a:p>
        </p:txBody>
      </p:sp>
      <p:sp>
        <p:nvSpPr>
          <p:cNvPr id="532" name="Google Shape;532;p13"/>
          <p:cNvSpPr txBox="1"/>
          <p:nvPr/>
        </p:nvSpPr>
        <p:spPr>
          <a:xfrm>
            <a:off x="2433600" y="7462878"/>
            <a:ext cx="5191200" cy="1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Dosis"/>
                <a:ea typeface="Dosis"/>
                <a:cs typeface="Dosis"/>
                <a:sym typeface="Dosis"/>
              </a:rPr>
              <a:t>Créé par : </a:t>
            </a:r>
            <a:r>
              <a:rPr lang="fr-CA" sz="1000" u="sng">
                <a:solidFill>
                  <a:schemeClr val="hlink"/>
                </a:solidFill>
                <a:latin typeface="Dosis"/>
                <a:ea typeface="Dosis"/>
                <a:cs typeface="Dosis"/>
                <a:sym typeface="Dosis"/>
                <a:hlinkClick r:id="rId3"/>
              </a:rPr>
              <a:t>RÉCIT MST</a:t>
            </a:r>
            <a:r>
              <a:rPr lang="fr-CA" sz="1000">
                <a:solidFill>
                  <a:srgbClr val="434343"/>
                </a:solidFill>
                <a:latin typeface="Dosis"/>
                <a:ea typeface="Dosis"/>
                <a:cs typeface="Dosis"/>
                <a:sym typeface="Dosis"/>
              </a:rPr>
              <a:t> (equipe@recitmst.qc.ca)</a:t>
            </a:r>
            <a:endParaRPr sz="1000">
              <a:latin typeface="Dosis"/>
              <a:ea typeface="Dosis"/>
              <a:cs typeface="Dosis"/>
              <a:sym typeface="Dosis"/>
            </a:endParaRPr>
          </a:p>
        </p:txBody>
      </p:sp>
      <p:pic>
        <p:nvPicPr>
          <p:cNvPr id="533" name="Google Shape;533;p13"/>
          <p:cNvPicPr preferRelativeResize="0"/>
          <p:nvPr/>
        </p:nvPicPr>
        <p:blipFill>
          <a:blip r:embed="rId4">
            <a:alphaModFix/>
          </a:blip>
          <a:stretch>
            <a:fillRect/>
          </a:stretch>
        </p:blipFill>
        <p:spPr>
          <a:xfrm>
            <a:off x="4486208" y="102676"/>
            <a:ext cx="939233" cy="443623"/>
          </a:xfrm>
          <a:prstGeom prst="rect">
            <a:avLst/>
          </a:prstGeom>
          <a:noFill/>
          <a:ln>
            <a:noFill/>
          </a:ln>
        </p:spPr>
      </p:pic>
      <p:pic>
        <p:nvPicPr>
          <p:cNvPr id="534" name="Google Shape;534;p13">
            <a:hlinkClick r:id="rId5"/>
          </p:cNvPr>
          <p:cNvPicPr preferRelativeResize="0"/>
          <p:nvPr/>
        </p:nvPicPr>
        <p:blipFill>
          <a:blip r:embed="rId6">
            <a:alphaModFix/>
          </a:blip>
          <a:stretch>
            <a:fillRect/>
          </a:stretch>
        </p:blipFill>
        <p:spPr>
          <a:xfrm>
            <a:off x="5365975" y="7222150"/>
            <a:ext cx="878725" cy="243325"/>
          </a:xfrm>
          <a:prstGeom prst="rect">
            <a:avLst/>
          </a:prstGeom>
          <a:noFill/>
          <a:ln>
            <a:noFill/>
          </a:ln>
        </p:spPr>
      </p:pic>
      <p:pic>
        <p:nvPicPr>
          <p:cNvPr id="535" name="Google Shape;535;p13"/>
          <p:cNvPicPr preferRelativeResize="0"/>
          <p:nvPr/>
        </p:nvPicPr>
        <p:blipFill>
          <a:blip r:embed="rId7">
            <a:alphaModFix/>
          </a:blip>
          <a:stretch>
            <a:fillRect/>
          </a:stretch>
        </p:blipFill>
        <p:spPr>
          <a:xfrm>
            <a:off x="3784850" y="7172350"/>
            <a:ext cx="1194550" cy="342925"/>
          </a:xfrm>
          <a:prstGeom prst="rect">
            <a:avLst/>
          </a:prstGeom>
          <a:noFill/>
          <a:ln>
            <a:noFill/>
          </a:ln>
        </p:spPr>
      </p:pic>
      <p:sp>
        <p:nvSpPr>
          <p:cNvPr id="536" name="Google Shape;536;p13"/>
          <p:cNvSpPr txBox="1"/>
          <p:nvPr/>
        </p:nvSpPr>
        <p:spPr>
          <a:xfrm>
            <a:off x="1171800" y="1298450"/>
            <a:ext cx="67176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Accès à la simulation </a:t>
            </a:r>
            <a:r>
              <a:rPr b="1" lang="fr-CA">
                <a:latin typeface="Dosis"/>
                <a:ea typeface="Dosis"/>
                <a:cs typeface="Dosis"/>
                <a:sym typeface="Dosis"/>
              </a:rPr>
              <a:t>:  </a:t>
            </a:r>
            <a:r>
              <a:rPr b="1" lang="fr-CA" u="sng">
                <a:solidFill>
                  <a:schemeClr val="hlink"/>
                </a:solidFill>
                <a:latin typeface="Dosis"/>
                <a:ea typeface="Dosis"/>
                <a:cs typeface="Dosis"/>
                <a:sym typeface="Dosis"/>
                <a:hlinkClick r:id="rId8"/>
              </a:rPr>
              <a:t>PHET - Électricité statique</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Prends quelques minutes pour jouer avec le simulateur, et par la suite, fais des observations lorsque tu effectues les actions suivantes :</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le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Éloigne le ballon frotté du chandail et laisse-le aller;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 ballon frotté du mur et laisse-le aller;</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Réinitialise la simulation </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Active la vue des deux ballons</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non frottés sur le chandail l’un de l’autre;</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non frottés sur le chandail du mur;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un peu un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un peu l’autre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l’un de l’autre;</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du mur.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du chandail.</a:t>
            </a:r>
            <a:endParaRPr>
              <a:latin typeface="Dosis"/>
              <a:ea typeface="Dosis"/>
              <a:cs typeface="Dosis"/>
              <a:sym typeface="Dosis"/>
            </a:endParaRPr>
          </a:p>
          <a:p>
            <a:pPr indent="0" lvl="0" marL="457200" rtl="0" algn="l">
              <a:spcBef>
                <a:spcPts val="0"/>
              </a:spcBef>
              <a:spcAft>
                <a:spcPts val="0"/>
              </a:spcAft>
              <a:buNone/>
            </a:pPr>
            <a:r>
              <a:t/>
            </a:r>
            <a:endParaRPr sz="500">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Réinitialise la simulation</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Fais toutes autres actions que tu crois pertinentes à ta compréhension du phénomène d’électricité statique. </a:t>
            </a:r>
            <a:endParaRPr>
              <a:latin typeface="Dosis"/>
              <a:ea typeface="Dosis"/>
              <a:cs typeface="Dosis"/>
              <a:sym typeface="Dosis"/>
            </a:endParaRPr>
          </a:p>
        </p:txBody>
      </p:sp>
      <p:sp>
        <p:nvSpPr>
          <p:cNvPr id="537" name="Google Shape;537;p13"/>
          <p:cNvSpPr txBox="1"/>
          <p:nvPr/>
        </p:nvSpPr>
        <p:spPr>
          <a:xfrm>
            <a:off x="1912925" y="5857038"/>
            <a:ext cx="60858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a:latin typeface="Dosis"/>
                <a:ea typeface="Dosis"/>
                <a:cs typeface="Dosis"/>
                <a:sym typeface="Dosis"/>
              </a:rPr>
              <a:t>Synthèse des observations et questionnement</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À la suite de tes observations, réponds aux questions que tu retrouveras dans </a:t>
            </a:r>
            <a:r>
              <a:rPr b="1" lang="fr-CA" u="sng">
                <a:solidFill>
                  <a:schemeClr val="hlink"/>
                </a:solidFill>
                <a:latin typeface="Dosis"/>
                <a:ea typeface="Dosis"/>
                <a:cs typeface="Dosis"/>
                <a:sym typeface="Dosis"/>
                <a:hlinkClick r:id="rId9"/>
              </a:rPr>
              <a:t>le formulaire suivant</a:t>
            </a:r>
            <a:r>
              <a:rPr lang="fr-CA" u="sng">
                <a:solidFill>
                  <a:schemeClr val="hlink"/>
                </a:solidFill>
                <a:latin typeface="Dosis"/>
                <a:ea typeface="Dosis"/>
                <a:cs typeface="Dosis"/>
                <a:sym typeface="Dosis"/>
                <a:hlinkClick r:id="rId10"/>
              </a:rPr>
              <a:t> </a:t>
            </a:r>
            <a:r>
              <a:rPr lang="fr-CA">
                <a:latin typeface="Dosis"/>
                <a:ea typeface="Dosis"/>
                <a:cs typeface="Dosis"/>
                <a:sym typeface="Dosis"/>
              </a:rPr>
              <a:t>ou celui que tu as reçu dans ton google Classroom.  Nous ferons un retour sur les réponses du groupe lors de notre prochaine rencontre.</a:t>
            </a:r>
            <a:endParaRPr>
              <a:latin typeface="Dosis"/>
              <a:ea typeface="Dosis"/>
              <a:cs typeface="Dosis"/>
              <a:sym typeface="Dosis"/>
            </a:endParaRPr>
          </a:p>
        </p:txBody>
      </p:sp>
      <p:pic>
        <p:nvPicPr>
          <p:cNvPr id="538" name="Google Shape;538;p13"/>
          <p:cNvPicPr preferRelativeResize="0"/>
          <p:nvPr/>
        </p:nvPicPr>
        <p:blipFill>
          <a:blip r:embed="rId11">
            <a:alphaModFix/>
          </a:blip>
          <a:stretch>
            <a:fillRect/>
          </a:stretch>
        </p:blipFill>
        <p:spPr>
          <a:xfrm>
            <a:off x="2944000" y="2965700"/>
            <a:ext cx="304825" cy="288783"/>
          </a:xfrm>
          <a:prstGeom prst="rect">
            <a:avLst/>
          </a:prstGeom>
          <a:noFill/>
          <a:ln>
            <a:noFill/>
          </a:ln>
        </p:spPr>
      </p:pic>
      <p:pic>
        <p:nvPicPr>
          <p:cNvPr id="539" name="Google Shape;539;p13"/>
          <p:cNvPicPr preferRelativeResize="0"/>
          <p:nvPr/>
        </p:nvPicPr>
        <p:blipFill>
          <a:blip r:embed="rId11">
            <a:alphaModFix/>
          </a:blip>
          <a:stretch>
            <a:fillRect/>
          </a:stretch>
        </p:blipFill>
        <p:spPr>
          <a:xfrm>
            <a:off x="2944000" y="5003524"/>
            <a:ext cx="304825" cy="2887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