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Bangers" panose="020B0604020202020204" charset="0"/>
      <p:regular r:id="rId41"/>
    </p:embeddedFont>
    <p:embeddedFont>
      <p:font typeface="Dosis" panose="020B0604020202020204" charset="0"/>
      <p:regular r:id="rId42"/>
      <p:bold r:id="rId43"/>
    </p:embeddedFont>
    <p:embeddedFont>
      <p:font typeface="Merriweather" panose="020B0604020202020204" charset="0"/>
      <p:regular r:id="rId44"/>
      <p:bold r:id="rId45"/>
      <p:italic r:id="rId46"/>
      <p:boldItalic r:id="rId47"/>
    </p:embeddedFont>
    <p:embeddedFont>
      <p:font typeface="Nixie One" panose="020B0604020202020204" charset="0"/>
      <p:regular r:id="rId48"/>
    </p:embeddedFont>
    <p:embeddedFont>
      <p:font typeface="Permanent Marker" panose="020B0604020202020204" charset="0"/>
      <p:regular r:id="rId49"/>
    </p:embeddedFont>
    <p:embeddedFont>
      <p:font typeface="Sniglet" panose="020B0604020202020204" charset="0"/>
      <p:regular r:id="rId50"/>
    </p:embeddedFont>
    <p:embeddedFont>
      <p:font typeface="Ubuntu" panose="020B0604020202020204" charset="0"/>
      <p:regular r:id="rId51"/>
      <p:bold r:id="rId52"/>
      <p:italic r:id="rId53"/>
      <p:boldItalic r:id="rId54"/>
    </p:embeddedFont>
    <p:embeddedFont>
      <p:font typeface="Ubuntu Light" panose="020B0604020202020204" charset="0"/>
      <p:regular r:id="rId55"/>
      <p:bold r:id="rId56"/>
      <p:italic r:id="rId57"/>
      <p:boldItalic r:id="rId58"/>
    </p:embeddedFont>
    <p:embeddedFont>
      <p:font typeface="Ubuntu Medium" panose="020B0604020202020204" charset="0"/>
      <p:regular r:id="rId59"/>
      <p:bold r:id="rId60"/>
      <p:italic r:id="rId61"/>
      <p:boldItalic r:id="rId62"/>
    </p:embeddedFont>
    <p:embeddedFont>
      <p:font typeface="Varela Round" panose="020B0604020202020204" charset="-79"/>
      <p:regular r:id="rId63"/>
    </p:embeddedFont>
    <p:embeddedFont>
      <p:font typeface="Viga" panose="020B0604020202020204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29sept2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mpus.recit.qc.ca/math%c3%a9matique-science-et-technologie/scratchmathematique1" TargetMode="External"/><Relationship Id="rId5" Type="http://schemas.openxmlformats.org/officeDocument/2006/relationships/hyperlink" Target="https://campus.recit.qc.ca/math%c3%a9matique-science-et-technologie/mstdistance10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899cd166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899cd166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D4965"/>
                </a:solidFill>
              </a:rPr>
              <a:t>Lien de la présentation : </a:t>
            </a:r>
            <a:r>
              <a:rPr lang="en" b="1" u="sng">
                <a:solidFill>
                  <a:srgbClr val="3C78D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https://bit.ly/mst29sept20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Programmation quoi pourquoi 30-45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 min main sur les touches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Robots 30-45 min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899cd16637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899cd16637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899cd16637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899cd16637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899cd1663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899cd1663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80a1a99a2d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80a1a99a2d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899cd1663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899cd1663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899cd1663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899cd16637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9668d94ebd_0_1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9668d94ebd_0_1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899cd16637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899cd16637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99cd16637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99cd16637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899cd1663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899cd1663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899cd1663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899cd1663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C78D8"/>
                </a:solidFill>
              </a:rPr>
              <a:t>Lien de la présentation sur le site du RÉCIT MST (Mathématique, Science et Technologie) :</a:t>
            </a:r>
            <a:endParaRPr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 u="sng">
                <a:solidFill>
                  <a:srgbClr val="3C78D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</a:t>
            </a:r>
            <a:r>
              <a:rPr lang="en">
                <a:solidFill>
                  <a:srgbClr val="3C78D8"/>
                </a:solidFill>
              </a:rPr>
              <a:t> 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9668d94ebd_0_1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9668d94ebd_0_1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899cd16637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899cd16637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899cd16637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899cd16637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899cd16637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899cd16637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Avec tablette, détecter la distance sous l’onglet jaune avec le temps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99cd16637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99cd16637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Avec tablette, détecter la distance sous l’onglet jaune avec le temps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899cd1663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899cd1663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Avec tablette, détecter la distance sous l’onglet jaune avec le temps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899cd1663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899cd1663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9668d94ebd_0_1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9668d94ebd_0_1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9668d94ebd_0_1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9668d94ebd_0_1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899cd16637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899cd16637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899cd1663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899cd1663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9668d94ebd_0_2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9668d94ebd_0_2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899cd16637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899cd16637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899cd16637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899cd16637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899cd1663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899cd16637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899cd16637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899cd16637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du Campus RÉCIT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899cd16637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899cd16637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899cd16637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899cd16637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95d15fe98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95d15fe98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899cd16637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899cd16637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899cd1663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899cd1663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899cd1663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899cd1663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899cd1663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899cd1663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899cd1663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899cd1663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du Cadre de référence de la compétence numérique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http://www.education.gouv.qc.ca/references/tx-solrtyperecherchepublicationtx-solrpublicationnouveaute/resultats-de-la-recherche/detail/article/cadre-de-reference-de-la-competence-numerique/?fbclid=IwAR02kujgADiHkBgtfqqTZLNz-eIPcYYDK7AN8Z1ZgOgdQuEJwUCmiDkqapg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899cd1663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899cd1663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899cd16637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899cd16637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5" name="Google Shape;53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bit.ly/mst29sept20" TargetMode="External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quipe@recitmst.qc.c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docs.google.com/document/d/122HsXwiLygt9tpebbItnzqvw27mihjLVHVJuagBZ_To/edit?usp=sharing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hyperlink" Target="https://scratch.mit.edu/projects/216531127/#editor" TargetMode="Externa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97851464/" TargetMode="External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hyperlink" Target="http://drive.google.com/file/d/18No7Rp9uBFYpxg2OGhHF-VoCbQqWScqz/view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ath%c3%a9matique-science-et-technologie/scratchpremierspa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hyperlink" Target="http://bit.ly/progCSC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imgres?imgurl=https%3A%2F%2Fsvgsilh.com%2Fsvg_v2%2F1956799.svg&amp;imgrefurl=https%3A%2F%2Fsvgsilh.com%2Fimage%2F1956799.html&amp;tbnid=l95mIbEPHX9cjM&amp;vet=12ahUKEwixk9LyiPjpAhVFZDABHYIiDIYQMygFegUIARChAQ..i&amp;docid=4skeTIk_u5LPKM&amp;w=1707&amp;h=853&amp;q=pause&amp;hl=fr&amp;authuser=0&amp;ved=2ahUKEwixk9LyiPjpAhVFZDABHYIiDIYQMygFegUIARChAQ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dLCgFs9-56ugUriim5ZdelxBN_GYFq34Ap4y4T2OKQ/edit?usp=shar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ocs.google.com/document/d/12MzPH-MaBssmohZMCgvfAoZqzBqPu0MflwJ5o27KLv0/edit?usp=sharing" TargetMode="External"/><Relationship Id="rId5" Type="http://schemas.openxmlformats.org/officeDocument/2006/relationships/hyperlink" Target="https://docs.google.com/document/d/1hy_f_SDzV-epKRK7Ig3OTouiR0obx66jSY-ihmD8bmA/edit?usp=sharing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edeflorent.fr/accueil/jeux/beebot/introdefi30fleurs.ph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1DjMvGAJ74cT1biOFKP2AAX6vVmkrDwWDqdMmi4BOwM/edit?usp=shari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ocs.google.com/document/d/1vd-76cABslDGvZuidN8TuTloDrLJ5oYWgBkDin-hHJE/edit?usp=sharing" TargetMode="External"/><Relationship Id="rId5" Type="http://schemas.openxmlformats.org/officeDocument/2006/relationships/hyperlink" Target="https://docs.google.com/document/d/1gHubL8O7yY9SWv8kRqpY6kfGdpAfJKB-2OfV6ec6cws/edit?usp=sharing" TargetMode="Externa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3j9lM206YPUbFPQFlp8u1YMY0Du20hkztVb_4e-w2Gs/edit?usp=shari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ocs.google.com/document/d/14FFm74Y7NXaAFH3Jn9k9O5Z5MpGfQW40Pid3ZjS6G9w/edit?usp=sharing" TargetMode="External"/><Relationship Id="rId5" Type="http://schemas.openxmlformats.org/officeDocument/2006/relationships/hyperlink" Target="https://docs.google.com/document/d/1gHubL8O7yY9SWv8kRqpY6kfGdpAfJKB-2OfV6ec6cws/edit?usp=sharing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yceeePuUiFwlx8cuA8FD4nbHSSfb3EIANbAC1IKH34Q/edit?usp=shar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ocs.google.com/document/d/13d9IFjIsoYu2AmNepouQKo6kS7xb0oQSBTn5JNz_O_g/edit?usp=sharing" TargetMode="External"/><Relationship Id="rId5" Type="http://schemas.openxmlformats.org/officeDocument/2006/relationships/hyperlink" Target="https://docs.google.com/document/d/11XUGRgFrifqsXOCQ1obHpVsWPGGMT4kr6tngk1UbRds/edit?usp=sharing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ot.com/create/games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hyperlink" Target="http://games.ozoblockly.com/shapetracer-advanced" TargetMode="External"/><Relationship Id="rId4" Type="http://schemas.openxmlformats.org/officeDocument/2006/relationships/hyperlink" Target="http://games.ozoblockly.com/shapetracer-basi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qJuWjqT64NDhkwJnsBzyJ4dtTE4v1RizE6-1p9SRs0/edit?usp=sharin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cs.google.com/document/d/1goMUN7ncKR8-XCOvR1--nwyUQO_tRRJp-NEow4hpzmI/edit?usp=sharing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OWK8e48i8fuHCsgBeYF9Bj7fxGomo3-8-NXS8xCR6k/edit?usp=shar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cs.google.com/document/d/17i7jhAniMiFl3PG58T4YW_sLIros5mrw_FQx6T4DT0I/edit?usp=sharing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rfwsPzUbkBrEaV4OJ0FSj3pCvVGVMijnJQdHpQycE1Y/edit?usp=sharin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cs.google.com/document/d/1IUKqkHaOsFrsmfN96Zcliz9pSth01ge31sOyLU0VDqA/edit?usp=sharing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RRvEuIXqokGMTZHmAACHRWB_Qhhga1U-ktFfXdwPJkM/edit?usp=shari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cs.google.com/document/d/1AiZ-bCFAQL8FSMSNTV_BvkaM7fFGvJdwhaYaSMk29l4/edit?usp=sharing" TargetMode="Externa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pXCvGlheZWRoYBWYBt8QH_cg3YkdZ7GTIb86KBk1sv0/edit?usp=shari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ocs.google.com/document/d/1AiZ-bCFAQL8FSMSNTV_BvkaM7fFGvJdwhaYaSMk29l4/edit?usp=sharing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wkFYhdQEIZLk9RJJN5XAhwQonFPN5gK-grKZlpWuE0c/edit?usp=sharin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code.microbit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4AhHp-Vt1YAj9t2HzX7xNrHLNuKxKF4yjDQx8qMKWUU/edit?usp=sharin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8zWnIkVf7YOmuXukXEmhALialAQ4FLGas9Vb8AgnbI/edit?usp=sharin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-FIq4Ysb4pDoZKv33_6h1em0NSzb_nXScQyc6-2rySM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docs.google.com/document/d/1QZ2WyIRuBkD-zHZs6giQUkvQONkSfWVZhTVG3qqJ2Tk/edit?usp=shari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wkFYhdQEIZLk9RJJN5XAhwQonFPN5gK-grKZlpWuE0c/edit?usp=sharin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cit.qc.ca/parcours-de-formation-combos-numeriques-robotique1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campus.recit.qc.ca/pan-robotique/dash" TargetMode="External"/><Relationship Id="rId13" Type="http://schemas.openxmlformats.org/officeDocument/2006/relationships/hyperlink" Target="https://campus.recit.qc.ca/Edison" TargetMode="External"/><Relationship Id="rId3" Type="http://schemas.openxmlformats.org/officeDocument/2006/relationships/hyperlink" Target="https://campus.recit.qc.ca/" TargetMode="External"/><Relationship Id="rId7" Type="http://schemas.openxmlformats.org/officeDocument/2006/relationships/hyperlink" Target="https://campus.recit.qc.ca/math%c3%a9matique-science-et-technologie/r_microbit101" TargetMode="External"/><Relationship Id="rId12" Type="http://schemas.openxmlformats.org/officeDocument/2006/relationships/hyperlink" Target="https://campus.recit.qc.ca/course/view.php?id=109" TargetMode="External"/><Relationship Id="rId2" Type="http://schemas.openxmlformats.org/officeDocument/2006/relationships/notesSlide" Target="../notesSlides/notesSlide34.xml"/><Relationship Id="rId16" Type="http://schemas.openxmlformats.org/officeDocument/2006/relationships/hyperlink" Target="https://campus.recit.qc.ca/course/view.php?id=51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ampus.recit.qc.ca/course/view.php?id=102" TargetMode="External"/><Relationship Id="rId11" Type="http://schemas.openxmlformats.org/officeDocument/2006/relationships/hyperlink" Target="https://campus.recit.qc.ca/lilypad" TargetMode="External"/><Relationship Id="rId5" Type="http://schemas.openxmlformats.org/officeDocument/2006/relationships/hyperlink" Target="https://campus.recit.qc.ca/MakeyMakey" TargetMode="External"/><Relationship Id="rId15" Type="http://schemas.openxmlformats.org/officeDocument/2006/relationships/hyperlink" Target="https://campus.recit.qc.ca/pan-robotique/thymio" TargetMode="External"/><Relationship Id="rId10" Type="http://schemas.openxmlformats.org/officeDocument/2006/relationships/hyperlink" Target="https://campus.recit.qc.ca/course/view.php?id=58" TargetMode="External"/><Relationship Id="rId4" Type="http://schemas.openxmlformats.org/officeDocument/2006/relationships/hyperlink" Target="https://campus.recit.qc.ca/course/view.php?id=101" TargetMode="External"/><Relationship Id="rId9" Type="http://schemas.openxmlformats.org/officeDocument/2006/relationships/hyperlink" Target="https://campus.recit.qc.ca/Squishy" TargetMode="External"/><Relationship Id="rId14" Type="http://schemas.openxmlformats.org/officeDocument/2006/relationships/hyperlink" Target="https://campus.recit.qc.ca/course/view.php?id=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58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mpus.recit.qc.ca/course/view.php?id=101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hyperlink" Target="https://campus.recit.qc.ca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mailto:sonya.fiset@recitmst.qc.ca" TargetMode="External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tunes.apple.com/us/app/scratchjr/id895485086?mt=8" TargetMode="External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4"/>
          <p:cNvSpPr txBox="1">
            <a:spLocks noGrp="1"/>
          </p:cNvSpPr>
          <p:nvPr>
            <p:ph type="ctrTitle"/>
          </p:nvPr>
        </p:nvSpPr>
        <p:spPr>
          <a:xfrm>
            <a:off x="1926875" y="260300"/>
            <a:ext cx="5548800" cy="41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Viga"/>
                <a:ea typeface="Viga"/>
                <a:cs typeface="Viga"/>
                <a:sym typeface="Viga"/>
              </a:rPr>
              <a:t>Programmation - Robotique</a:t>
            </a:r>
            <a:endParaRPr sz="32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UQTR </a:t>
            </a:r>
            <a:endParaRPr sz="30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Cours de M. François Guay-Fleurent</a:t>
            </a:r>
            <a:endParaRPr sz="22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Lien de la présentation : </a:t>
            </a:r>
            <a:r>
              <a:rPr lang="en" sz="30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https://bit.ly/mst29sept20</a:t>
            </a:r>
            <a:endParaRPr sz="30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542" name="Google Shape;54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225" y="920025"/>
            <a:ext cx="1867825" cy="21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6700" y="1333938"/>
            <a:ext cx="1664075" cy="17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4"/>
          <p:cNvSpPr txBox="1"/>
          <p:nvPr/>
        </p:nvSpPr>
        <p:spPr>
          <a:xfrm>
            <a:off x="277575" y="4743450"/>
            <a:ext cx="4057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Créé par Sonya Fiset, </a:t>
            </a:r>
            <a:r>
              <a:rPr lang="en" u="sng">
                <a:solidFill>
                  <a:schemeClr val="hlink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6"/>
              </a:rPr>
              <a:t>RÉCITMST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 2020 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545" name="Google Shape;545;p1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2788" y="4605812"/>
            <a:ext cx="1387975" cy="4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3"/>
          <p:cNvSpPr txBox="1"/>
          <p:nvPr/>
        </p:nvSpPr>
        <p:spPr>
          <a:xfrm>
            <a:off x="373025" y="1272150"/>
            <a:ext cx="8545200" cy="3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2-Animation avec un changement de costume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4-Déplacement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5-Écrire un dialogue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6-Ajouter le bloc Son pour ajouter du bruit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0" name="Google Shape;6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295725"/>
            <a:ext cx="1949563" cy="1439326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3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Présentation de l’animation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22" name="Google Shape;62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 txBox="1"/>
          <p:nvPr/>
        </p:nvSpPr>
        <p:spPr>
          <a:xfrm>
            <a:off x="514400" y="196591"/>
            <a:ext cx="8420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Jeu d’activité de programmation débranchée</a:t>
            </a:r>
            <a:endParaRPr sz="2400" b="1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Géométrie : Construction et description des figures planes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feuille de plan de travail</a:t>
            </a:r>
            <a:r>
              <a:rPr lang="en" sz="24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et</a:t>
            </a:r>
            <a:r>
              <a:rPr lang="en" sz="24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programme</a:t>
            </a:r>
            <a:endParaRPr sz="24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628" name="Google Shape;62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842" y="2028700"/>
            <a:ext cx="1793081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774" y="1742950"/>
            <a:ext cx="2201399" cy="18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7374" y="1857250"/>
            <a:ext cx="2264302" cy="1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2000" y="3723450"/>
            <a:ext cx="1408500" cy="86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8375" y="3723450"/>
            <a:ext cx="1597634" cy="86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98842" y="3647950"/>
            <a:ext cx="1671651" cy="1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5"/>
          <p:cNvSpPr txBox="1"/>
          <p:nvPr/>
        </p:nvSpPr>
        <p:spPr>
          <a:xfrm>
            <a:off x="299400" y="1109700"/>
            <a:ext cx="85452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2-Ajouter le titre «Carré»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4-Tracer le carré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9" name="Google Shape;639;p25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40" name="Google Shape;6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5" title="ScreenRecording_01-08-2019 11-14-08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0425" y="2750213"/>
            <a:ext cx="2703995" cy="202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4225" y="1203438"/>
            <a:ext cx="3026081" cy="15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6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6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 pour tous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(vidéos et aide)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5e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http://bit.ly/progCSC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Campus Junior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4e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648" name="Google Shape;64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525" y="678544"/>
            <a:ext cx="2157050" cy="1340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7"/>
          <p:cNvSpPr txBox="1">
            <a:spLocks noGrp="1"/>
          </p:cNvSpPr>
          <p:nvPr>
            <p:ph type="title" idx="4294967295"/>
          </p:nvPr>
        </p:nvSpPr>
        <p:spPr>
          <a:xfrm>
            <a:off x="677100" y="926675"/>
            <a:ext cx="7789800" cy="37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8004C"/>
                </a:solidFill>
                <a:latin typeface="Ubuntu"/>
                <a:ea typeface="Ubuntu"/>
                <a:cs typeface="Ubuntu"/>
                <a:sym typeface="Ubuntu"/>
              </a:rPr>
              <a:t>Retour main sur les touches</a:t>
            </a:r>
            <a:endParaRPr sz="3600">
              <a:solidFill>
                <a:srgbClr val="E8004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D1C6"/>
                </a:solidFill>
                <a:latin typeface="Ubuntu"/>
                <a:ea typeface="Ubuntu"/>
                <a:cs typeface="Ubuntu"/>
                <a:sym typeface="Ubuntu"/>
              </a:rPr>
              <a:t>Pause</a:t>
            </a: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200" u="sng">
                <a:solidFill>
                  <a:srgbClr val="1155CC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 de l’image</a:t>
            </a:r>
            <a:r>
              <a:rPr lang="en">
                <a:solidFill>
                  <a:srgbClr val="00D1C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36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5" name="Google Shape;655;p27" descr="SVG &gt; pause track back music - Free SVG Image &amp; Icon. | SVG Sil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4700" y="2320500"/>
            <a:ext cx="2803050" cy="140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275" y="1902125"/>
            <a:ext cx="17811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8"/>
          <p:cNvSpPr txBox="1">
            <a:spLocks noGrp="1"/>
          </p:cNvSpPr>
          <p:nvPr>
            <p:ph type="body" idx="1"/>
          </p:nvPr>
        </p:nvSpPr>
        <p:spPr>
          <a:xfrm>
            <a:off x="4393400" y="76575"/>
            <a:ext cx="4417200" cy="50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4. Des robots : </a:t>
            </a:r>
            <a:endParaRPr sz="2400" b="1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Bee-Bot et Blue-Bot</a:t>
            </a:r>
            <a:endParaRPr sz="2400" b="1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-ne nécessite pas d’ordinateur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-application sur tablette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-beaucoup de matériel en lien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-facile de produire des images sous un tapis transparent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-jeu en ligne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2" name="Google Shape;66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7975" y="1408838"/>
            <a:ext cx="2021025" cy="20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 txBox="1"/>
          <p:nvPr/>
        </p:nvSpPr>
        <p:spPr>
          <a:xfrm>
            <a:off x="1372375" y="3563550"/>
            <a:ext cx="20211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Ateliers</a:t>
            </a:r>
            <a:endParaRPr sz="18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Défis maths</a:t>
            </a:r>
            <a:r>
              <a:rPr lang="en" sz="18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8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9"/>
          <p:cNvSpPr txBox="1">
            <a:spLocks noGrp="1"/>
          </p:cNvSpPr>
          <p:nvPr>
            <p:ph type="body" idx="1"/>
          </p:nvPr>
        </p:nvSpPr>
        <p:spPr>
          <a:xfrm>
            <a:off x="4393400" y="76575"/>
            <a:ext cx="4417200" cy="50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Mains sur les touches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Bee-Bot et Blue-Bot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Jeu en ligne : le défi des 30 fleurs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Intentions pédagogiques :</a:t>
            </a: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Nixie One"/>
              <a:buChar char="✘"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9" name="Google Shape;6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050" y="1632150"/>
            <a:ext cx="2868699" cy="194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0"/>
          <p:cNvSpPr txBox="1">
            <a:spLocks noGrp="1"/>
          </p:cNvSpPr>
          <p:nvPr>
            <p:ph type="body" idx="1"/>
          </p:nvPr>
        </p:nvSpPr>
        <p:spPr>
          <a:xfrm>
            <a:off x="4393400" y="76575"/>
            <a:ext cx="4417200" cy="50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4. Des robots : </a:t>
            </a:r>
            <a:r>
              <a:rPr lang="en" sz="36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WeDo2</a:t>
            </a:r>
            <a:endParaRPr sz="3600" b="1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Ressources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-beaucoup de modèles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-créativité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-lien avec Scratch 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Inconvénient :</a:t>
            </a:r>
            <a:endParaRPr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-Un seul moteur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Capteurs : distance et inclinaison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5" name="Google Shape;67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2350" y="1411875"/>
            <a:ext cx="2317125" cy="2064558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30"/>
          <p:cNvSpPr txBox="1"/>
          <p:nvPr/>
        </p:nvSpPr>
        <p:spPr>
          <a:xfrm>
            <a:off x="853775" y="3476425"/>
            <a:ext cx="3000000" cy="8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Ateliers</a:t>
            </a:r>
            <a:r>
              <a:rPr lang="en" sz="18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Défis maths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1"/>
          <p:cNvSpPr txBox="1">
            <a:spLocks noGrp="1"/>
          </p:cNvSpPr>
          <p:nvPr>
            <p:ph type="body" idx="1"/>
          </p:nvPr>
        </p:nvSpPr>
        <p:spPr>
          <a:xfrm>
            <a:off x="4262450" y="241300"/>
            <a:ext cx="4429200" cy="44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Dash and Dot, Cue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accessoires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applications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 :</a:t>
            </a:r>
            <a:endParaRPr u="sng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-tablette seulement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2" name="Google Shape;68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525" y="1440650"/>
            <a:ext cx="2743800" cy="1919316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31"/>
          <p:cNvSpPr txBox="1"/>
          <p:nvPr/>
        </p:nvSpPr>
        <p:spPr>
          <a:xfrm>
            <a:off x="1641300" y="3594675"/>
            <a:ext cx="1756800" cy="9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 B-10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2"/>
          <p:cNvSpPr txBox="1">
            <a:spLocks noGrp="1"/>
          </p:cNvSpPr>
          <p:nvPr>
            <p:ph type="body" idx="1"/>
          </p:nvPr>
        </p:nvSpPr>
        <p:spPr>
          <a:xfrm>
            <a:off x="4196300" y="-112350"/>
            <a:ext cx="4835100" cy="5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Ozobot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2 modèles : Bit et EVO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-petit et précis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-ne nécessite pas d’ordinateur ou de tablette pour le dessin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-progressif, du préscolaire au secondaire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 : 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autonomie de batterie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couleurs, suivre une ligne, objets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9" name="Google Shape;689;p32"/>
          <p:cNvPicPr preferRelativeResize="0"/>
          <p:nvPr/>
        </p:nvPicPr>
        <p:blipFill rotWithShape="1">
          <a:blip r:embed="rId4">
            <a:alphaModFix/>
          </a:blip>
          <a:srcRect t="9046" r="33660" b="13965"/>
          <a:stretch/>
        </p:blipFill>
        <p:spPr>
          <a:xfrm>
            <a:off x="1295700" y="1261150"/>
            <a:ext cx="2127168" cy="1851336"/>
          </a:xfrm>
          <a:prstGeom prst="cloud">
            <a:avLst/>
          </a:prstGeom>
          <a:noFill/>
          <a:ln>
            <a:noFill/>
          </a:ln>
        </p:spPr>
      </p:pic>
      <p:sp>
        <p:nvSpPr>
          <p:cNvPr id="690" name="Google Shape;690;p32"/>
          <p:cNvSpPr txBox="1"/>
          <p:nvPr/>
        </p:nvSpPr>
        <p:spPr>
          <a:xfrm>
            <a:off x="1545350" y="3330600"/>
            <a:ext cx="18774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 D4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5"/>
          <p:cNvSpPr txBox="1">
            <a:spLocks noGrp="1"/>
          </p:cNvSpPr>
          <p:nvPr>
            <p:ph type="title"/>
          </p:nvPr>
        </p:nvSpPr>
        <p:spPr>
          <a:xfrm>
            <a:off x="3356475" y="192750"/>
            <a:ext cx="4179300" cy="8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Lien de la présentation :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http://recitmst.qc.ca</a:t>
            </a:r>
            <a:r>
              <a:rPr lang="en" sz="2400"/>
              <a:t> </a:t>
            </a:r>
            <a:endParaRPr sz="2400"/>
          </a:p>
        </p:txBody>
      </p:sp>
      <p:sp>
        <p:nvSpPr>
          <p:cNvPr id="551" name="Google Shape;551;p15"/>
          <p:cNvSpPr txBox="1">
            <a:spLocks noGrp="1"/>
          </p:cNvSpPr>
          <p:nvPr>
            <p:ph type="body" idx="1"/>
          </p:nvPr>
        </p:nvSpPr>
        <p:spPr>
          <a:xfrm>
            <a:off x="4056975" y="3610100"/>
            <a:ext cx="46965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Ubuntu"/>
                <a:ea typeface="Ubuntu"/>
                <a:cs typeface="Ubuntu"/>
                <a:sym typeface="Ubuntu"/>
              </a:rPr>
              <a:t>Sonya Fiset</a:t>
            </a:r>
            <a:r>
              <a:rPr lang="en" sz="1800">
                <a:latin typeface="Ubuntu"/>
                <a:ea typeface="Ubuntu"/>
                <a:cs typeface="Ubuntu"/>
                <a:sym typeface="Ubuntu"/>
              </a:rPr>
              <a:t>, conseillère pédagogique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du service national Récit MST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52" name="Google Shape;55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850" y="3347225"/>
            <a:ext cx="1213850" cy="16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6525" y="1220988"/>
            <a:ext cx="2152575" cy="21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3"/>
          <p:cNvSpPr txBox="1">
            <a:spLocks noGrp="1"/>
          </p:cNvSpPr>
          <p:nvPr>
            <p:ph type="body" idx="1"/>
          </p:nvPr>
        </p:nvSpPr>
        <p:spPr>
          <a:xfrm>
            <a:off x="4196300" y="-112350"/>
            <a:ext cx="4835100" cy="5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Mains sur les touches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Ozobot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Jeu en ligne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: </a:t>
            </a:r>
            <a:r>
              <a:rPr lang="en" b="1">
                <a:solidFill>
                  <a:srgbClr val="0069B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Shape Tracer </a:t>
            </a:r>
            <a:r>
              <a:rPr lang="en" b="1" u="sng">
                <a:solidFill>
                  <a:srgbClr val="0069B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" b="1">
                <a:solidFill>
                  <a:srgbClr val="0069B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en" b="1" u="sng">
                <a:solidFill>
                  <a:srgbClr val="0069B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 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1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Intentions pédagogiques :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Nixie One"/>
              <a:buChar char="✘"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6" name="Google Shape;69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9363" y="1558750"/>
            <a:ext cx="3073824" cy="16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1100" y="3163599"/>
            <a:ext cx="1770500" cy="12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4"/>
          <p:cNvSpPr txBox="1">
            <a:spLocks noGrp="1"/>
          </p:cNvSpPr>
          <p:nvPr>
            <p:ph type="body" idx="1"/>
          </p:nvPr>
        </p:nvSpPr>
        <p:spPr>
          <a:xfrm>
            <a:off x="4251375" y="75"/>
            <a:ext cx="48018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Sphero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3 modèles : mini, Edu et Ollie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-solide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-progressif, du préscolaire au secondaire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peu d’autonomie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accéléromètre et gyroscope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100" y="1779875"/>
            <a:ext cx="2782175" cy="139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34"/>
          <p:cNvSpPr txBox="1"/>
          <p:nvPr/>
        </p:nvSpPr>
        <p:spPr>
          <a:xfrm>
            <a:off x="1580625" y="3485150"/>
            <a:ext cx="15501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5"/>
          <p:cNvSpPr txBox="1">
            <a:spLocks noGrp="1"/>
          </p:cNvSpPr>
          <p:nvPr>
            <p:ph type="body" idx="1"/>
          </p:nvPr>
        </p:nvSpPr>
        <p:spPr>
          <a:xfrm>
            <a:off x="4262450" y="-293275"/>
            <a:ext cx="4830000" cy="5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Edison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-moins coûteux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-créativité Légo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-branchement prise jack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-demande des ajustements avec certains PC dont les DELL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-application actuellement en anglais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son, lumière, obstacles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0" name="Google Shape;71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050" y="173010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35"/>
          <p:cNvSpPr txBox="1"/>
          <p:nvPr/>
        </p:nvSpPr>
        <p:spPr>
          <a:xfrm>
            <a:off x="1731375" y="3829075"/>
            <a:ext cx="1593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sz="1800" b="1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6"/>
          <p:cNvSpPr txBox="1">
            <a:spLocks noGrp="1"/>
          </p:cNvSpPr>
          <p:nvPr>
            <p:ph type="body" idx="1"/>
          </p:nvPr>
        </p:nvSpPr>
        <p:spPr>
          <a:xfrm>
            <a:off x="4311675" y="116500"/>
            <a:ext cx="4832400" cy="49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Ev3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-3 moteurs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montages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applications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-concours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-en lien avec Scratch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Inconvénients :</a:t>
            </a:r>
            <a:endParaRPr u="sng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-Dispendieux et gestion du matériel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ultrasons, tactile, couleurs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" name="Google Shape;71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875" y="1771650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36"/>
          <p:cNvSpPr txBox="1"/>
          <p:nvPr/>
        </p:nvSpPr>
        <p:spPr>
          <a:xfrm>
            <a:off x="1672225" y="3598150"/>
            <a:ext cx="1614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7"/>
          <p:cNvSpPr txBox="1">
            <a:spLocks noGrp="1"/>
          </p:cNvSpPr>
          <p:nvPr>
            <p:ph type="body" idx="1"/>
          </p:nvPr>
        </p:nvSpPr>
        <p:spPr>
          <a:xfrm>
            <a:off x="4311600" y="113550"/>
            <a:ext cx="4832400" cy="49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4. Des robots : </a:t>
            </a:r>
            <a:r>
              <a:rPr lang="en" sz="36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Thymio</a:t>
            </a:r>
            <a:endParaRPr sz="3600" b="1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Ressources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-peut s’utiliser sans ordinateur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-progressif, du préscolaire au secondaire 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Inconvénient :</a:t>
            </a: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programme à télécharger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Capteurs : distance, accéléromètre, température et son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4" name="Google Shape;72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8550" y="1460375"/>
            <a:ext cx="1740700" cy="17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7"/>
          <p:cNvSpPr txBox="1"/>
          <p:nvPr/>
        </p:nvSpPr>
        <p:spPr>
          <a:xfrm>
            <a:off x="858900" y="3311000"/>
            <a:ext cx="3000000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Varela Round"/>
                <a:ea typeface="Varela Round"/>
                <a:cs typeface="Varela Round"/>
                <a:sym typeface="Varela Round"/>
              </a:rPr>
              <a:t>Ateliers </a:t>
            </a: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à venir</a:t>
            </a:r>
            <a:endParaRPr sz="12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Défis maths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8"/>
          <p:cNvSpPr txBox="1">
            <a:spLocks noGrp="1"/>
          </p:cNvSpPr>
          <p:nvPr>
            <p:ph type="body" idx="1"/>
          </p:nvPr>
        </p:nvSpPr>
        <p:spPr>
          <a:xfrm>
            <a:off x="4311675" y="116500"/>
            <a:ext cx="4832400" cy="49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4. Des robots : </a:t>
            </a:r>
            <a:r>
              <a:rPr lang="en" sz="36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mBot et Ranger</a:t>
            </a:r>
            <a:endParaRPr sz="3600" b="1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Ressources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-moins coûteux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Inconvénients :</a:t>
            </a: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-difficulté Bluetooth et filaire, mais fonctionne bien avec l’application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-nécessite beaucoup de piles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Capteurs : ultrasons, son et luminosité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1" name="Google Shape;73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625" y="1607500"/>
            <a:ext cx="1549600" cy="14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8450" y="1808075"/>
            <a:ext cx="1619550" cy="16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38"/>
          <p:cNvSpPr txBox="1"/>
          <p:nvPr/>
        </p:nvSpPr>
        <p:spPr>
          <a:xfrm>
            <a:off x="845625" y="3427625"/>
            <a:ext cx="30000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Ateliers </a:t>
            </a:r>
            <a:endParaRPr sz="12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Défis maths</a:t>
            </a:r>
            <a:endParaRPr sz="1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9"/>
          <p:cNvSpPr txBox="1">
            <a:spLocks noGrp="1"/>
          </p:cNvSpPr>
          <p:nvPr>
            <p:ph type="title"/>
          </p:nvPr>
        </p:nvSpPr>
        <p:spPr>
          <a:xfrm>
            <a:off x="2583650" y="247925"/>
            <a:ext cx="6084000" cy="44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Lab créatif : </a:t>
            </a: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Micro:bit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-moins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Inconvénient :</a:t>
            </a:r>
            <a:endParaRPr sz="2000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-ressources en anglais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Capteurs : lumière, température, accéléromètre et boussole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9" name="Google Shape;73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475" y="247925"/>
            <a:ext cx="2278850" cy="1899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0"/>
          <p:cNvSpPr txBox="1">
            <a:spLocks noGrp="1"/>
          </p:cNvSpPr>
          <p:nvPr>
            <p:ph type="title"/>
          </p:nvPr>
        </p:nvSpPr>
        <p:spPr>
          <a:xfrm>
            <a:off x="4969275" y="393900"/>
            <a:ext cx="3698400" cy="42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Mains sur les touches : </a:t>
            </a: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Micro:bit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Simulateur : Makecode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Intentions pédagogiques :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●"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5" name="Google Shape;74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76" y="1257469"/>
            <a:ext cx="4326850" cy="23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1"/>
          <p:cNvSpPr txBox="1">
            <a:spLocks noGrp="1"/>
          </p:cNvSpPr>
          <p:nvPr>
            <p:ph type="title"/>
          </p:nvPr>
        </p:nvSpPr>
        <p:spPr>
          <a:xfrm>
            <a:off x="1462000" y="303900"/>
            <a:ext cx="3698400" cy="42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Micro:bit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Écrire son nom pour qu’il défile et animer un personnage qui danse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Fiches : activité D-1 et D-2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1" name="Google Shape;75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400" y="303900"/>
            <a:ext cx="3887599" cy="45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2"/>
          <p:cNvSpPr txBox="1">
            <a:spLocks noGrp="1"/>
          </p:cNvSpPr>
          <p:nvPr>
            <p:ph type="title"/>
          </p:nvPr>
        </p:nvSpPr>
        <p:spPr>
          <a:xfrm>
            <a:off x="2583650" y="322775"/>
            <a:ext cx="6084000" cy="482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Lab créatif : </a:t>
            </a: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Makey Makey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-peu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-créatif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-s’utilise avec Scratch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57" name="Google Shape;75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9050"/>
            <a:ext cx="2576825" cy="19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6"/>
          <p:cNvSpPr txBox="1">
            <a:spLocks noGrp="1"/>
          </p:cNvSpPr>
          <p:nvPr>
            <p:ph type="title" idx="4294967295"/>
          </p:nvPr>
        </p:nvSpPr>
        <p:spPr>
          <a:xfrm>
            <a:off x="1045075" y="297775"/>
            <a:ext cx="7130100" cy="45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Viga"/>
                <a:ea typeface="Viga"/>
                <a:cs typeface="Viga"/>
                <a:sym typeface="Viga"/>
              </a:rPr>
              <a:t>Plan de la formation :</a:t>
            </a:r>
            <a:endParaRPr sz="3600">
              <a:latin typeface="Viga"/>
              <a:ea typeface="Viga"/>
              <a:cs typeface="Viga"/>
              <a:sym typeface="Vig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Bienvenue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Questions : 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Votre niveau d’aisance en robotique?</a:t>
            </a:r>
            <a:endParaRPr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Pourquoi programmer?</a:t>
            </a: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Outils pour s’initier à la programmation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Les robots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Temps d’expérimentation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Documentation et ressources </a:t>
            </a:r>
            <a:endParaRPr sz="2400">
              <a:solidFill>
                <a:srgbClr val="7F888F"/>
              </a:solidFill>
              <a:uFill>
                <a:noFill/>
              </a:u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Retour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3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Mains sur les touches : </a:t>
            </a: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Makey Makey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Programmation avec Scratch en ajoutant l’extension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Intentions pédagogiques :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●"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63" name="Google Shape;76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25" y="957150"/>
            <a:ext cx="4687198" cy="25215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4" name="Google Shape;764;p43"/>
          <p:cNvCxnSpPr/>
          <p:nvPr/>
        </p:nvCxnSpPr>
        <p:spPr>
          <a:xfrm flipH="1">
            <a:off x="264550" y="2469925"/>
            <a:ext cx="1075800" cy="863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4"/>
          <p:cNvSpPr txBox="1">
            <a:spLocks noGrp="1"/>
          </p:cNvSpPr>
          <p:nvPr>
            <p:ph type="title"/>
          </p:nvPr>
        </p:nvSpPr>
        <p:spPr>
          <a:xfrm>
            <a:off x="2583650" y="247925"/>
            <a:ext cx="6084000" cy="44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Lab créatif : </a:t>
            </a: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Squishy Circuits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-peu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-recette de pâte de sel qui fonctionne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Inconvénient :</a:t>
            </a:r>
            <a:endParaRPr sz="2000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-peu de pièces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70" name="Google Shape;77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1440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5"/>
          <p:cNvSpPr txBox="1">
            <a:spLocks noGrp="1"/>
          </p:cNvSpPr>
          <p:nvPr>
            <p:ph type="title"/>
          </p:nvPr>
        </p:nvSpPr>
        <p:spPr>
          <a:xfrm>
            <a:off x="2583650" y="247925"/>
            <a:ext cx="6084000" cy="44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Lab créatif : </a:t>
            </a: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Lilypad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-moins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-créatif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Inconvénients :</a:t>
            </a:r>
            <a:endParaRPr sz="2000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-pièces à usage unique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-objets fabriqués pour les enfants</a:t>
            </a:r>
            <a:r>
              <a:rPr lang="en" sz="2000"/>
              <a:t> </a:t>
            </a:r>
            <a:endParaRPr sz="2000"/>
          </a:p>
        </p:txBody>
      </p:sp>
      <p:pic>
        <p:nvPicPr>
          <p:cNvPr id="776" name="Google Shape;77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925" y="765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52075"/>
            <a:ext cx="2278850" cy="22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6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46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4" name="Google Shape;7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25" y="221600"/>
            <a:ext cx="8093676" cy="4714324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6"/>
          <p:cNvSpPr txBox="1"/>
          <p:nvPr/>
        </p:nvSpPr>
        <p:spPr>
          <a:xfrm>
            <a:off x="4601475" y="288325"/>
            <a:ext cx="3298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Ressource complète sous le pico :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Aide-mémoire technologique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7"/>
          <p:cNvSpPr txBox="1">
            <a:spLocks noGrp="1"/>
          </p:cNvSpPr>
          <p:nvPr>
            <p:ph type="body" idx="1"/>
          </p:nvPr>
        </p:nvSpPr>
        <p:spPr>
          <a:xfrm>
            <a:off x="752650" y="0"/>
            <a:ext cx="8094600" cy="4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latin typeface="Ubuntu"/>
                <a:ea typeface="Ubuntu"/>
                <a:cs typeface="Ubuntu"/>
                <a:sym typeface="Ubuntu"/>
              </a:rPr>
              <a:t>7. </a:t>
            </a:r>
            <a:r>
              <a:rPr lang="en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Autoformations </a:t>
            </a:r>
            <a:r>
              <a:rPr lang="en" sz="3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Campus Récit</a:t>
            </a:r>
            <a:r>
              <a:rPr lang="en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3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D4A00"/>
                </a:solidFill>
                <a:latin typeface="Ubuntu"/>
                <a:ea typeface="Ubuntu"/>
                <a:cs typeface="Ubuntu"/>
                <a:sym typeface="Ubuntu"/>
              </a:rPr>
              <a:t>Robotique	</a:t>
            </a: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						</a:t>
            </a:r>
            <a:r>
              <a:rPr lang="en" sz="1600">
                <a:solidFill>
                  <a:srgbClr val="00D1C6"/>
                </a:solidFill>
                <a:latin typeface="Ubuntu"/>
                <a:ea typeface="Ubuntu"/>
                <a:cs typeface="Ubuntu"/>
                <a:sym typeface="Ubuntu"/>
              </a:rPr>
              <a:t>Laboratoire créatif</a:t>
            </a:r>
            <a:endParaRPr sz="1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Bee-Bot ou Blue-Bot</a:t>
            </a: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					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Makey Makey</a:t>
            </a:r>
            <a:endParaRPr sz="16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WeDo2</a:t>
            </a:r>
            <a:r>
              <a:rPr lang="en" sz="16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								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Micro:bit</a:t>
            </a:r>
            <a:endParaRPr sz="16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-Dash</a:t>
            </a:r>
            <a:r>
              <a:rPr lang="en" sz="16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								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Squishy Circuits</a:t>
            </a:r>
            <a:endParaRPr sz="16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Ozobot</a:t>
            </a:r>
            <a:r>
              <a:rPr lang="en" sz="16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								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LilyPad</a:t>
            </a:r>
            <a:endParaRPr sz="16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2"/>
              </a:rPr>
              <a:t>Sphero</a:t>
            </a:r>
            <a:endParaRPr sz="16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3"/>
              </a:rPr>
              <a:t>-Edison</a:t>
            </a:r>
            <a:endParaRPr sz="16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4"/>
              </a:rPr>
              <a:t>Ev3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5"/>
              </a:rPr>
              <a:t>Thymio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6"/>
              </a:rPr>
              <a:t>mBot et Ranger</a:t>
            </a:r>
            <a:endParaRPr sz="16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  <a:hlinkClick r:id="rId14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 sz="3600" u="sng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u="sng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8"/>
          <p:cNvSpPr txBox="1">
            <a:spLocks noGrp="1"/>
          </p:cNvSpPr>
          <p:nvPr>
            <p:ph type="body" idx="1"/>
          </p:nvPr>
        </p:nvSpPr>
        <p:spPr>
          <a:xfrm>
            <a:off x="731125" y="436100"/>
            <a:ext cx="7532400" cy="3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u="sng"/>
              <a:t>8. Retour </a:t>
            </a:r>
            <a:endParaRPr sz="3600" u="sng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Buts aujourd’hui : Découvrir, lire, coopérer, résolution de problème, mathématique, science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Déboguer (résoudre des problèmes) : comment ?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9144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ixie One"/>
              <a:buAutoNum type="roman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Pairs, documents de l’enseignant, Internet, enseignant.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 sz="3600" u="sng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u="sng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9"/>
          <p:cNvSpPr txBox="1">
            <a:spLocks noGrp="1"/>
          </p:cNvSpPr>
          <p:nvPr>
            <p:ph type="title"/>
          </p:nvPr>
        </p:nvSpPr>
        <p:spPr>
          <a:xfrm>
            <a:off x="836975" y="1731900"/>
            <a:ext cx="3304800" cy="18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Demande d’un badge de participation en robotique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801" name="Google Shape;801;p49"/>
          <p:cNvSpPr txBox="1">
            <a:spLocks noGrp="1"/>
          </p:cNvSpPr>
          <p:nvPr>
            <p:ph type="body" idx="1"/>
          </p:nvPr>
        </p:nvSpPr>
        <p:spPr>
          <a:xfrm>
            <a:off x="4583525" y="2380600"/>
            <a:ext cx="4354200" cy="22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sur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Campus RÉCIT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-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Dans « Ajouter un travail », inscrire participation au webinaire et la date d’aujourd’hui ou la date du visionnement asynchrone.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02" name="Google Shape;80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1425" y="376675"/>
            <a:ext cx="17811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75" y="2425500"/>
            <a:ext cx="3059949" cy="263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08" name="Google Shape;808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53600" cy="593700"/>
          </a:xfrm>
          <a:prstGeom prst="rect">
            <a:avLst/>
          </a:prstGeom>
          <a:solidFill>
            <a:srgbClr val="202D3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FFFF"/>
                </a:solidFill>
              </a:rPr>
              <a:t>Badge de participation</a:t>
            </a:r>
            <a:endParaRPr sz="2900">
              <a:solidFill>
                <a:srgbClr val="FFFFFF"/>
              </a:solidFill>
            </a:endParaRPr>
          </a:p>
        </p:txBody>
      </p:sp>
      <p:pic>
        <p:nvPicPr>
          <p:cNvPr id="809" name="Google Shape;80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50" y="665100"/>
            <a:ext cx="5873526" cy="11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0" name="Google Shape;81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525" y="624425"/>
            <a:ext cx="2482463" cy="2075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1" name="Google Shape;81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8580" y="3397450"/>
            <a:ext cx="2343145" cy="168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12" name="Google Shape;812;p50"/>
          <p:cNvSpPr txBox="1"/>
          <p:nvPr/>
        </p:nvSpPr>
        <p:spPr>
          <a:xfrm>
            <a:off x="6558700" y="2730300"/>
            <a:ext cx="23433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Pour demander le badge ajoutez un travail et résumez </a:t>
            </a:r>
            <a:br>
              <a:rPr lang="en" sz="1200"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en quelques mots votre atelier.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13" name="Google Shape;813;p50"/>
          <p:cNvSpPr/>
          <p:nvPr/>
        </p:nvSpPr>
        <p:spPr>
          <a:xfrm>
            <a:off x="152092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1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14" name="Google Shape;814;p50"/>
          <p:cNvSpPr/>
          <p:nvPr/>
        </p:nvSpPr>
        <p:spPr>
          <a:xfrm>
            <a:off x="369117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2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15" name="Google Shape;815;p50"/>
          <p:cNvSpPr/>
          <p:nvPr/>
        </p:nvSpPr>
        <p:spPr>
          <a:xfrm>
            <a:off x="6997913" y="7377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3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16" name="Google Shape;816;p50"/>
          <p:cNvSpPr/>
          <p:nvPr/>
        </p:nvSpPr>
        <p:spPr>
          <a:xfrm>
            <a:off x="1885950" y="3258250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4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17" name="Google Shape;817;p50"/>
          <p:cNvSpPr/>
          <p:nvPr/>
        </p:nvSpPr>
        <p:spPr>
          <a:xfrm>
            <a:off x="4853250" y="562325"/>
            <a:ext cx="1168800" cy="1168800"/>
          </a:xfrm>
          <a:prstGeom prst="ellipse">
            <a:avLst/>
          </a:prstGeom>
          <a:solidFill>
            <a:srgbClr val="202D36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18" name="Google Shape;818;p50"/>
          <p:cNvSpPr txBox="1"/>
          <p:nvPr/>
        </p:nvSpPr>
        <p:spPr>
          <a:xfrm>
            <a:off x="4762938" y="893675"/>
            <a:ext cx="13494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(Connexion)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19" name="Google Shape;819;p50"/>
          <p:cNvSpPr/>
          <p:nvPr/>
        </p:nvSpPr>
        <p:spPr>
          <a:xfrm>
            <a:off x="416475" y="655150"/>
            <a:ext cx="22932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campus.recit.qc.ca</a:t>
            </a:r>
            <a:endParaRPr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820" name="Google Shape;820;p50"/>
          <p:cNvCxnSpPr/>
          <p:nvPr/>
        </p:nvCxnSpPr>
        <p:spPr>
          <a:xfrm flipH="1">
            <a:off x="6968850" y="1252850"/>
            <a:ext cx="241200" cy="1252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21" name="Google Shape;821;p50"/>
          <p:cNvCxnSpPr/>
          <p:nvPr/>
        </p:nvCxnSpPr>
        <p:spPr>
          <a:xfrm flipH="1">
            <a:off x="6837125" y="1165150"/>
            <a:ext cx="160800" cy="445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22" name="Google Shape;822;p50"/>
          <p:cNvCxnSpPr/>
          <p:nvPr/>
        </p:nvCxnSpPr>
        <p:spPr>
          <a:xfrm>
            <a:off x="7424100" y="1229875"/>
            <a:ext cx="516600" cy="6891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823" name="Google Shape;823;p50"/>
          <p:cNvSpPr/>
          <p:nvPr/>
        </p:nvSpPr>
        <p:spPr>
          <a:xfrm>
            <a:off x="60800" y="2425500"/>
            <a:ext cx="30600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34343"/>
                </a:solidFill>
              </a:rPr>
              <a:t>monurl.ca/rdv2020</a:t>
            </a:r>
            <a:endParaRPr sz="8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824" name="Google Shape;824;p50"/>
          <p:cNvCxnSpPr/>
          <p:nvPr/>
        </p:nvCxnSpPr>
        <p:spPr>
          <a:xfrm rot="10800000">
            <a:off x="981900" y="965425"/>
            <a:ext cx="511800" cy="3105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25" name="Google Shape;825;p50"/>
          <p:cNvCxnSpPr/>
          <p:nvPr/>
        </p:nvCxnSpPr>
        <p:spPr>
          <a:xfrm flipH="1">
            <a:off x="8148100" y="3780075"/>
            <a:ext cx="347400" cy="550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26" name="Google Shape;826;p50"/>
          <p:cNvCxnSpPr/>
          <p:nvPr/>
        </p:nvCxnSpPr>
        <p:spPr>
          <a:xfrm rot="10800000">
            <a:off x="1389138" y="2887500"/>
            <a:ext cx="496800" cy="40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27" name="Google Shape;827;p50"/>
          <p:cNvCxnSpPr/>
          <p:nvPr/>
        </p:nvCxnSpPr>
        <p:spPr>
          <a:xfrm rot="10800000" flipH="1">
            <a:off x="4151300" y="1224475"/>
            <a:ext cx="653700" cy="1293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28" name="Google Shape;828;p50"/>
          <p:cNvCxnSpPr/>
          <p:nvPr/>
        </p:nvCxnSpPr>
        <p:spPr>
          <a:xfrm flipH="1">
            <a:off x="1676750" y="3776375"/>
            <a:ext cx="310500" cy="939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829" name="Google Shape;829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624" y="3120025"/>
            <a:ext cx="3026301" cy="1794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830" name="Google Shape;830;p50"/>
          <p:cNvCxnSpPr/>
          <p:nvPr/>
        </p:nvCxnSpPr>
        <p:spPr>
          <a:xfrm flipH="1">
            <a:off x="4193150" y="3458425"/>
            <a:ext cx="1114200" cy="37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831" name="Google Shape;831;p50"/>
          <p:cNvSpPr txBox="1"/>
          <p:nvPr/>
        </p:nvSpPr>
        <p:spPr>
          <a:xfrm>
            <a:off x="3434500" y="2349300"/>
            <a:ext cx="26778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Cliquez sur le lien qui apparaît sous votre atelier pour accéder à la page d’obtention de ce badge.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32" name="Google Shape;832;p50"/>
          <p:cNvSpPr/>
          <p:nvPr/>
        </p:nvSpPr>
        <p:spPr>
          <a:xfrm>
            <a:off x="8460925" y="33431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6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33" name="Google Shape;833;p50"/>
          <p:cNvSpPr/>
          <p:nvPr/>
        </p:nvSpPr>
        <p:spPr>
          <a:xfrm>
            <a:off x="5413675" y="32022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5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1"/>
          <p:cNvSpPr txBox="1">
            <a:spLocks noGrp="1"/>
          </p:cNvSpPr>
          <p:nvPr>
            <p:ph type="body" idx="4294967295"/>
          </p:nvPr>
        </p:nvSpPr>
        <p:spPr>
          <a:xfrm>
            <a:off x="1910450" y="2286000"/>
            <a:ext cx="4211400" cy="19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ACC3"/>
                </a:solidFill>
              </a:rPr>
              <a:t>Des questions?</a:t>
            </a:r>
            <a:endParaRPr sz="3600" b="1">
              <a:solidFill>
                <a:srgbClr val="00ACC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Vous pouvez nous rejoindre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sonya.fiset@recitmst.qc.ca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equipe@recitmst.qc.ca</a:t>
            </a:r>
            <a:endParaRPr sz="1800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14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839" name="Google Shape;839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7665" y="2930463"/>
            <a:ext cx="1644025" cy="16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51"/>
          <p:cNvSpPr txBox="1"/>
          <p:nvPr/>
        </p:nvSpPr>
        <p:spPr>
          <a:xfrm>
            <a:off x="734775" y="947050"/>
            <a:ext cx="6335400" cy="13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b="1">
                <a:solidFill>
                  <a:srgbClr val="3C78D8"/>
                </a:solidFill>
                <a:latin typeface="Viga"/>
                <a:ea typeface="Viga"/>
                <a:cs typeface="Viga"/>
                <a:sym typeface="Viga"/>
              </a:rPr>
              <a:t>MERCI !</a:t>
            </a:r>
            <a:endParaRPr sz="400"/>
          </a:p>
        </p:txBody>
      </p:sp>
      <p:pic>
        <p:nvPicPr>
          <p:cNvPr id="841" name="Google Shape;841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10449" y="153950"/>
            <a:ext cx="3316025" cy="95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7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4" name="Google Shape;564;p17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7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66" name="Google Shape;56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7"/>
          <p:cNvSpPr/>
          <p:nvPr/>
        </p:nvSpPr>
        <p:spPr>
          <a:xfrm>
            <a:off x="26574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7"/>
          <p:cNvSpPr/>
          <p:nvPr/>
        </p:nvSpPr>
        <p:spPr>
          <a:xfrm>
            <a:off x="65664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9" name="Google Shape;56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7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8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77" name="Google Shape;577;p18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8" name="Google Shape;5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18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9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5" name="Google Shape;5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00" y="266300"/>
            <a:ext cx="8373376" cy="47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9"/>
          <p:cNvSpPr txBox="1"/>
          <p:nvPr/>
        </p:nvSpPr>
        <p:spPr>
          <a:xfrm>
            <a:off x="2024100" y="1752475"/>
            <a:ext cx="50472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9"/>
          <p:cNvSpPr/>
          <p:nvPr/>
        </p:nvSpPr>
        <p:spPr>
          <a:xfrm>
            <a:off x="3706650" y="822550"/>
            <a:ext cx="104100" cy="2187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0"/>
          <p:cNvSpPr txBox="1"/>
          <p:nvPr/>
        </p:nvSpPr>
        <p:spPr>
          <a:xfrm>
            <a:off x="177275" y="504200"/>
            <a:ext cx="2665200" cy="44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4. Pourquoi ?</a:t>
            </a:r>
            <a:endParaRPr sz="24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700" b="1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12 dimensions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version interactive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MEES - Avril 2019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Continuum de développement de la compétence numérique</a:t>
            </a:r>
            <a:endParaRPr sz="17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MEES - Janvier 2020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93" name="Google Shape;59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1349" y="76200"/>
            <a:ext cx="5250820" cy="49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4" name="Google Shape;594;p20"/>
          <p:cNvCxnSpPr/>
          <p:nvPr/>
        </p:nvCxnSpPr>
        <p:spPr>
          <a:xfrm rot="10800000">
            <a:off x="8073000" y="3079600"/>
            <a:ext cx="853800" cy="333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5" name="Google Shape;595;p20"/>
          <p:cNvCxnSpPr/>
          <p:nvPr/>
        </p:nvCxnSpPr>
        <p:spPr>
          <a:xfrm>
            <a:off x="2992425" y="2247350"/>
            <a:ext cx="885000" cy="279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6" name="Google Shape;596;p20"/>
          <p:cNvCxnSpPr/>
          <p:nvPr/>
        </p:nvCxnSpPr>
        <p:spPr>
          <a:xfrm>
            <a:off x="4238075" y="369425"/>
            <a:ext cx="885000" cy="279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7" name="Google Shape;597;p20"/>
          <p:cNvCxnSpPr/>
          <p:nvPr/>
        </p:nvCxnSpPr>
        <p:spPr>
          <a:xfrm flipH="1">
            <a:off x="7006225" y="72425"/>
            <a:ext cx="921900" cy="2640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8" name="Google Shape;598;p20"/>
          <p:cNvCxnSpPr/>
          <p:nvPr/>
        </p:nvCxnSpPr>
        <p:spPr>
          <a:xfrm flipH="1">
            <a:off x="7158625" y="529625"/>
            <a:ext cx="921900" cy="2640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9" name="Google Shape;599;p20"/>
          <p:cNvCxnSpPr/>
          <p:nvPr/>
        </p:nvCxnSpPr>
        <p:spPr>
          <a:xfrm>
            <a:off x="3144825" y="3466550"/>
            <a:ext cx="885000" cy="279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0" name="Google Shape;600;p20"/>
          <p:cNvCxnSpPr/>
          <p:nvPr/>
        </p:nvCxnSpPr>
        <p:spPr>
          <a:xfrm rot="10800000">
            <a:off x="8225400" y="4070200"/>
            <a:ext cx="853800" cy="333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1" name="Google Shape;601;p20"/>
          <p:cNvCxnSpPr/>
          <p:nvPr/>
        </p:nvCxnSpPr>
        <p:spPr>
          <a:xfrm rot="10800000">
            <a:off x="7006200" y="4679800"/>
            <a:ext cx="853800" cy="333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1"/>
          <p:cNvSpPr txBox="1">
            <a:spLocks noGrp="1"/>
          </p:cNvSpPr>
          <p:nvPr>
            <p:ph type="title" idx="4294967295"/>
          </p:nvPr>
        </p:nvSpPr>
        <p:spPr>
          <a:xfrm>
            <a:off x="677100" y="154800"/>
            <a:ext cx="7789800" cy="45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7F888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3. Outils pour s’initier à la programmation</a:t>
            </a:r>
            <a:endParaRPr sz="2400" b="1" u="sng">
              <a:solidFill>
                <a:srgbClr val="7F888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6731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Ubuntu"/>
              <a:buAutoNum type="arabicPeriod"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Ubuntu"/>
              <a:buAutoNum type="arabicPeriod"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Ubuntu"/>
              <a:buAutoNum type="arabicPeriod"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On est prêt pour programmer... on lance des défis</a:t>
            </a:r>
            <a:endParaRPr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Ubuntu"/>
              <a:buAutoNum type="arabicPeriod"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ScratchJr, application sur tablette pour le préscolaire et le premier cycle : </a:t>
            </a:r>
            <a:r>
              <a:rPr lang="en" sz="12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https://itunes.apple.com/us/app/scratchjr/id895485086?mt=8</a:t>
            </a:r>
            <a:endParaRPr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07" name="Google Shape;607;p21"/>
          <p:cNvCxnSpPr/>
          <p:nvPr/>
        </p:nvCxnSpPr>
        <p:spPr>
          <a:xfrm>
            <a:off x="24500" y="3322875"/>
            <a:ext cx="800100" cy="24600"/>
          </a:xfrm>
          <a:prstGeom prst="straightConnector1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2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38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“Rejoindre Scratch” en haut à droite et suivre les indications pour se créer un compte.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3.	“Créer”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Remplacer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“Untitled” p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 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Animation Chauve-souris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Défi : on clique partout et on partage nos découvertes!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2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14" name="Google Shape;6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1617</Words>
  <Application>Microsoft Office PowerPoint</Application>
  <PresentationFormat>Affichage à l'écran (16:9)</PresentationFormat>
  <Paragraphs>376</Paragraphs>
  <Slides>38</Slides>
  <Notes>38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51" baseType="lpstr">
      <vt:lpstr>Dosis</vt:lpstr>
      <vt:lpstr>Ubuntu Light</vt:lpstr>
      <vt:lpstr>Arial</vt:lpstr>
      <vt:lpstr>Viga</vt:lpstr>
      <vt:lpstr>Ubuntu</vt:lpstr>
      <vt:lpstr>Bangers</vt:lpstr>
      <vt:lpstr>Ubuntu Medium</vt:lpstr>
      <vt:lpstr>Merriweather</vt:lpstr>
      <vt:lpstr>Sniglet</vt:lpstr>
      <vt:lpstr>Varela Round</vt:lpstr>
      <vt:lpstr>Nixie One</vt:lpstr>
      <vt:lpstr>Permanent Marker</vt:lpstr>
      <vt:lpstr>Friar template</vt:lpstr>
      <vt:lpstr>Programmation - Robotique  UQTR  Cours de M. François Guay-Fleurent  Lien de la présentation : https://bit.ly/mst29sept20 </vt:lpstr>
      <vt:lpstr>Lien de la présentation : http://recitmst.qc.ca </vt:lpstr>
      <vt:lpstr>Plan de la formation : Bienvenue Questions :  Votre niveau d’aisance en robotique? Pourquoi programmer?  Outils pour s’initier à la programmation Les robots Temps d’expérimentation Documentation et ressources  Retour</vt:lpstr>
      <vt:lpstr>Enseigner la programmation… Pourquoi?</vt:lpstr>
      <vt:lpstr>Enseigner la programmation… Pourquoi?</vt:lpstr>
      <vt:lpstr>Présentation PowerPoint</vt:lpstr>
      <vt:lpstr>Présentation PowerPoint</vt:lpstr>
      <vt:lpstr>3. Outils pour s’initier à la programmation Jeux Blockly : http://recitmst.qc.ca/blockly/ Sans connexion, base de la programmation, pas à pas.  Code.org : http://code.org Compte d’enseignant, on suit les élèves dans leurs défis. Scratch : https://scratch.mit.edu/ On est prêt pour programmer... on lance des défis ScratchJr, application sur tablette pour le préscolaire et le premier cycle : https://itunes.apple.com/us/app/scratchjr/id895485086?mt=8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Retour main sur les touches Pause   Source de l’image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Lab créatif : Micro:bit  Ressources  Avantages :  -moins coûteux  Inconvénient : -ressources en anglais  Capteurs : lumière, température, accéléromètre et boussole</vt:lpstr>
      <vt:lpstr>Mains sur les touches :  Micro:bit  Simulateur : Makecode  Intentions pédagogiques : </vt:lpstr>
      <vt:lpstr>Micro:bit Écrire son nom pour qu’il défile et animer un personnage qui danse Fiches : activité D-1 et D-2  </vt:lpstr>
      <vt:lpstr>Lab créatif : Makey Makey  Ressources  Avantages :  -peu coûteux -créatif -s’utilise avec Scratch   </vt:lpstr>
      <vt:lpstr>Mains sur les touches :  Makey Makey  Programmation avec Scratch en ajoutant l’extension   Intentions pédagogiques :    </vt:lpstr>
      <vt:lpstr>Lab créatif : Squishy Circuits  Ressources  Avantages :  -peu coûteux -recette de pâte de sel qui fonctionne  Inconvénient : -peu de pièces  </vt:lpstr>
      <vt:lpstr>Lab créatif : Lilypad  Ressources  Avantages :  -moins coûteux -créatif  Inconvénients : -pièces à usage unique -objets fabriqués pour les enfants </vt:lpstr>
      <vt:lpstr>Présentation PowerPoint</vt:lpstr>
      <vt:lpstr>Présentation PowerPoint</vt:lpstr>
      <vt:lpstr>Présentation PowerPoint</vt:lpstr>
      <vt:lpstr>Demande d’un badge de participation en robotique</vt:lpstr>
      <vt:lpstr>Badge de participation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Programmation - Robotique  UQTR  Cours de M. François Guay-Fleurent  Lien de la présentation : https://bit.ly/mst29sept20 </dc:title>
  <dc:creator>Sonya Fiset</dc:creator>
  <cp:lastModifiedBy>Fiset Sonia</cp:lastModifiedBy>
  <cp:revision>1</cp:revision>
  <dcterms:modified xsi:type="dcterms:W3CDTF">2020-09-14T15:21:47Z</dcterms:modified>
</cp:coreProperties>
</file>