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1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y="5143500" cx="9144000"/>
  <p:notesSz cx="6858000" cy="9144000"/>
  <p:embeddedFontLst>
    <p:embeddedFont>
      <p:font typeface="Sniglet"/>
      <p:regular r:id="rId41"/>
    </p:embeddedFont>
    <p:embeddedFont>
      <p:font typeface="Dosis"/>
      <p:regular r:id="rId42"/>
      <p:bold r:id="rId43"/>
    </p:embeddedFont>
    <p:embeddedFont>
      <p:font typeface="Ubuntu"/>
      <p:regular r:id="rId44"/>
      <p:bold r:id="rId45"/>
      <p:italic r:id="rId46"/>
      <p:boldItalic r:id="rId47"/>
    </p:embeddedFont>
    <p:embeddedFont>
      <p:font typeface="Raleway"/>
      <p:regular r:id="rId48"/>
      <p:bold r:id="rId49"/>
      <p:italic r:id="rId50"/>
      <p:boldItalic r:id="rId51"/>
    </p:embeddedFont>
    <p:embeddedFont>
      <p:font typeface="Viga"/>
      <p:regular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Stéphanie Rioux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D907C37-79B4-4D79-9212-C62F2676C673}">
  <a:tblStyle styleId="{1D907C37-79B4-4D79-9212-C62F2676C6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font" Target="fonts/Dosis-regular.fntdata"/><Relationship Id="rId41" Type="http://schemas.openxmlformats.org/officeDocument/2006/relationships/font" Target="fonts/Sniglet-regular.fntdata"/><Relationship Id="rId44" Type="http://schemas.openxmlformats.org/officeDocument/2006/relationships/font" Target="fonts/Ubuntu-regular.fntdata"/><Relationship Id="rId43" Type="http://schemas.openxmlformats.org/officeDocument/2006/relationships/font" Target="fonts/Dosis-bold.fntdata"/><Relationship Id="rId46" Type="http://schemas.openxmlformats.org/officeDocument/2006/relationships/font" Target="fonts/Ubuntu-italic.fntdata"/><Relationship Id="rId45" Type="http://schemas.openxmlformats.org/officeDocument/2006/relationships/font" Target="fonts/Ubuntu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48" Type="http://schemas.openxmlformats.org/officeDocument/2006/relationships/font" Target="fonts/Raleway-regular.fntdata"/><Relationship Id="rId47" Type="http://schemas.openxmlformats.org/officeDocument/2006/relationships/font" Target="fonts/Ubuntu-boldItalic.fntdata"/><Relationship Id="rId49" Type="http://schemas.openxmlformats.org/officeDocument/2006/relationships/font" Target="fonts/Raleway-bold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Raleway-boldItalic.fntdata"/><Relationship Id="rId50" Type="http://schemas.openxmlformats.org/officeDocument/2006/relationships/font" Target="fonts/Raleway-italic.fntdata"/><Relationship Id="rId52" Type="http://schemas.openxmlformats.org/officeDocument/2006/relationships/font" Target="fonts/Viga-regular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0-11-16T16:24:47.269">
    <p:pos x="989" y="94"/>
    <p:text>Modifier quelques exemples pour des contenus qui seront utilisés plus tard.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monurl.ca/scratch24112020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cratch.mit.edu/projects/357315992/editor/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cratch.mit.edu/projects/133399339/editor" TargetMode="External"/><Relationship Id="rId3" Type="http://schemas.openxmlformats.org/officeDocument/2006/relationships/hyperlink" Target="https://scratch.mit.edu/projects/357318983/editor/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cratch.mit.edu/projects/450551744/editor/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cratch.mit.edu/projects/450553533/editor/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cratch.mit.edu/projects/450934758/editor/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cratch.mit.edu/projects/277692410/editor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cratch.mit.edu/projects/450940383/editor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cratch.mit.edu/projects/277692550/editor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cratch.mit.edu/projects/450953432/editor/" TargetMode="External"/><Relationship Id="rId3" Type="http://schemas.openxmlformats.org/officeDocument/2006/relationships/hyperlink" Target="https://scratch.mit.edu/projects/278224851/editor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cratch.mit.edu/projects/450956025/editor/" TargetMode="External"/><Relationship Id="rId3" Type="http://schemas.openxmlformats.org/officeDocument/2006/relationships/hyperlink" Target="https://scratch.mit.edu/projects/277690822/editor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cratch.mit.edu/projects/450959802/editor/" TargetMode="External"/><Relationship Id="rId3" Type="http://schemas.openxmlformats.org/officeDocument/2006/relationships/hyperlink" Target="https://scratch.mit.edu/projects/278226238/editor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cratch.mit.edu/projects/450965071/editor/" TargetMode="External"/><Relationship Id="rId3" Type="http://schemas.openxmlformats.org/officeDocument/2006/relationships/hyperlink" Target="https://scratch.mit.edu/projects/277691268/editor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cratch.mit.edu/projects/450971126/editor/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cratch.mit.edu/projects/451009720/editor/" TargetMode="External"/><Relationship Id="rId3" Type="http://schemas.openxmlformats.org/officeDocument/2006/relationships/hyperlink" Target="https://scratch.mit.edu/projects/380722893/editor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tudent.desmos.com/" TargetMode="External"/><Relationship Id="rId3" Type="http://schemas.openxmlformats.org/officeDocument/2006/relationships/hyperlink" Target="https://teacher.desmos.com/activitybuilder/custom/5ebc069d3e5e5e0c774115e0" TargetMode="Externa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amboard.google.com/d/1p3E9FrAHqvApqfXwtlAAjX2Yk9QjY40aUOme_KsKJrM/viewer?f=2" TargetMode="Externa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bit.ly/scratch17092020" TargetMode="Externa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ampus.recit.qc.ca/course/view.php?id=276" TargetMode="Externa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mailto:equipe@recitmst.qc.ca" TargetMode="External"/><Relationship Id="rId3" Type="http://schemas.openxmlformats.org/officeDocument/2006/relationships/hyperlink" Target="https://www.facebook.com/RECITMST2020/" TargetMode="External"/><Relationship Id="rId4" Type="http://schemas.openxmlformats.org/officeDocument/2006/relationships/hyperlink" Target="https://twitter.com/recitmst" TargetMode="External"/><Relationship Id="rId5" Type="http://schemas.openxmlformats.org/officeDocument/2006/relationships/hyperlink" Target="https://www.youtube.com/channel/UC7IcadI_rZFwso9N81PYqFg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amboard.google.com/d/1p3E9FrAHqvApqfXwtlAAjX2Yk9QjY40aUOme_KsKJrM/viewer?f=0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amboard.google.com/d/1p3E9FrAHqvApqfXwtlAAjX2Yk9QjY40aUOme_KsKJrM/viewer?f=1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ac2719b516_1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6" name="Google Shape;576;gac2719b516_1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 u="sng">
                <a:latin typeface="Ubuntu"/>
                <a:ea typeface="Ubuntu"/>
                <a:cs typeface="Ubuntu"/>
                <a:sym typeface="Ubuntu"/>
                <a:hlinkClick r:id="rId2"/>
              </a:rPr>
              <a:t>monurl.ca/scratch24112020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781c581e6f_0_7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781c581e6f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Carré : </a:t>
            </a:r>
            <a:r>
              <a:rPr lang="en" sz="1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2"/>
              </a:rPr>
              <a:t>https://scratch.mit.edu/projects/357315992/editor/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807cb297af_0_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807cb297af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ab3c3177df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ab3c3177d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Somme de 2 nombres : </a:t>
            </a:r>
            <a:r>
              <a:rPr lang="en" sz="1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2"/>
              </a:rPr>
              <a:t>https://scratch.mit.edu/projects/133399339/editor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Relation de Pythagore: </a:t>
            </a:r>
            <a:r>
              <a:rPr lang="en" sz="1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https://scratch.mit.edu/projects/357318983/editor/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ab3c3177df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ab3c3177d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ab3c3177df_0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ab3c3177d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Lien du programme: </a:t>
            </a:r>
            <a:r>
              <a:rPr lang="en" sz="1200" u="sng">
                <a:solidFill>
                  <a:schemeClr val="hlink"/>
                </a:solidFill>
                <a:hlinkClick r:id="rId2"/>
              </a:rPr>
              <a:t>https://scratch.mit.edu/projects/450551744/editor/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ab3c3177df_0_5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ab3c3177df_0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Lien du programme: </a:t>
            </a:r>
            <a:r>
              <a:rPr lang="en" sz="1200" u="sng">
                <a:solidFill>
                  <a:schemeClr val="hlink"/>
                </a:solidFill>
                <a:hlinkClick r:id="rId2"/>
              </a:rPr>
              <a:t>https://scratch.mit.edu/projects/450553533/editor/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ab3c3177df_0_57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ab3c3177df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Programme à compléter: </a:t>
            </a:r>
            <a:r>
              <a:rPr lang="en" sz="1200" u="sng">
                <a:solidFill>
                  <a:schemeClr val="hlink"/>
                </a:solidFill>
                <a:hlinkClick r:id="rId2"/>
              </a:rPr>
              <a:t>https://scratch.mit.edu/projects/450934758/editor/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5422280fa9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5422280fa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Lien du programme: </a:t>
            </a:r>
            <a:r>
              <a:rPr lang="en" sz="1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2"/>
              </a:rPr>
              <a:t>https://scratch.mit.edu/projects/277692410/editor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5422280fa9_0_1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5422280fa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Programme à compléter: </a:t>
            </a:r>
            <a:r>
              <a:rPr lang="en" sz="1200" u="sng">
                <a:solidFill>
                  <a:schemeClr val="hlink"/>
                </a:solidFill>
                <a:hlinkClick r:id="rId2"/>
              </a:rPr>
              <a:t>https://scratch.mit.edu/projects/450940383/editor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ab3c3177df_0_58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ab3c3177df_0_5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Lien du programme: </a:t>
            </a:r>
            <a:r>
              <a:rPr lang="en" sz="1200" u="sng">
                <a:solidFill>
                  <a:schemeClr val="hlink"/>
                </a:solidFill>
                <a:hlinkClick r:id="rId2"/>
              </a:rPr>
              <a:t>https://scratch.mit.edu/projects/277692550/editor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ad389c06e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gad389c06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ab3c3177df_0_5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ab3c3177df_0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5422280fa9_0_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5422280fa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Programme à compléter: </a:t>
            </a:r>
            <a:r>
              <a:rPr lang="en" sz="1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2"/>
              </a:rPr>
              <a:t>https://scratch.mit.edu/projects/450953432/editor/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Lien du programme: </a:t>
            </a:r>
            <a:r>
              <a:rPr lang="en" sz="1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https://scratch.mit.edu/projects/278224851/editor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879d459c1c_0_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879d459c1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Programme à compléter: </a:t>
            </a:r>
            <a:r>
              <a:rPr lang="en" sz="1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2"/>
              </a:rPr>
              <a:t>https://scratch.mit.edu/projects/450956025/editor/</a:t>
            </a:r>
            <a:endParaRPr sz="1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Lien du programme:</a:t>
            </a:r>
            <a:r>
              <a:rPr lang="en" sz="1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https://scratch.mit.edu/projects/277690822/editor</a:t>
            </a:r>
            <a:endParaRPr sz="1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5422280fa9_0_5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5422280fa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Programme à compléter: </a:t>
            </a:r>
            <a:r>
              <a:rPr lang="en" sz="1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2"/>
              </a:rPr>
              <a:t>https://scratch.mit.edu/projects/450959802/editor/</a:t>
            </a:r>
            <a:endParaRPr sz="1200">
              <a:solidFill>
                <a:srgbClr val="3D4965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3D4965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Lien du programme:</a:t>
            </a:r>
            <a:r>
              <a:rPr lang="en" sz="1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https://scratch.mit.edu/projects/278226238/editor</a:t>
            </a:r>
            <a:endParaRPr sz="1200">
              <a:solidFill>
                <a:srgbClr val="3D4965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3D496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5422280fa9_0_3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5422280fa9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Programme à compléter: </a:t>
            </a:r>
            <a:r>
              <a:rPr lang="en" sz="1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2"/>
              </a:rPr>
              <a:t>https://scratch.mit.edu/projects/450965071/editor/</a:t>
            </a:r>
            <a:endParaRPr sz="1200">
              <a:solidFill>
                <a:srgbClr val="3D4965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3D4965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3D4965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D4965"/>
                </a:solidFill>
                <a:latin typeface="Ubuntu"/>
                <a:ea typeface="Ubuntu"/>
                <a:cs typeface="Ubuntu"/>
                <a:sym typeface="Ubuntu"/>
              </a:rPr>
              <a:t>Lien du programme:</a:t>
            </a:r>
            <a:r>
              <a:rPr lang="en" sz="1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https://scratch.mit.edu/projects/277691268/editor</a:t>
            </a:r>
            <a:endParaRPr sz="1200">
              <a:solidFill>
                <a:srgbClr val="3D4965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3D4965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5422280fa9_0_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5422280fa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Lien du programme: </a:t>
            </a:r>
            <a:r>
              <a:rPr lang="en" sz="1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2"/>
              </a:rPr>
              <a:t>https://scratch.mit.edu/projects/450971126/editor/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5422280fa9_0_6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5422280fa9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Programme à compléter: </a:t>
            </a:r>
            <a:r>
              <a:rPr lang="en" sz="1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2"/>
              </a:rPr>
              <a:t>https://scratch.mit.edu/projects/451009720/editor/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Lien du programme: </a:t>
            </a:r>
            <a:r>
              <a:rPr lang="en" sz="1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https://scratch.mit.edu/projects/380722893/editor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781c581e6f_0_9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6" name="Google Shape;806;g781c581e6f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https://student.desmos.com/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CODE: 9CK63H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vers l’activité: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https://teacher.desmos.com/activitybuilder/custom/5ebc069d3e5e5e0c774115e0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ad389c06ed_0_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ad389c06e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Jamboard: </a:t>
            </a:r>
            <a:r>
              <a:rPr lang="en" sz="1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2"/>
              </a:rPr>
              <a:t>https://jamboard.google.com/d/1p3E9FrAHqvApqfXwtlAAjX2Yk9QjY40aUOme_KsKJrM/viewer?f=2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ad389c06ed_0_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ad389c06ed_0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35f391192_0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35f391192_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http://bit.ly/scratch17092020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781c581e6f_0_5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781c581e6f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Ubuntu"/>
                <a:ea typeface="Ubuntu"/>
                <a:cs typeface="Ubuntu"/>
                <a:sym typeface="Ubuntu"/>
              </a:rPr>
              <a:t>Autoformation Plus loin avec Scratch en math: </a:t>
            </a:r>
            <a:r>
              <a:rPr lang="en" sz="1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2"/>
              </a:rPr>
              <a:t>https://campus.recit.qc.ca/course/view.php?id=276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35ed75ccf_0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stephanie.rioux@recitmst.qc.ca</a:t>
            </a:r>
            <a:endParaRPr sz="250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equipe</a:t>
            </a:r>
            <a:r>
              <a:rPr lang="en" sz="2500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@recitmst.qc.ca</a:t>
            </a:r>
            <a:r>
              <a:rPr lang="en" sz="25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50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Clr>
                <a:srgbClr val="384F5C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 Facebook</a:t>
            </a:r>
            <a:endParaRPr sz="1600"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Twitter</a:t>
            </a:r>
            <a:endParaRPr sz="1600"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Chaîne Youtube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ac2719b516_16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0" name="Google Shape;850;gac2719b516_16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ac2719b516_16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2" name="Google Shape;862;gac2719b516_16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ad389c06ed_27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gad389c06ed_27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781c581e6f_0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781c581e6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Jamboard: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https://jamboard.google.com/d/1p3E9FrAHqvApqfXwtlAAjX2Yk9QjY40aUOme_KsKJrM/viewer?f=0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86ec3b7f03_0_67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86ec3b7f03_0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Jamboard: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https://jamboard.google.com/d/1p3E9FrAHqvApqfXwtlAAjX2Yk9QjY40aUOme_KsKJrM/viewer?f=1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781c581e6f_0_8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781c581e6f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ad49544da6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ad49544da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/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b="0" sz="4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rect b="b" l="l" r="r" t="t"/>
            <a:pathLst>
              <a:path extrusionOk="0" h="4880" w="5504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rect b="b" l="l" r="r" t="t"/>
            <a:pathLst>
              <a:path extrusionOk="0" h="9281" w="10748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letely blank">
  <p:cSld name="BLANK_1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23" name="Google Shape;523;p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24" name="Google Shape;52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3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27" name="Google Shape;527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28" name="Google Shape;52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35" name="Google Shape;535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36" name="Google Shape;53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39" name="Google Shape;53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2" name="Google Shape;54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3" name="Google Shape;54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6" name="Google Shape;546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7" name="Google Shape;547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8" name="Google Shape;54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1" name="Google Shape;55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54" name="Google Shape;554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55" name="Google Shape;55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58" name="Google Shape;55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/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0" sz="3700"/>
            </a:lvl9pPr>
          </a:lstStyle>
          <a:p/>
        </p:txBody>
      </p:sp>
      <p:sp>
        <p:nvSpPr>
          <p:cNvPr id="194" name="Google Shape;194;p3"/>
          <p:cNvSpPr txBox="1"/>
          <p:nvPr>
            <p:ph idx="1" type="subTitle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62" name="Google Shape;562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63" name="Google Shape;563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4" name="Google Shape;56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67" name="Google Shape;56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0" name="Google Shape;570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1" name="Google Shape;57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/>
          <p:nvPr>
            <p:ph idx="1" type="body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7350" lvl="0" marL="457200" rtl="0" algn="ctr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b="1" sz="2500">
                <a:solidFill>
                  <a:srgbClr val="1C4587"/>
                </a:solidFill>
              </a:defRPr>
            </a:lvl1pPr>
            <a:lvl2pPr indent="-387350" lvl="1" marL="9144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b="1" sz="2500">
                <a:solidFill>
                  <a:srgbClr val="1C4587"/>
                </a:solidFill>
              </a:defRPr>
            </a:lvl2pPr>
            <a:lvl3pPr indent="-387350" lvl="2" marL="13716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3pPr>
            <a:lvl4pPr indent="-387350" lvl="3" marL="18288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b="1" sz="2500">
                <a:solidFill>
                  <a:srgbClr val="1C4587"/>
                </a:solidFill>
              </a:defRPr>
            </a:lvl4pPr>
            <a:lvl5pPr indent="-387350" lvl="4" marL="22860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b="1" sz="2500">
                <a:solidFill>
                  <a:srgbClr val="1C4587"/>
                </a:solidFill>
              </a:defRPr>
            </a:lvl5pPr>
            <a:lvl6pPr indent="-387350" lvl="5" marL="27432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6pPr>
            <a:lvl7pPr indent="-387350" lvl="6" marL="32004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b="1" sz="2500">
                <a:solidFill>
                  <a:srgbClr val="1C4587"/>
                </a:solidFill>
              </a:defRPr>
            </a:lvl7pPr>
            <a:lvl8pPr indent="-387350" lvl="7" marL="3657600" rtl="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b="1" sz="2500">
                <a:solidFill>
                  <a:srgbClr val="1C4587"/>
                </a:solidFill>
              </a:defRPr>
            </a:lvl8pPr>
            <a:lvl9pPr indent="-387350" lvl="8" marL="411480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b="1" sz="2500">
                <a:solidFill>
                  <a:srgbClr val="1C4587"/>
                </a:solidFill>
              </a:defRPr>
            </a:lvl9pPr>
          </a:lstStyle>
          <a:p/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92" name="Google Shape;292;p5"/>
          <p:cNvSpPr txBox="1"/>
          <p:nvPr>
            <p:ph idx="1" type="body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7350" lvl="0" marL="45720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24" name="Google Shape;324;p5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27" name="Google Shape;327;p6"/>
          <p:cNvSpPr txBox="1"/>
          <p:nvPr>
            <p:ph idx="1" type="body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328" name="Google Shape;328;p6"/>
          <p:cNvSpPr txBox="1"/>
          <p:nvPr>
            <p:ph idx="2" type="body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60" name="Google Shape;360;p6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63" name="Google Shape;363;p7"/>
          <p:cNvSpPr txBox="1"/>
          <p:nvPr>
            <p:ph idx="1" type="body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4" name="Google Shape;364;p7"/>
          <p:cNvSpPr txBox="1"/>
          <p:nvPr>
            <p:ph idx="2" type="body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65" name="Google Shape;365;p7"/>
          <p:cNvSpPr txBox="1"/>
          <p:nvPr>
            <p:ph idx="3" type="body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97" name="Google Shape;397;p7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rect b="b" l="l" r="r" t="t"/>
              <a:pathLst>
                <a:path extrusionOk="0" h="19698" w="15884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rect b="b" l="l" r="r" t="t"/>
              <a:pathLst>
                <a:path extrusionOk="0" h="17792" w="15627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rect b="b" l="l" r="r" t="t"/>
              <a:pathLst>
                <a:path extrusionOk="0" h="16178" w="7411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rect b="b" l="l" r="r" t="t"/>
              <a:pathLst>
                <a:path extrusionOk="0" h="17901" w="14601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rect b="b" l="l" r="r" t="t"/>
              <a:pathLst>
                <a:path extrusionOk="0" h="15004" w="16105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rect b="b" l="l" r="r" t="t"/>
              <a:pathLst>
                <a:path extrusionOk="0" h="11995" w="17461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rect b="b" l="l" r="r" t="t"/>
              <a:pathLst>
                <a:path extrusionOk="0" h="13573" w="13133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rect b="b" l="l" r="r" t="t"/>
              <a:pathLst>
                <a:path extrusionOk="0" h="19002" w="18378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rect b="b" l="l" r="r" t="t"/>
              <a:pathLst>
                <a:path extrusionOk="0" h="14124" w="17792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rect b="b" l="l" r="r" t="t"/>
              <a:pathLst>
                <a:path extrusionOk="0" h="15590" w="16581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rect b="b" l="l" r="r" t="t"/>
              <a:pathLst>
                <a:path extrusionOk="0" h="11079" w="9391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rect b="b" l="l" r="r" t="t"/>
              <a:pathLst>
                <a:path extrusionOk="0" h="6274" w="16325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rect b="b" l="l" r="r" t="t"/>
              <a:pathLst>
                <a:path extrusionOk="0" h="14600" w="2080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rect b="b" l="l" r="r" t="t"/>
              <a:pathLst>
                <a:path extrusionOk="0" h="14417" w="13683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rect b="b" l="l" r="r" t="t"/>
              <a:pathLst>
                <a:path extrusionOk="0" h="7447" w="10492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rect b="b" l="l" r="r" t="t"/>
              <a:pathLst>
                <a:path extrusionOk="0" h="6494" w="10162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rect b="b" l="l" r="r" t="t"/>
              <a:pathLst>
                <a:path extrusionOk="0" h="11336" w="11409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rect b="b" l="l" r="r" t="t"/>
              <a:pathLst>
                <a:path extrusionOk="0" h="13574" w="10822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rect b="b" l="l" r="r" t="t"/>
              <a:pathLst>
                <a:path extrusionOk="0" h="14454" w="14674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rect b="b" l="l" r="r" t="t"/>
              <a:pathLst>
                <a:path extrusionOk="0" h="4880" w="5504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rect b="b" l="l" r="r" t="t"/>
              <a:pathLst>
                <a:path extrusionOk="0" h="10199" w="13793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rect b="b" l="l" r="r" t="t"/>
              <a:pathLst>
                <a:path extrusionOk="0" h="13169" w="6347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rect b="b" l="l" r="r" t="t"/>
              <a:pathLst>
                <a:path extrusionOk="0" h="15004" w="17681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rect b="b" l="l" r="r" t="t"/>
              <a:pathLst>
                <a:path extrusionOk="0" h="9281" w="10748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rect b="b" l="l" r="r" t="t"/>
              <a:pathLst>
                <a:path extrusionOk="0" h="11959" w="16911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rect b="b" l="l" r="r" t="t"/>
              <a:pathLst>
                <a:path extrusionOk="0" h="12620" w="9868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rect b="b" l="l" r="r" t="t"/>
              <a:pathLst>
                <a:path extrusionOk="0" h="15041" w="13316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rect b="b" l="l" r="r" t="t"/>
              <a:pathLst>
                <a:path extrusionOk="0" h="9098" w="1361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rect b="b" l="l" r="r" t="t"/>
              <a:pathLst>
                <a:path extrusionOk="0" h="6604" w="6164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cap="rnd" cmpd="sng" w="19050">
            <a:solidFill>
              <a:srgbClr val="A4C2F4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31" name="Google Shape;431;p8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rect b="b" l="l" r="r" t="t"/>
            <a:pathLst>
              <a:path extrusionOk="0" h="19698" w="15884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rect b="b" l="l" r="r" t="t"/>
            <a:pathLst>
              <a:path extrusionOk="0" h="17792" w="15627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rect b="b" l="l" r="r" t="t"/>
            <a:pathLst>
              <a:path extrusionOk="0" h="11995" w="17461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rect b="b" l="l" r="r" t="t"/>
            <a:pathLst>
              <a:path extrusionOk="0" h="16178" w="7411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rect b="b" l="l" r="r" t="t"/>
            <a:pathLst>
              <a:path extrusionOk="0" h="17901" w="14601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rect b="b" l="l" r="r" t="t"/>
            <a:pathLst>
              <a:path extrusionOk="0" h="15004" w="16105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rect b="b" l="l" r="r" t="t"/>
            <a:pathLst>
              <a:path extrusionOk="0" h="13573" w="13133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rect b="b" l="l" r="r" t="t"/>
            <a:pathLst>
              <a:path extrusionOk="0" h="19002" w="18378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rect b="b" l="l" r="r" t="t"/>
            <a:pathLst>
              <a:path extrusionOk="0" h="14124" w="17792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rect b="b" l="l" r="r" t="t"/>
            <a:pathLst>
              <a:path extrusionOk="0" h="15590" w="16581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rect b="b" l="l" r="r" t="t"/>
            <a:pathLst>
              <a:path extrusionOk="0" h="11079" w="9391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rect b="b" l="l" r="r" t="t"/>
            <a:pathLst>
              <a:path extrusionOk="0" h="6274" w="16325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rect b="b" l="l" r="r" t="t"/>
            <a:pathLst>
              <a:path extrusionOk="0" h="14600" w="2080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rect b="b" l="l" r="r" t="t"/>
            <a:pathLst>
              <a:path extrusionOk="0" h="14417" w="13683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rect b="b" l="l" r="r" t="t"/>
            <a:pathLst>
              <a:path extrusionOk="0" h="7447" w="10492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rect b="b" l="l" r="r" t="t"/>
            <a:pathLst>
              <a:path extrusionOk="0" h="6494" w="10162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rect b="b" l="l" r="r" t="t"/>
            <a:pathLst>
              <a:path extrusionOk="0" h="11336" w="11409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rect b="b" l="l" r="r" t="t"/>
            <a:pathLst>
              <a:path extrusionOk="0" h="13574" w="10822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rect b="b" l="l" r="r" t="t"/>
            <a:pathLst>
              <a:path extrusionOk="0" h="14454" w="14674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rect b="b" l="l" r="r" t="t"/>
            <a:pathLst>
              <a:path extrusionOk="0" h="10199" w="13793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rect b="b" l="l" r="r" t="t"/>
            <a:pathLst>
              <a:path extrusionOk="0" h="13169" w="6347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rect b="b" l="l" r="r" t="t"/>
            <a:pathLst>
              <a:path extrusionOk="0" h="15004" w="17681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rect b="b" l="l" r="r" t="t"/>
            <a:pathLst>
              <a:path extrusionOk="0" h="11959" w="16911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rect b="b" l="l" r="r" t="t"/>
            <a:pathLst>
              <a:path extrusionOk="0" h="12620" w="9868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rect b="b" l="l" r="r" t="t"/>
            <a:pathLst>
              <a:path extrusionOk="0" h="15041" w="13316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rect b="b" l="l" r="r" t="t"/>
            <a:pathLst>
              <a:path extrusionOk="0" h="9098" w="1361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rect b="b" l="l" r="r" t="t"/>
            <a:pathLst>
              <a:path extrusionOk="0" h="6604" w="6164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rect b="b" l="l" r="r" t="t"/>
              <a:pathLst>
                <a:path extrusionOk="0" fill="none" h="158465" w="281716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rect b="b" l="l" r="r" t="t"/>
              <a:pathLst>
                <a:path extrusionOk="0" fill="none" h="0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rect b="b" l="l" r="r" t="t"/>
              <a:pathLst>
                <a:path extrusionOk="0" fill="none" h="1" w="281716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rect b="b" l="l" r="r" t="t"/>
              <a:pathLst>
                <a:path extrusionOk="0" fill="none" h="158465" w="1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cap="rnd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8" name="Google Shape;158;p1"/>
          <p:cNvSpPr txBox="1"/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/>
        </p:txBody>
      </p:sp>
      <p:sp>
        <p:nvSpPr>
          <p:cNvPr id="159" name="Google Shape;159;p1"/>
          <p:cNvSpPr txBox="1"/>
          <p:nvPr>
            <p:ph idx="1" type="body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  <p:sp>
        <p:nvSpPr>
          <p:cNvPr id="160" name="Google Shape;160;p1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1" name="Google Shape;53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2" name="Google Shape;53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hyperlink" Target="http://monurl.ca/scratch24112020" TargetMode="External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scratch.mit.edu/projects/357315992/editor/" TargetMode="External"/><Relationship Id="rId4" Type="http://schemas.openxmlformats.org/officeDocument/2006/relationships/hyperlink" Target="https://youtu.be/yoEj7ah5Syc" TargetMode="External"/><Relationship Id="rId9" Type="http://schemas.openxmlformats.org/officeDocument/2006/relationships/hyperlink" Target="https://youtu.be/J68ZVy2Gfik" TargetMode="External"/><Relationship Id="rId5" Type="http://schemas.openxmlformats.org/officeDocument/2006/relationships/hyperlink" Target="https://scratch.mit.edu/projects/357316433/editor/" TargetMode="External"/><Relationship Id="rId6" Type="http://schemas.openxmlformats.org/officeDocument/2006/relationships/hyperlink" Target="https://youtu.be/Ju9WvQgktzM" TargetMode="External"/><Relationship Id="rId7" Type="http://schemas.openxmlformats.org/officeDocument/2006/relationships/hyperlink" Target="https://scratch.mit.edu/projects/154511043/editor" TargetMode="External"/><Relationship Id="rId8" Type="http://schemas.openxmlformats.org/officeDocument/2006/relationships/hyperlink" Target="https://scratch.mit.edu/projects/277691507/editor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hyperlink" Target="https://scratch.mit.edu/projects/357318983/editor/" TargetMode="External"/><Relationship Id="rId10" Type="http://schemas.openxmlformats.org/officeDocument/2006/relationships/hyperlink" Target="https://youtu.be/9fahJ9rpkKA" TargetMode="External"/><Relationship Id="rId13" Type="http://schemas.openxmlformats.org/officeDocument/2006/relationships/hyperlink" Target="https://scratch.mit.edu/projects/130842168/editor" TargetMode="External"/><Relationship Id="rId12" Type="http://schemas.openxmlformats.org/officeDocument/2006/relationships/hyperlink" Target="https://youtu.be/glaQrf8ZuD4" TargetMode="Externa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comments" Target="../comments/comment1.xml"/><Relationship Id="rId4" Type="http://schemas.openxmlformats.org/officeDocument/2006/relationships/hyperlink" Target="https://scratch.mit.edu/projects/133399339/editor" TargetMode="External"/><Relationship Id="rId9" Type="http://schemas.openxmlformats.org/officeDocument/2006/relationships/hyperlink" Target="https://scratch.mit.edu/projects/357319972/editor/" TargetMode="External"/><Relationship Id="rId15" Type="http://schemas.openxmlformats.org/officeDocument/2006/relationships/hyperlink" Target="https://scratch.mit.edu/projects/199520085/editor/" TargetMode="External"/><Relationship Id="rId14" Type="http://schemas.openxmlformats.org/officeDocument/2006/relationships/hyperlink" Target="https://scratch.mit.edu/projects/199357336/editor" TargetMode="External"/><Relationship Id="rId16" Type="http://schemas.openxmlformats.org/officeDocument/2006/relationships/hyperlink" Target="https://scratch.mit.edu/projects/231170231/editor" TargetMode="External"/><Relationship Id="rId5" Type="http://schemas.openxmlformats.org/officeDocument/2006/relationships/hyperlink" Target="https://youtu.be/Zn8VLULg7zQ" TargetMode="External"/><Relationship Id="rId6" Type="http://schemas.openxmlformats.org/officeDocument/2006/relationships/hyperlink" Target="https://scratch.mit.edu/projects/176985648/editor" TargetMode="External"/><Relationship Id="rId7" Type="http://schemas.openxmlformats.org/officeDocument/2006/relationships/hyperlink" Target="https://youtu.be/YbovlKuATtc" TargetMode="External"/><Relationship Id="rId8" Type="http://schemas.openxmlformats.org/officeDocument/2006/relationships/hyperlink" Target="https://scratch.mit.edu/projects/357316433/editor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scratch.mit.edu/projects/357316433/editor/" TargetMode="External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hyperlink" Target="https://scratch.mit.edu/projects/450551744/editor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scratch.mit.edu/projects/450553533/editor/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gif"/><Relationship Id="rId4" Type="http://schemas.openxmlformats.org/officeDocument/2006/relationships/hyperlink" Target="https://scratch.mit.edu/projects/450934758/editor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hyperlink" Target="https://scratch.mit.edu/projects/277692410/editor" TargetMode="External"/><Relationship Id="rId5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scratch.mit.edu/projects/450940383/editor" TargetMode="External"/><Relationship Id="rId4" Type="http://schemas.openxmlformats.org/officeDocument/2006/relationships/image" Target="../media/image2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scratch.mit.edu/projects/277692550/editor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7.png"/><Relationship Id="rId8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jpg"/><Relationship Id="rId10" Type="http://schemas.openxmlformats.org/officeDocument/2006/relationships/image" Target="../media/image42.jpg"/><Relationship Id="rId13" Type="http://schemas.openxmlformats.org/officeDocument/2006/relationships/image" Target="../media/image40.jpg"/><Relationship Id="rId12" Type="http://schemas.openxmlformats.org/officeDocument/2006/relationships/image" Target="../media/image41.jp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fr.wikipedia.org/wiki/Informatique" TargetMode="External"/><Relationship Id="rId4" Type="http://schemas.openxmlformats.org/officeDocument/2006/relationships/hyperlink" Target="https://fr.wikipedia.org/wiki/Logique" TargetMode="External"/><Relationship Id="rId9" Type="http://schemas.openxmlformats.org/officeDocument/2006/relationships/hyperlink" Target="https://fr.wikipedia.org/wiki/Suite_de_Fibonacci" TargetMode="External"/><Relationship Id="rId5" Type="http://schemas.openxmlformats.org/officeDocument/2006/relationships/hyperlink" Target="https://fr.wikipedia.org/wiki/Algorithme" TargetMode="External"/><Relationship Id="rId6" Type="http://schemas.openxmlformats.org/officeDocument/2006/relationships/hyperlink" Target="https://fr.wikipedia.org/wiki/Algorithme_r%C3%A9cursif" TargetMode="External"/><Relationship Id="rId7" Type="http://schemas.openxmlformats.org/officeDocument/2006/relationships/hyperlink" Target="https://fr.wikipedia.org/wiki/R%C3%A9cursivit%C3%A9" TargetMode="External"/><Relationship Id="rId8" Type="http://schemas.openxmlformats.org/officeDocument/2006/relationships/hyperlink" Target="https://fr.wikipedia.org/wiki/R%C3%A9cursivit%C3%A9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Relationship Id="rId4" Type="http://schemas.openxmlformats.org/officeDocument/2006/relationships/hyperlink" Target="https://scratch.mit.edu/projects/450953432/editor/" TargetMode="External"/><Relationship Id="rId5" Type="http://schemas.openxmlformats.org/officeDocument/2006/relationships/hyperlink" Target="https://scratch.mit.edu/projects/278224851/editor" TargetMode="External"/><Relationship Id="rId6" Type="http://schemas.openxmlformats.org/officeDocument/2006/relationships/image" Target="../media/image44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Relationship Id="rId4" Type="http://schemas.openxmlformats.org/officeDocument/2006/relationships/hyperlink" Target="https://scratch.mit.edu/projects/450956025/editor/" TargetMode="External"/><Relationship Id="rId5" Type="http://schemas.openxmlformats.org/officeDocument/2006/relationships/hyperlink" Target="https://scratch.mit.edu/projects/277690822/editor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scratch.mit.edu/projects/450959802/editor/" TargetMode="External"/><Relationship Id="rId4" Type="http://schemas.openxmlformats.org/officeDocument/2006/relationships/hyperlink" Target="https://scratch.mit.edu/projects/278226238/editor" TargetMode="External"/><Relationship Id="rId5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Relationship Id="rId4" Type="http://schemas.openxmlformats.org/officeDocument/2006/relationships/hyperlink" Target="https://scratch.mit.edu/projects/450965071/editor/" TargetMode="External"/><Relationship Id="rId5" Type="http://schemas.openxmlformats.org/officeDocument/2006/relationships/hyperlink" Target="https://scratch.mit.edu/projects/277691268/editor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scratch.mit.edu/projects/450971126/editor/" TargetMode="External"/><Relationship Id="rId4" Type="http://schemas.openxmlformats.org/officeDocument/2006/relationships/image" Target="../media/image24.png"/><Relationship Id="rId5" Type="http://schemas.openxmlformats.org/officeDocument/2006/relationships/image" Target="../media/image28.png"/><Relationship Id="rId6" Type="http://schemas.openxmlformats.org/officeDocument/2006/relationships/image" Target="../media/image25.png"/><Relationship Id="rId7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scratch.mit.edu/projects/451009720/editor/" TargetMode="External"/><Relationship Id="rId4" Type="http://schemas.openxmlformats.org/officeDocument/2006/relationships/hyperlink" Target="https://scratch.mit.edu/projects/380722893/editor" TargetMode="External"/><Relationship Id="rId9" Type="http://schemas.openxmlformats.org/officeDocument/2006/relationships/image" Target="../media/image31.png"/><Relationship Id="rId5" Type="http://schemas.openxmlformats.org/officeDocument/2006/relationships/image" Target="../media/image23.png"/><Relationship Id="rId6" Type="http://schemas.openxmlformats.org/officeDocument/2006/relationships/image" Target="../media/image33.png"/><Relationship Id="rId7" Type="http://schemas.openxmlformats.org/officeDocument/2006/relationships/image" Target="../media/image32.png"/><Relationship Id="rId8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teacher.desmos.com/activitybuilder/custom/5ebc069d3e5e5e0c774115e0" TargetMode="External"/><Relationship Id="rId4" Type="http://schemas.openxmlformats.org/officeDocument/2006/relationships/image" Target="../media/image38.png"/><Relationship Id="rId5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4" Type="http://schemas.openxmlformats.org/officeDocument/2006/relationships/hyperlink" Target="https://view.genial.ly/5d812659369a7d0fc95ca03b/interactive-content-cadre-de-reference-de-la-competence-numerique" TargetMode="External"/><Relationship Id="rId5" Type="http://schemas.openxmlformats.org/officeDocument/2006/relationships/image" Target="../media/image39.png"/><Relationship Id="rId6" Type="http://schemas.openxmlformats.org/officeDocument/2006/relationships/hyperlink" Target="https://jamboard.google.com/d/1p3E9FrAHqvApqfXwtlAAjX2Yk9QjY40aUOme_KsKJrM/viewer?f=2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www.education.gouv.qc.ca/references/tx-solrtyperecherchepublicationtx-solrpublicationnouveaute/resultats-de-la-recherche/detail/article/referentiel-dintervention-en-mathematique/?fbclid=IwAR1Fw_M-BAhU6gMIwKFGDnrQEYT7Rl5Rq9yHKacg61Sn_7QwER8WwHt1zW0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Relationship Id="rId4" Type="http://schemas.openxmlformats.org/officeDocument/2006/relationships/image" Target="../media/image11.png"/><Relationship Id="rId5" Type="http://schemas.openxmlformats.org/officeDocument/2006/relationships/hyperlink" Target="http://monurl.ca/scratch24112020" TargetMode="External"/><Relationship Id="rId6" Type="http://schemas.openxmlformats.org/officeDocument/2006/relationships/hyperlink" Target="https://recitmst.qc.ca/" TargetMode="External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hyperlink" Target="https://recitmst.qc.ca/Scratch-generalisation-de-calculs" TargetMode="External"/><Relationship Id="rId10" Type="http://schemas.openxmlformats.org/officeDocument/2006/relationships/hyperlink" Target="https://recitmst.qc.ca/Scratch-dessin-geometrique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campus.recit.qc.ca/math%c3%a9matique-science-et-technologie/scratchmathematique1" TargetMode="External"/><Relationship Id="rId4" Type="http://schemas.openxmlformats.org/officeDocument/2006/relationships/hyperlink" Target="https://campus.recit.qc.ca/course/view.php?id=276" TargetMode="External"/><Relationship Id="rId9" Type="http://schemas.openxmlformats.org/officeDocument/2006/relationships/hyperlink" Target="https://www.youtube.com/playlist?list=PLbE85KlaADWkJr8wLE12PM8iKgS9tpFDt" TargetMode="External"/><Relationship Id="rId5" Type="http://schemas.openxmlformats.org/officeDocument/2006/relationships/hyperlink" Target="https://campus.recit.qc.ca/math%c3%a9matique-science-et-technologie/scratchpremierspas" TargetMode="External"/><Relationship Id="rId6" Type="http://schemas.openxmlformats.org/officeDocument/2006/relationships/hyperlink" Target="https://padlet.com/rioux_stephanie/scratch" TargetMode="External"/><Relationship Id="rId7" Type="http://schemas.openxmlformats.org/officeDocument/2006/relationships/hyperlink" Target="https://docs.google.com/spreadsheets/d/1hWJM3_F-5miQ7z5ioTb7M4mGA_XJKdYkcP4EPwlgk9c/edit#gid=0" TargetMode="External"/><Relationship Id="rId8" Type="http://schemas.openxmlformats.org/officeDocument/2006/relationships/hyperlink" Target="https://www.youtube.com/playlist?list=PLbE85KlaADWnn-vHutGey_JJEAwpkFsGE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png"/><Relationship Id="rId4" Type="http://schemas.openxmlformats.org/officeDocument/2006/relationships/hyperlink" Target="mailto:equipe@recitmst.qc.ca" TargetMode="External"/><Relationship Id="rId9" Type="http://schemas.openxmlformats.org/officeDocument/2006/relationships/image" Target="../media/image35.png"/><Relationship Id="rId5" Type="http://schemas.openxmlformats.org/officeDocument/2006/relationships/hyperlink" Target="https://www.facebook.com/RECITMST2020/" TargetMode="External"/><Relationship Id="rId6" Type="http://schemas.openxmlformats.org/officeDocument/2006/relationships/hyperlink" Target="https://twitter.com/recitmst" TargetMode="External"/><Relationship Id="rId7" Type="http://schemas.openxmlformats.org/officeDocument/2006/relationships/hyperlink" Target="https://www.youtube.com/channel/UC7IcadI_rZFwso9N81PYqFg" TargetMode="External"/><Relationship Id="rId8" Type="http://schemas.openxmlformats.org/officeDocument/2006/relationships/hyperlink" Target="http://creativecommons.org/licenses/by-nc-sa/4.0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7.png"/><Relationship Id="rId8" Type="http://schemas.openxmlformats.org/officeDocument/2006/relationships/image" Target="../media/image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Relationship Id="rId4" Type="http://schemas.openxmlformats.org/officeDocument/2006/relationships/hyperlink" Target="https://drive.google.com/file/d/1VFscFXOSElGqr6WJ5Zuqz-0otmi6v07y/view?usp=sharing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jamboard.google.com/d/1p3E9FrAHqvApqfXwtlAAjX2Yk9QjY40aUOme_KsKJrM/viewer?f=0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jamboard.google.com/d/1p3E9FrAHqvApqfXwtlAAjX2Yk9QjY40aUOme_KsKJrM/viewer?f=1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education.gouv.qc.ca/references/tx-solrtyperecherchepublicationtx-solrpublicationnouveaute/resultats-de-la-recherche/detail/article/plan-daction-numerique-en-education-et-en-enseignement-superieur/" TargetMode="External"/><Relationship Id="rId4" Type="http://schemas.openxmlformats.org/officeDocument/2006/relationships/hyperlink" Target="http://www.education.gouv.qc.ca/fileadmin/site_web/documents/ministere/Cadre-reference-competence-num.pdf" TargetMode="External"/><Relationship Id="rId5" Type="http://schemas.openxmlformats.org/officeDocument/2006/relationships/hyperlink" Target="http://www.education.gouv.qc.ca/fileadmin/site_web/documents/ministere/Usage-pedagogique-programmation-informatique.pdf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26"/>
          <p:cNvPicPr preferRelativeResize="0"/>
          <p:nvPr/>
        </p:nvPicPr>
        <p:blipFill rotWithShape="1">
          <a:blip r:embed="rId3">
            <a:alphaModFix amt="85000"/>
          </a:blip>
          <a:srcRect b="0" l="0" r="0" t="0"/>
          <a:stretch/>
        </p:blipFill>
        <p:spPr>
          <a:xfrm>
            <a:off x="0" y="0"/>
            <a:ext cx="9144001" cy="5432084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26"/>
          <p:cNvSpPr txBox="1"/>
          <p:nvPr/>
        </p:nvSpPr>
        <p:spPr>
          <a:xfrm>
            <a:off x="288600" y="1417225"/>
            <a:ext cx="2996400" cy="1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300"/>
              <a:buFont typeface="Arial"/>
              <a:buNone/>
            </a:pPr>
            <a:r>
              <a:rPr b="1" i="0" lang="en" sz="113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47</a:t>
            </a:r>
            <a:r>
              <a:rPr b="1" baseline="30000" i="0" lang="en" sz="102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</a:t>
            </a:r>
            <a:endParaRPr b="1" baseline="30000" i="0" sz="102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0" name="Google Shape;580;p26"/>
          <p:cNvSpPr txBox="1"/>
          <p:nvPr/>
        </p:nvSpPr>
        <p:spPr>
          <a:xfrm>
            <a:off x="212400" y="64725"/>
            <a:ext cx="8194800" cy="15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lang="en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Atelier 603</a:t>
            </a:r>
            <a:endParaRPr b="1" sz="29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lang="en" sz="2900">
                <a:solidFill>
                  <a:srgbClr val="FFFF00"/>
                </a:solidFill>
                <a:latin typeface="Raleway"/>
                <a:ea typeface="Raleway"/>
                <a:cs typeface="Raleway"/>
                <a:sym typeface="Raleway"/>
              </a:rPr>
              <a:t>Scratch</a:t>
            </a:r>
            <a:r>
              <a:rPr b="1" lang="en" sz="29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: Dessin géométrique avancé</a:t>
            </a:r>
            <a:endParaRPr b="1" sz="29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lang="en" sz="29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Stéphanie Rioux</a:t>
            </a:r>
            <a:endParaRPr b="1" sz="29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rgbClr val="FFFF00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monurl.ca/scratch24112020</a:t>
            </a:r>
            <a:endParaRPr b="1" sz="3200">
              <a:solidFill>
                <a:srgbClr val="FFFF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1" name="Google Shape;581;p26"/>
          <p:cNvSpPr txBox="1"/>
          <p:nvPr/>
        </p:nvSpPr>
        <p:spPr>
          <a:xfrm>
            <a:off x="6602400" y="1096550"/>
            <a:ext cx="25416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7999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24 novembre 2020</a:t>
            </a:r>
            <a:endParaRPr b="1"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07999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13h30 à 15h</a:t>
            </a:r>
            <a:endParaRPr b="1"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107999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5"/>
          <p:cNvSpPr txBox="1"/>
          <p:nvPr>
            <p:ph idx="1" type="subTitle"/>
          </p:nvPr>
        </p:nvSpPr>
        <p:spPr>
          <a:xfrm>
            <a:off x="1589549" y="202000"/>
            <a:ext cx="59649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bases - dessin géométrique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51" name="Google Shape;651;p35"/>
          <p:cNvSpPr txBox="1"/>
          <p:nvPr/>
        </p:nvSpPr>
        <p:spPr>
          <a:xfrm>
            <a:off x="317800" y="1417488"/>
            <a:ext cx="6582000" cy="18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❏"/>
            </a:pPr>
            <a:r>
              <a:rPr lang="en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Carré</a:t>
            </a:r>
            <a:r>
              <a:rPr lang="en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- </a:t>
            </a:r>
            <a:r>
              <a:rPr lang="en" sz="20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endParaRPr sz="20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❏"/>
            </a:pPr>
            <a:r>
              <a:rPr lang="en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Triangle équilatéral</a:t>
            </a:r>
            <a:r>
              <a:rPr lang="en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- </a:t>
            </a:r>
            <a:r>
              <a:rPr lang="en" sz="20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endParaRPr sz="20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❏"/>
            </a:pPr>
            <a:r>
              <a:rPr lang="en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Dessiner des quadrilatères 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❏"/>
            </a:pPr>
            <a:r>
              <a:rPr lang="en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Étoile </a:t>
            </a:r>
            <a:r>
              <a:rPr lang="en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- </a:t>
            </a:r>
            <a:r>
              <a:rPr lang="en" sz="20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endParaRPr sz="20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52" name="Google Shape;652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21625" y="986800"/>
            <a:ext cx="4019175" cy="267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6"/>
          <p:cNvSpPr txBox="1"/>
          <p:nvPr>
            <p:ph idx="1" type="subTitle"/>
          </p:nvPr>
        </p:nvSpPr>
        <p:spPr>
          <a:xfrm>
            <a:off x="1589549" y="202000"/>
            <a:ext cx="59649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bases - dessin géométrique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58" name="Google Shape;65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00" y="1117069"/>
            <a:ext cx="3503750" cy="251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3225" y="795650"/>
            <a:ext cx="3189625" cy="26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8025" y="2547013"/>
            <a:ext cx="2171700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4749" y="1237649"/>
            <a:ext cx="1874175" cy="156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37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7" name="Google Shape;667;p37"/>
          <p:cNvSpPr txBox="1"/>
          <p:nvPr>
            <p:ph idx="4294967295" type="body"/>
          </p:nvPr>
        </p:nvSpPr>
        <p:spPr>
          <a:xfrm>
            <a:off x="1570450" y="150675"/>
            <a:ext cx="59271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bases - généralisation de calcul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68" name="Google Shape;668;p37"/>
          <p:cNvSpPr txBox="1"/>
          <p:nvPr/>
        </p:nvSpPr>
        <p:spPr>
          <a:xfrm>
            <a:off x="1155275" y="944325"/>
            <a:ext cx="7142700" cy="3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■"/>
            </a:pPr>
            <a:r>
              <a:rPr lang="en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Somme de 2 nombres</a:t>
            </a:r>
            <a:r>
              <a:rPr lang="en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- </a:t>
            </a:r>
            <a:r>
              <a:rPr lang="en" sz="20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endParaRPr sz="20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■"/>
            </a:pPr>
            <a:r>
              <a:rPr lang="en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Moyenne de 4 nombres</a:t>
            </a:r>
            <a:r>
              <a:rPr lang="en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- </a:t>
            </a:r>
            <a:r>
              <a:rPr lang="en" sz="20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endParaRPr sz="2000">
              <a:solidFill>
                <a:srgbClr val="FAA22A"/>
              </a:solidFill>
              <a:uFill>
                <a:noFill/>
              </a:uFill>
              <a:latin typeface="Ubuntu"/>
              <a:ea typeface="Ubuntu"/>
              <a:cs typeface="Ubuntu"/>
              <a:sym typeface="Ubuntu"/>
              <a:hlinkClick r:id="rId8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■"/>
            </a:pPr>
            <a:r>
              <a:rPr lang="en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Aire et périmètre d’un rectangle</a:t>
            </a:r>
            <a:r>
              <a:rPr lang="en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- </a:t>
            </a:r>
            <a:r>
              <a:rPr lang="en" sz="20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■"/>
            </a:pPr>
            <a:r>
              <a:rPr lang="en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Relation de Pythagore</a:t>
            </a:r>
            <a:r>
              <a:rPr lang="en" sz="20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- </a:t>
            </a:r>
            <a:r>
              <a:rPr lang="en" sz="20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endParaRPr sz="20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■"/>
            </a:pPr>
            <a:r>
              <a:rPr lang="en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Équation de la droite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■"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4"/>
              </a:rPr>
              <a:t>Loi des sinus (côté)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■"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5"/>
              </a:rPr>
              <a:t>Point milieu</a:t>
            </a:r>
            <a:endParaRPr/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Ubuntu"/>
              <a:buChar char="■"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6"/>
              </a:rPr>
              <a:t>Rapports trigonométriques dans le triangle rectangle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8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4" name="Google Shape;674;p38"/>
          <p:cNvSpPr txBox="1"/>
          <p:nvPr>
            <p:ph idx="4294967295" type="body"/>
          </p:nvPr>
        </p:nvSpPr>
        <p:spPr>
          <a:xfrm>
            <a:off x="1607350" y="150675"/>
            <a:ext cx="59271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bases - généralisation de calcul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75" name="Google Shape;675;p38"/>
          <p:cNvSpPr txBox="1"/>
          <p:nvPr/>
        </p:nvSpPr>
        <p:spPr>
          <a:xfrm>
            <a:off x="999550" y="924075"/>
            <a:ext cx="7142700" cy="1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uFill>
                <a:noFill/>
              </a:u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Structure générale d’un programme </a:t>
            </a:r>
            <a:endParaRPr b="1"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676" name="Google Shape;67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6426" y="1786200"/>
            <a:ext cx="6531151" cy="2713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39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2" name="Google Shape;682;p39"/>
          <p:cNvSpPr txBox="1"/>
          <p:nvPr>
            <p:ph idx="4294967295" type="body"/>
          </p:nvPr>
        </p:nvSpPr>
        <p:spPr>
          <a:xfrm>
            <a:off x="1607350" y="150675"/>
            <a:ext cx="59271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L’incrémentation de variables… 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c’est quoi?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83" name="Google Shape;683;p39"/>
          <p:cNvSpPr txBox="1"/>
          <p:nvPr/>
        </p:nvSpPr>
        <p:spPr>
          <a:xfrm>
            <a:off x="892050" y="1342150"/>
            <a:ext cx="75384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Dosis"/>
                <a:ea typeface="Dosis"/>
                <a:cs typeface="Dosis"/>
                <a:sym typeface="Dosis"/>
              </a:rPr>
              <a:t>Définition (en informatique): </a:t>
            </a:r>
            <a:endParaRPr b="1" sz="19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202124"/>
                </a:solidFill>
                <a:highlight>
                  <a:srgbClr val="FFFFFF"/>
                </a:highlight>
                <a:latin typeface="Dosis"/>
                <a:ea typeface="Dosis"/>
                <a:cs typeface="Dosis"/>
                <a:sym typeface="Dosis"/>
              </a:rPr>
              <a:t>Augmentation de la valeur (d'une variable) à chaque exécution d'un programme.</a:t>
            </a:r>
            <a:endParaRPr sz="2200"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684" name="Google Shape;6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50" y="2194100"/>
            <a:ext cx="2910200" cy="2734575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39"/>
          <p:cNvSpPr txBox="1"/>
          <p:nvPr/>
        </p:nvSpPr>
        <p:spPr>
          <a:xfrm>
            <a:off x="2917325" y="4067675"/>
            <a:ext cx="28143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du programme</a:t>
            </a:r>
            <a:endParaRPr sz="180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aphicFrame>
        <p:nvGraphicFramePr>
          <p:cNvPr id="686" name="Google Shape;686;p39"/>
          <p:cNvGraphicFramePr/>
          <p:nvPr/>
        </p:nvGraphicFramePr>
        <p:xfrm>
          <a:off x="2917325" y="2803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{1D907C37-79B4-4D79-9212-C62F2676C673}</a:tableStyleId>
              </a:tblPr>
              <a:tblGrid>
                <a:gridCol w="816150"/>
                <a:gridCol w="865725"/>
                <a:gridCol w="596875"/>
                <a:gridCol w="596875"/>
                <a:gridCol w="596875"/>
                <a:gridCol w="596875"/>
                <a:gridCol w="596875"/>
                <a:gridCol w="596875"/>
                <a:gridCol w="5968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Exécutions de la boucle</a:t>
                      </a:r>
                      <a:endParaRPr b="1" sz="9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Initialisation </a:t>
                      </a:r>
                      <a:endParaRPr b="1" sz="9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/>
                        <a:t>(avant la boucle)</a:t>
                      </a:r>
                      <a:endParaRPr b="1" sz="9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...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Variable nombre</a:t>
                      </a:r>
                      <a:endParaRPr b="1" sz="1000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21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22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23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24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25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...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0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2" name="Google Shape;692;p40"/>
          <p:cNvSpPr txBox="1"/>
          <p:nvPr>
            <p:ph idx="4294967295" type="body"/>
          </p:nvPr>
        </p:nvSpPr>
        <p:spPr>
          <a:xfrm>
            <a:off x="1607350" y="150675"/>
            <a:ext cx="59271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L’incrémentation de variables… 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c’est quoi?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93" name="Google Shape;693;p40"/>
          <p:cNvSpPr txBox="1"/>
          <p:nvPr/>
        </p:nvSpPr>
        <p:spPr>
          <a:xfrm>
            <a:off x="1030300" y="4095750"/>
            <a:ext cx="28143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du programme</a:t>
            </a:r>
            <a:endParaRPr sz="180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aphicFrame>
        <p:nvGraphicFramePr>
          <p:cNvPr id="694" name="Google Shape;694;p40"/>
          <p:cNvGraphicFramePr/>
          <p:nvPr/>
        </p:nvGraphicFramePr>
        <p:xfrm>
          <a:off x="3680125" y="1333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{1D907C37-79B4-4D79-9212-C62F2676C673}</a:tableStyleId>
              </a:tblPr>
              <a:tblGrid>
                <a:gridCol w="1952775"/>
                <a:gridCol w="1319350"/>
                <a:gridCol w="18810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Exécutions de la boucle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Nombre de côtés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Nom du polygone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Initialisation 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(avant la boucle)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-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 (2+1)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Triangle équilatéral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 (3+1)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Carré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 (4+1)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Pentagone régulier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...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...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...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 (11+1)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Dodécagone régulier</a:t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695" name="Google Shape;69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75" y="1143000"/>
            <a:ext cx="3249150" cy="302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41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1" name="Google Shape;701;p41"/>
          <p:cNvSpPr txBox="1"/>
          <p:nvPr>
            <p:ph idx="4294967295" type="body"/>
          </p:nvPr>
        </p:nvSpPr>
        <p:spPr>
          <a:xfrm>
            <a:off x="1607350" y="150675"/>
            <a:ext cx="59271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L’incrémentation de variables… 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et dessin géométrique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02" name="Google Shape;70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475" y="1357750"/>
            <a:ext cx="4182875" cy="313715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41"/>
          <p:cNvSpPr txBox="1"/>
          <p:nvPr/>
        </p:nvSpPr>
        <p:spPr>
          <a:xfrm>
            <a:off x="1556400" y="4635575"/>
            <a:ext cx="28143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0069BF"/>
                </a:solidFill>
                <a:latin typeface="Dosis"/>
                <a:ea typeface="Dosis"/>
                <a:cs typeface="Dosis"/>
                <a:sym typeface="Dosi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Programme à compléter</a:t>
            </a:r>
            <a:endParaRPr b="1" sz="1800">
              <a:solidFill>
                <a:srgbClr val="0069B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04" name="Google Shape;704;p41"/>
          <p:cNvSpPr txBox="1"/>
          <p:nvPr/>
        </p:nvSpPr>
        <p:spPr>
          <a:xfrm>
            <a:off x="5093275" y="1357750"/>
            <a:ext cx="3676800" cy="3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osis"/>
              <a:buChar char="■"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La mesure du côté du 1er carré est de 20 pixels;</a:t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osis"/>
              <a:buChar char="■"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Le 1er carré est dessiné;</a:t>
            </a:r>
            <a:endParaRPr sz="1900">
              <a:latin typeface="Dosis"/>
              <a:ea typeface="Dosis"/>
              <a:cs typeface="Dosis"/>
              <a:sym typeface="Dosi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osis"/>
              <a:buChar char="■"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La mesure du côté est augmentée de 20 pixels;</a:t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osis"/>
              <a:buChar char="■"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Le 3e carré  est dessiné;</a:t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osis"/>
              <a:buChar char="■"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La mesure du côté est augmentée de 20 pixels;</a:t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osis"/>
              <a:buChar char="■"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Le 4e carré est dessiné;</a:t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osis"/>
              <a:buChar char="■"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…</a:t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osis"/>
              <a:buChar char="■"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Le 10e carré est dessiné.</a:t>
            </a:r>
            <a:endParaRPr sz="1800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2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0" name="Google Shape;710;p42"/>
          <p:cNvSpPr txBox="1"/>
          <p:nvPr>
            <p:ph idx="4294967295" type="body"/>
          </p:nvPr>
        </p:nvSpPr>
        <p:spPr>
          <a:xfrm>
            <a:off x="1607350" y="150675"/>
            <a:ext cx="59271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L’incrémentation de variables… 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et dessin géométrique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11" name="Google Shape;71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9850" y="1219848"/>
            <a:ext cx="3264150" cy="3923550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42"/>
          <p:cNvSpPr txBox="1"/>
          <p:nvPr/>
        </p:nvSpPr>
        <p:spPr>
          <a:xfrm>
            <a:off x="1813150" y="4595375"/>
            <a:ext cx="28143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0069BF"/>
                </a:solidFill>
                <a:latin typeface="Dosis"/>
                <a:ea typeface="Dosis"/>
                <a:cs typeface="Dosis"/>
                <a:sym typeface="Dosi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du programme</a:t>
            </a:r>
            <a:endParaRPr b="1" sz="1800">
              <a:solidFill>
                <a:srgbClr val="0069B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713" name="Google Shape;71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1670" y="1295785"/>
            <a:ext cx="3757254" cy="3206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43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9" name="Google Shape;719;p43"/>
          <p:cNvSpPr txBox="1"/>
          <p:nvPr>
            <p:ph idx="4294967295" type="body"/>
          </p:nvPr>
        </p:nvSpPr>
        <p:spPr>
          <a:xfrm>
            <a:off x="1607350" y="150675"/>
            <a:ext cx="59271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L’incrémentation de variables… 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et dessin géométrique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20" name="Google Shape;720;p43"/>
          <p:cNvSpPr txBox="1"/>
          <p:nvPr/>
        </p:nvSpPr>
        <p:spPr>
          <a:xfrm>
            <a:off x="1264375" y="4392025"/>
            <a:ext cx="28143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0069BF"/>
                </a:solidFill>
                <a:latin typeface="Dosis"/>
                <a:ea typeface="Dosis"/>
                <a:cs typeface="Dosis"/>
                <a:sym typeface="Dosi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Programme à compléter</a:t>
            </a:r>
            <a:endParaRPr b="1" sz="1800">
              <a:solidFill>
                <a:srgbClr val="0069B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721" name="Google Shape;72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266" y="1247075"/>
            <a:ext cx="3558461" cy="2984750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43"/>
          <p:cNvSpPr txBox="1"/>
          <p:nvPr/>
        </p:nvSpPr>
        <p:spPr>
          <a:xfrm>
            <a:off x="4379975" y="1247075"/>
            <a:ext cx="4764000" cy="37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osis"/>
              <a:buChar char="■"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La mesure des côtés de tous les polygones est fixée à 50 pixels;</a:t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osis"/>
              <a:buChar char="■"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Le nombre de côtés du premier polygone est 3;</a:t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osis"/>
              <a:buChar char="■"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Le 1er polygone  est des</a:t>
            </a:r>
            <a:r>
              <a:rPr lang="en" sz="1800">
                <a:latin typeface="Dosis"/>
                <a:ea typeface="Dosis"/>
                <a:cs typeface="Dosis"/>
                <a:sym typeface="Dosis"/>
              </a:rPr>
              <a:t>siné (le calcul de l’angle est généralisé)</a:t>
            </a:r>
            <a:r>
              <a:rPr lang="en" sz="1800">
                <a:latin typeface="Dosis"/>
                <a:ea typeface="Dosis"/>
                <a:cs typeface="Dosis"/>
                <a:sym typeface="Dosis"/>
              </a:rPr>
              <a:t>;</a:t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osis"/>
              <a:buChar char="■"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Le nombre de côtés est augmenté de 1;</a:t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osis"/>
              <a:buChar char="■"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Le 2e polygone est dessiné;</a:t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osis"/>
              <a:buChar char="■"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Le nombre de côtés est augmenté de 1;</a:t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osis"/>
              <a:buChar char="■"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…</a:t>
            </a:r>
            <a:endParaRPr sz="1800">
              <a:latin typeface="Dosis"/>
              <a:ea typeface="Dosis"/>
              <a:cs typeface="Dosis"/>
              <a:sym typeface="Dosi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Dosis"/>
              <a:buChar char="■"/>
            </a:pPr>
            <a:r>
              <a:rPr lang="en" sz="1800">
                <a:latin typeface="Dosis"/>
                <a:ea typeface="Dosis"/>
                <a:cs typeface="Dosis"/>
                <a:sym typeface="Dosis"/>
              </a:rPr>
              <a:t>Le 10e polygone est dessiné.</a:t>
            </a:r>
            <a:endParaRPr sz="1800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4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8" name="Google Shape;728;p44"/>
          <p:cNvSpPr txBox="1"/>
          <p:nvPr>
            <p:ph idx="4294967295" type="body"/>
          </p:nvPr>
        </p:nvSpPr>
        <p:spPr>
          <a:xfrm>
            <a:off x="1607350" y="150675"/>
            <a:ext cx="5927100" cy="114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L’incrémentation de variables… 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et dessin géométrique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29" name="Google Shape;729;p44"/>
          <p:cNvSpPr txBox="1"/>
          <p:nvPr/>
        </p:nvSpPr>
        <p:spPr>
          <a:xfrm>
            <a:off x="1483350" y="4489700"/>
            <a:ext cx="28143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0069BF"/>
                </a:solidFill>
                <a:latin typeface="Dosis"/>
                <a:ea typeface="Dosis"/>
                <a:cs typeface="Dosis"/>
                <a:sym typeface="Dosi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du programme</a:t>
            </a:r>
            <a:endParaRPr b="1" sz="1800">
              <a:solidFill>
                <a:srgbClr val="0069B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730" name="Google Shape;73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3400" y="1295775"/>
            <a:ext cx="3335725" cy="375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7341" y="1337475"/>
            <a:ext cx="3558461" cy="298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27"/>
          <p:cNvPicPr preferRelativeResize="0"/>
          <p:nvPr/>
        </p:nvPicPr>
        <p:blipFill rotWithShape="1">
          <a:blip r:embed="rId3">
            <a:alphaModFix amt="12000"/>
          </a:blip>
          <a:srcRect b="0" l="0" r="0" t="0"/>
          <a:stretch/>
        </p:blipFill>
        <p:spPr>
          <a:xfrm>
            <a:off x="0" y="0"/>
            <a:ext cx="9144001" cy="543208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587" name="Google Shape;587;p27"/>
          <p:cNvSpPr txBox="1"/>
          <p:nvPr/>
        </p:nvSpPr>
        <p:spPr>
          <a:xfrm>
            <a:off x="373500" y="128400"/>
            <a:ext cx="8397000" cy="9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i="0" lang="en" sz="43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Merci à nos exposants!</a:t>
            </a:r>
            <a:endParaRPr b="1" baseline="30000" i="0" sz="43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88" name="Google Shape;58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4500" y="1291650"/>
            <a:ext cx="1428750" cy="952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589" name="Google Shape;589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4950" y="3389750"/>
            <a:ext cx="2857500" cy="86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590" name="Google Shape;590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37450" y="1291650"/>
            <a:ext cx="2472451" cy="10841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591" name="Google Shape;591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75325" y="3389750"/>
            <a:ext cx="1031201" cy="10312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592" name="Google Shape;592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2259" y="3274445"/>
            <a:ext cx="1477336" cy="983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593" name="Google Shape;593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12241" y="1291653"/>
            <a:ext cx="1663450" cy="670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5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7" name="Google Shape;737;p45"/>
          <p:cNvSpPr txBox="1"/>
          <p:nvPr>
            <p:ph idx="4294967295" type="body"/>
          </p:nvPr>
        </p:nvSpPr>
        <p:spPr>
          <a:xfrm>
            <a:off x="1607350" y="150675"/>
            <a:ext cx="5927100" cy="76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La récursivité</a:t>
            </a: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… c’est quoi?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38" name="Google Shape;738;p45"/>
          <p:cNvSpPr txBox="1"/>
          <p:nvPr/>
        </p:nvSpPr>
        <p:spPr>
          <a:xfrm>
            <a:off x="464900" y="847350"/>
            <a:ext cx="7977300" cy="24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202122"/>
                </a:solidFill>
                <a:highlight>
                  <a:srgbClr val="FFFFFF"/>
                </a:highlight>
              </a:rPr>
              <a:t>La </a:t>
            </a:r>
            <a:r>
              <a:rPr b="1" lang="en" sz="1250">
                <a:solidFill>
                  <a:srgbClr val="202122"/>
                </a:solidFill>
                <a:highlight>
                  <a:srgbClr val="FFFFFF"/>
                </a:highlight>
              </a:rPr>
              <a:t>récursivité</a:t>
            </a:r>
            <a:r>
              <a:rPr lang="en" sz="1250">
                <a:solidFill>
                  <a:srgbClr val="202122"/>
                </a:solidFill>
                <a:highlight>
                  <a:srgbClr val="FFFFFF"/>
                </a:highlight>
              </a:rPr>
              <a:t> est une démarche qui fait référence à l'objet même de la démarche à un moment du processus. </a:t>
            </a:r>
            <a:endParaRPr sz="12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202122"/>
                </a:solidFill>
                <a:highlight>
                  <a:srgbClr val="FFFFFF"/>
                </a:highlight>
              </a:rPr>
              <a:t>En </a:t>
            </a:r>
            <a:r>
              <a:rPr lang="en" sz="12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informatique</a:t>
            </a:r>
            <a:r>
              <a:rPr lang="en" sz="1250">
                <a:solidFill>
                  <a:srgbClr val="202122"/>
                </a:solidFill>
                <a:highlight>
                  <a:srgbClr val="FFFFFF"/>
                </a:highlight>
              </a:rPr>
              <a:t> et en </a:t>
            </a:r>
            <a:r>
              <a:rPr lang="en" sz="12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logique</a:t>
            </a:r>
            <a:r>
              <a:rPr lang="en" sz="1250">
                <a:solidFill>
                  <a:srgbClr val="202122"/>
                </a:solidFill>
                <a:highlight>
                  <a:srgbClr val="FFFFFF"/>
                </a:highlight>
              </a:rPr>
              <a:t>, une fonction ou plus généralement un </a:t>
            </a:r>
            <a:r>
              <a:rPr lang="en" sz="12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algorithme</a:t>
            </a:r>
            <a:r>
              <a:rPr lang="en" sz="1250">
                <a:solidFill>
                  <a:srgbClr val="202122"/>
                </a:solidFill>
                <a:highlight>
                  <a:srgbClr val="FFFFFF"/>
                </a:highlight>
              </a:rPr>
              <a:t> qui contient un ou des appel(s) à lui-même est dit </a:t>
            </a:r>
            <a:r>
              <a:rPr lang="en" sz="12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récursif</a:t>
            </a:r>
            <a:r>
              <a:rPr lang="en" sz="1250">
                <a:solidFill>
                  <a:srgbClr val="202122"/>
                </a:solidFill>
                <a:highlight>
                  <a:srgbClr val="FFFFFF"/>
                </a:highlight>
              </a:rPr>
              <a:t>.</a:t>
            </a:r>
            <a:endParaRPr sz="12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202122"/>
                </a:solidFill>
                <a:highlight>
                  <a:srgbClr val="FFFFFF"/>
                </a:highlight>
              </a:rPr>
              <a:t>La récursivité est particulièrement présente en </a:t>
            </a:r>
            <a:r>
              <a:rPr lang="en" sz="12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biologie</a:t>
            </a:r>
            <a:r>
              <a:rPr lang="en" sz="1250">
                <a:solidFill>
                  <a:srgbClr val="202122"/>
                </a:solidFill>
                <a:highlight>
                  <a:srgbClr val="FFFFFF"/>
                </a:highlight>
              </a:rPr>
              <a:t>, notamment dans les motifs de végétaux et les processus de développement. </a:t>
            </a:r>
            <a:endParaRPr sz="12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202122"/>
                </a:solidFill>
                <a:highlight>
                  <a:srgbClr val="FFFFFF"/>
                </a:highlight>
              </a:rPr>
              <a:t>Dans le domaine des arts, le procédé récursif est utilisé quand une </a:t>
            </a:r>
            <a:r>
              <a:rPr lang="en" sz="1250">
                <a:solidFill>
                  <a:schemeClr val="dk2"/>
                </a:solidFill>
                <a:highlight>
                  <a:srgbClr val="FFFFFF"/>
                </a:highlight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image contient des images similaires</a:t>
            </a:r>
            <a:r>
              <a:rPr lang="en" sz="1250">
                <a:solidFill>
                  <a:srgbClr val="202122"/>
                </a:solidFill>
                <a:highlight>
                  <a:srgbClr val="FFFFFF"/>
                </a:highlight>
              </a:rPr>
              <a:t>.</a:t>
            </a:r>
            <a:endParaRPr sz="12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202122"/>
                </a:solidFill>
                <a:highlight>
                  <a:srgbClr val="FFFFFF"/>
                </a:highlight>
              </a:rPr>
              <a:t>En mathématique, une fonction peut être définie en fonction d'elle-même. Un exemple familier est la </a:t>
            </a:r>
            <a:r>
              <a:rPr lang="en" sz="12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suite de Fibonacci</a:t>
            </a:r>
            <a:r>
              <a:rPr lang="en" sz="1250">
                <a:solidFill>
                  <a:srgbClr val="202122"/>
                </a:solidFill>
                <a:highlight>
                  <a:srgbClr val="FFFFFF"/>
                </a:highlight>
              </a:rPr>
              <a:t>.</a:t>
            </a:r>
            <a:endParaRPr sz="12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  <p:pic>
        <p:nvPicPr>
          <p:cNvPr id="739" name="Google Shape;739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77900" y="3543350"/>
            <a:ext cx="2566095" cy="171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47175" y="3543350"/>
            <a:ext cx="2566097" cy="171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81425" y="3543363"/>
            <a:ext cx="2565745" cy="1710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51" y="3533042"/>
            <a:ext cx="2565753" cy="1731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6"/>
          <p:cNvSpPr txBox="1"/>
          <p:nvPr>
            <p:ph idx="4294967295" type="subTitle"/>
          </p:nvPr>
        </p:nvSpPr>
        <p:spPr>
          <a:xfrm>
            <a:off x="136500" y="161800"/>
            <a:ext cx="8180700" cy="6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La récursivité et le dessin géométrique</a:t>
            </a:r>
            <a:endParaRPr b="1" sz="2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48" name="Google Shape;748;p46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9" name="Google Shape;74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8425" y="1"/>
            <a:ext cx="42755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46"/>
          <p:cNvSpPr txBox="1"/>
          <p:nvPr/>
        </p:nvSpPr>
        <p:spPr>
          <a:xfrm>
            <a:off x="152400" y="4640625"/>
            <a:ext cx="4693800" cy="3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0069BF"/>
                </a:solidFill>
                <a:latin typeface="Dosis"/>
                <a:ea typeface="Dosis"/>
                <a:cs typeface="Dosis"/>
                <a:sym typeface="Dosi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Programme à compléter</a:t>
            </a:r>
            <a:r>
              <a:rPr b="1" lang="en">
                <a:solidFill>
                  <a:srgbClr val="0069BF"/>
                </a:solidFill>
              </a:rPr>
              <a:t>  </a:t>
            </a:r>
            <a:r>
              <a:rPr b="1" lang="en"/>
              <a:t>-</a:t>
            </a:r>
            <a:r>
              <a:rPr b="1" lang="en">
                <a:solidFill>
                  <a:srgbClr val="0069BF"/>
                </a:solidFill>
              </a:rPr>
              <a:t>  </a:t>
            </a:r>
            <a:r>
              <a:rPr b="1" lang="en" sz="1800" u="sng">
                <a:solidFill>
                  <a:srgbClr val="0069BF"/>
                </a:solidFill>
                <a:latin typeface="Dosis"/>
                <a:ea typeface="Dosis"/>
                <a:cs typeface="Dosis"/>
                <a:sym typeface="Dosi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du programme</a:t>
            </a:r>
            <a:endParaRPr b="1" sz="1800">
              <a:solidFill>
                <a:srgbClr val="0069BF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751" name="Google Shape;751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916000"/>
            <a:ext cx="4434486" cy="357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325" y="977300"/>
            <a:ext cx="4346725" cy="38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47"/>
          <p:cNvSpPr txBox="1"/>
          <p:nvPr>
            <p:ph idx="4294967295" type="subTitle"/>
          </p:nvPr>
        </p:nvSpPr>
        <p:spPr>
          <a:xfrm>
            <a:off x="598600" y="161825"/>
            <a:ext cx="8180700" cy="9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La récursivité et le dessin géométrique</a:t>
            </a:r>
            <a:endParaRPr b="1" sz="2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Relation de Pythagore</a:t>
            </a:r>
            <a:endParaRPr b="1" sz="2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58" name="Google Shape;758;p47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9" name="Google Shape;759;p47"/>
          <p:cNvSpPr txBox="1"/>
          <p:nvPr/>
        </p:nvSpPr>
        <p:spPr>
          <a:xfrm>
            <a:off x="5133450" y="1969000"/>
            <a:ext cx="35061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Programme à compléter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du programme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48"/>
          <p:cNvSpPr txBox="1"/>
          <p:nvPr>
            <p:ph idx="4294967295" type="subTitle"/>
          </p:nvPr>
        </p:nvSpPr>
        <p:spPr>
          <a:xfrm>
            <a:off x="598600" y="161825"/>
            <a:ext cx="8180700" cy="9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La récursivité et le dessin géométrique</a:t>
            </a:r>
            <a:endParaRPr b="1" sz="2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Loi des Sinus</a:t>
            </a:r>
            <a:endParaRPr b="1" sz="2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65" name="Google Shape;765;p48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6" name="Google Shape;766;p48"/>
          <p:cNvSpPr txBox="1"/>
          <p:nvPr/>
        </p:nvSpPr>
        <p:spPr>
          <a:xfrm>
            <a:off x="5133450" y="1969000"/>
            <a:ext cx="35061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Programme à compléter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du programme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67" name="Google Shape;767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257425"/>
            <a:ext cx="4594418" cy="3443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600" y="1328225"/>
            <a:ext cx="2856550" cy="3525075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49"/>
          <p:cNvSpPr txBox="1"/>
          <p:nvPr>
            <p:ph idx="4294967295" type="subTitle"/>
          </p:nvPr>
        </p:nvSpPr>
        <p:spPr>
          <a:xfrm>
            <a:off x="598600" y="202000"/>
            <a:ext cx="8180700" cy="6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La récursivité et le dessin géométrique</a:t>
            </a:r>
            <a:endParaRPr b="1" sz="2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Rapports trigonométriques dans le triangle rectangle </a:t>
            </a:r>
            <a:endParaRPr b="1" sz="2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et relation de Pythagore</a:t>
            </a:r>
            <a:endParaRPr b="1" sz="2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74" name="Google Shape;774;p49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5" name="Google Shape;775;p49"/>
          <p:cNvSpPr txBox="1"/>
          <p:nvPr/>
        </p:nvSpPr>
        <p:spPr>
          <a:xfrm>
            <a:off x="4846350" y="2300525"/>
            <a:ext cx="3506100" cy="12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Programme à compléter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du programme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50"/>
          <p:cNvSpPr txBox="1"/>
          <p:nvPr>
            <p:ph idx="4294967295" type="subTitle"/>
          </p:nvPr>
        </p:nvSpPr>
        <p:spPr>
          <a:xfrm>
            <a:off x="598600" y="202000"/>
            <a:ext cx="8180700" cy="9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T</a:t>
            </a:r>
            <a:r>
              <a:rPr b="1" lang="en" sz="2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raçage de fonctions ou relations - </a:t>
            </a:r>
            <a:r>
              <a:rPr b="1" lang="en" sz="2000" u="sng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du programme</a:t>
            </a:r>
            <a:endParaRPr b="1" sz="20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81" name="Google Shape;781;p50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2" name="Google Shape;78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8625" y="2531150"/>
            <a:ext cx="2955625" cy="23985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3" name="Google Shape;78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950" y="862150"/>
            <a:ext cx="2397475" cy="20952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4" name="Google Shape;784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00753" y="2607950"/>
            <a:ext cx="2353222" cy="20952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5" name="Google Shape;785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05575" y="862150"/>
            <a:ext cx="2436246" cy="20952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51"/>
          <p:cNvSpPr txBox="1"/>
          <p:nvPr>
            <p:ph idx="4294967295" type="subTitle"/>
          </p:nvPr>
        </p:nvSpPr>
        <p:spPr>
          <a:xfrm>
            <a:off x="598600" y="202000"/>
            <a:ext cx="8180700" cy="59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Traçage de fonctions ou relations - Équation du cercle (conique)</a:t>
            </a:r>
            <a:endParaRPr b="1" sz="2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91" name="Google Shape;791;p51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2" name="Google Shape;792;p51"/>
          <p:cNvSpPr txBox="1"/>
          <p:nvPr/>
        </p:nvSpPr>
        <p:spPr>
          <a:xfrm>
            <a:off x="329875" y="3424075"/>
            <a:ext cx="3086700" cy="10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Programme à compléter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Lien du programme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93" name="Google Shape;79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0950" y="741800"/>
            <a:ext cx="2669950" cy="2097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7500" y="764113"/>
            <a:ext cx="2618475" cy="205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55887" y="2844025"/>
            <a:ext cx="2466132" cy="218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47975" y="2844013"/>
            <a:ext cx="2531323" cy="2147075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51"/>
          <p:cNvSpPr/>
          <p:nvPr/>
        </p:nvSpPr>
        <p:spPr>
          <a:xfrm>
            <a:off x="4130106" y="3424075"/>
            <a:ext cx="287700" cy="290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51"/>
          <p:cNvSpPr/>
          <p:nvPr/>
        </p:nvSpPr>
        <p:spPr>
          <a:xfrm>
            <a:off x="3788081" y="3660000"/>
            <a:ext cx="287700" cy="290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51"/>
          <p:cNvSpPr/>
          <p:nvPr/>
        </p:nvSpPr>
        <p:spPr>
          <a:xfrm>
            <a:off x="4845424" y="3950096"/>
            <a:ext cx="287700" cy="290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51"/>
          <p:cNvSpPr/>
          <p:nvPr/>
        </p:nvSpPr>
        <p:spPr>
          <a:xfrm>
            <a:off x="6946506" y="3416696"/>
            <a:ext cx="287700" cy="290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51"/>
          <p:cNvSpPr/>
          <p:nvPr/>
        </p:nvSpPr>
        <p:spPr>
          <a:xfrm>
            <a:off x="6574956" y="3652621"/>
            <a:ext cx="287700" cy="290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51"/>
          <p:cNvSpPr/>
          <p:nvPr/>
        </p:nvSpPr>
        <p:spPr>
          <a:xfrm>
            <a:off x="7669183" y="3925375"/>
            <a:ext cx="287700" cy="290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3" name="Google Shape;803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6625" y="949300"/>
            <a:ext cx="2538628" cy="232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52"/>
          <p:cNvSpPr txBox="1"/>
          <p:nvPr>
            <p:ph idx="1" type="subTitle"/>
          </p:nvPr>
        </p:nvSpPr>
        <p:spPr>
          <a:xfrm>
            <a:off x="1691699" y="272350"/>
            <a:ext cx="5760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Idée Scratch en classe ou à distance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09" name="Google Shape;809;p52"/>
          <p:cNvSpPr txBox="1"/>
          <p:nvPr/>
        </p:nvSpPr>
        <p:spPr>
          <a:xfrm>
            <a:off x="5336750" y="1204575"/>
            <a:ext cx="31461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Lien vers l’activité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accent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810" name="Google Shape;81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4725" y="1765375"/>
            <a:ext cx="1974949" cy="18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025" y="1416849"/>
            <a:ext cx="4373450" cy="220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53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7" name="Google Shape;817;p53"/>
          <p:cNvSpPr txBox="1"/>
          <p:nvPr/>
        </p:nvSpPr>
        <p:spPr>
          <a:xfrm>
            <a:off x="0" y="22860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u="sng"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 sz="40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18" name="Google Shape;818;p5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8950" y="1018200"/>
            <a:ext cx="4086125" cy="38287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19" name="Google Shape;819;p53"/>
          <p:cNvSpPr txBox="1"/>
          <p:nvPr/>
        </p:nvSpPr>
        <p:spPr>
          <a:xfrm>
            <a:off x="6755475" y="4404100"/>
            <a:ext cx="1644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9DAF8"/>
                </a:solidFill>
                <a:latin typeface="Viga"/>
                <a:ea typeface="Viga"/>
                <a:cs typeface="Viga"/>
                <a:sym typeface="Viga"/>
              </a:rPr>
              <a:t>MEQ - Avril 2019</a:t>
            </a:r>
            <a:endParaRPr>
              <a:solidFill>
                <a:srgbClr val="C9DAF8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20" name="Google Shape;820;p53"/>
          <p:cNvSpPr txBox="1"/>
          <p:nvPr/>
        </p:nvSpPr>
        <p:spPr>
          <a:xfrm>
            <a:off x="4297650" y="4853299"/>
            <a:ext cx="548700" cy="29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821" name="Google Shape;821;p53"/>
          <p:cNvSpPr txBox="1"/>
          <p:nvPr/>
        </p:nvSpPr>
        <p:spPr>
          <a:xfrm>
            <a:off x="-49850" y="1269250"/>
            <a:ext cx="2578800" cy="11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Jamboard</a:t>
            </a:r>
            <a:endParaRPr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54"/>
          <p:cNvSpPr txBox="1"/>
          <p:nvPr/>
        </p:nvSpPr>
        <p:spPr>
          <a:xfrm>
            <a:off x="0" y="0"/>
            <a:ext cx="9144000" cy="7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u="sng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Référentiel d’intervention en mathématique</a:t>
            </a:r>
            <a:endParaRPr sz="4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27" name="Google Shape;827;p54"/>
          <p:cNvSpPr txBox="1"/>
          <p:nvPr/>
        </p:nvSpPr>
        <p:spPr>
          <a:xfrm>
            <a:off x="3148950" y="582325"/>
            <a:ext cx="2418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iga"/>
                <a:ea typeface="Viga"/>
                <a:cs typeface="Viga"/>
                <a:sym typeface="Viga"/>
              </a:rPr>
              <a:t>MEQ - Février 2020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28" name="Google Shape;828;p5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9" name="Google Shape;829;p54"/>
          <p:cNvSpPr txBox="1"/>
          <p:nvPr/>
        </p:nvSpPr>
        <p:spPr>
          <a:xfrm>
            <a:off x="891425" y="1025125"/>
            <a:ext cx="7514700" cy="3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Dosis"/>
                <a:ea typeface="Dosis"/>
                <a:cs typeface="Dosis"/>
                <a:sym typeface="Dosis"/>
              </a:rPr>
              <a:t>Deux fondements de l’enseignement-apprentissage de la mathématique:</a:t>
            </a:r>
            <a:endParaRPr sz="16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Donner du sens à la mathématique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en s’appuyant sur la compréhension des concepts et des processus mathématiques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Recourir à la résolution de problèmes selon différentes intentions</a:t>
            </a:r>
            <a:endParaRPr b="1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Dosis"/>
                <a:ea typeface="Dosis"/>
                <a:cs typeface="Dosis"/>
                <a:sym typeface="Dosis"/>
              </a:rPr>
              <a:t>Condition essentielle à l’actualisation des fondements de l’enseignement-apprentissage de la mathématique:</a:t>
            </a:r>
            <a:endParaRPr sz="1600">
              <a:latin typeface="Dosis"/>
              <a:ea typeface="Dosis"/>
              <a:cs typeface="Dosis"/>
              <a:sym typeface="Dosi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■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Favoriser l’engagement cognitif et la participation active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de l’élève dans l’activité mathématique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○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L’élève raisonne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(réfléchir, justifier, prouver, etc.)</a:t>
            </a:r>
            <a:endParaRPr>
              <a:latin typeface="Dosis"/>
              <a:ea typeface="Dosis"/>
              <a:cs typeface="Dosis"/>
              <a:sym typeface="Dosis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Dosis"/>
              <a:buChar char="○"/>
            </a:pPr>
            <a:r>
              <a:rPr b="1" lang="en">
                <a:latin typeface="Dosis"/>
                <a:ea typeface="Dosis"/>
                <a:cs typeface="Dosis"/>
                <a:sym typeface="Dosis"/>
              </a:rPr>
              <a:t>L’élève communique</a:t>
            </a:r>
            <a:r>
              <a:rPr lang="en">
                <a:latin typeface="Dosis"/>
                <a:ea typeface="Dosis"/>
                <a:cs typeface="Dosis"/>
                <a:sym typeface="Dosis"/>
              </a:rPr>
              <a:t> (verbaliser, échanger et discuter avec les pairs, utiliser le vocabulaire approprié, utiliser des modes de représentation variées et du matériel de manipulation, etc.)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700" y="1749644"/>
            <a:ext cx="2509447" cy="1666682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28"/>
          <p:cNvSpPr txBox="1"/>
          <p:nvPr>
            <p:ph idx="4294967295" type="body"/>
          </p:nvPr>
        </p:nvSpPr>
        <p:spPr>
          <a:xfrm>
            <a:off x="4073375" y="1834183"/>
            <a:ext cx="4641300" cy="14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Stéphanie Rioux</a:t>
            </a:r>
            <a:endParaRPr b="1" sz="3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stephanie.rioux@recitmst.qc.ca</a:t>
            </a:r>
            <a:endParaRPr b="1"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0" name="Google Shape;600;p28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1" name="Google Shape;60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1275" y="247500"/>
            <a:ext cx="39814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28"/>
          <p:cNvSpPr txBox="1"/>
          <p:nvPr/>
        </p:nvSpPr>
        <p:spPr>
          <a:xfrm>
            <a:off x="2194650" y="3922725"/>
            <a:ext cx="50184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Lien vers la présentation :</a:t>
            </a:r>
            <a:r>
              <a:rPr b="1" lang="en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en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monurl.ca/scratch24112020</a:t>
            </a:r>
            <a:endParaRPr b="1" u="sng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u="sng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Ubuntu"/>
                <a:ea typeface="Ubuntu"/>
                <a:cs typeface="Ubuntu"/>
                <a:sym typeface="Ubuntu"/>
              </a:rPr>
              <a:t>Pour plus de détails : </a:t>
            </a:r>
            <a:r>
              <a:rPr b="1" lang="en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recitmst.qc.ca</a:t>
            </a:r>
            <a:endParaRPr b="1" u="sng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55"/>
          <p:cNvSpPr/>
          <p:nvPr/>
        </p:nvSpPr>
        <p:spPr>
          <a:xfrm>
            <a:off x="321475" y="1662700"/>
            <a:ext cx="6730800" cy="5022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55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Partage de ressources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36" name="Google Shape;836;p55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7" name="Google Shape;837;p55"/>
          <p:cNvSpPr txBox="1"/>
          <p:nvPr>
            <p:ph idx="1" type="body"/>
          </p:nvPr>
        </p:nvSpPr>
        <p:spPr>
          <a:xfrm>
            <a:off x="321475" y="1264075"/>
            <a:ext cx="7725300" cy="36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Ubuntu"/>
              <a:buChar char="❏"/>
            </a:pPr>
            <a:r>
              <a:rPr lang="en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Autoformation </a:t>
            </a:r>
            <a:r>
              <a:rPr lang="en" sz="17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Premiers pas avec Scratch en mathématique</a:t>
            </a:r>
            <a:endParaRPr sz="17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Ubuntu"/>
              <a:buChar char="❏"/>
            </a:pPr>
            <a:r>
              <a:rPr lang="en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Autoformation </a:t>
            </a:r>
            <a:r>
              <a:rPr lang="en" sz="17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Plus loin avec Scratch en mathématique</a:t>
            </a:r>
            <a:r>
              <a:rPr lang="en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Ubuntu"/>
              <a:buChar char="❏"/>
            </a:pPr>
            <a:r>
              <a:rPr lang="en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Autoformation </a:t>
            </a:r>
            <a:r>
              <a:rPr lang="en" sz="17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Premiers pas avec Scratch pour tous</a:t>
            </a:r>
            <a:r>
              <a:rPr lang="en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Ubuntu"/>
              <a:buChar char="❏"/>
            </a:pPr>
            <a:r>
              <a:rPr lang="en" sz="17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Padlet d’idées</a:t>
            </a:r>
            <a:endParaRPr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Ubuntu"/>
              <a:buChar char="❏"/>
            </a:pPr>
            <a:r>
              <a:rPr lang="en" sz="17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Leçons de programmation</a:t>
            </a:r>
            <a:endParaRPr sz="17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Ubuntu"/>
              <a:buChar char="❏"/>
            </a:pPr>
            <a:r>
              <a:rPr lang="en" sz="17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Tutoriels Scratch en math</a:t>
            </a:r>
            <a:r>
              <a:rPr lang="en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" sz="17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 Scratch pour tous</a:t>
            </a:r>
            <a:r>
              <a:rPr lang="en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du RÉCIT MST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Ubuntu"/>
              <a:buChar char="❏"/>
            </a:pPr>
            <a:r>
              <a:rPr lang="en" sz="17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0"/>
              </a:rPr>
              <a:t>Webinaire</a:t>
            </a:r>
            <a:r>
              <a:rPr lang="en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sur le dessin géométrique avec Scratch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Ubuntu"/>
              <a:buChar char="❏"/>
            </a:pPr>
            <a:r>
              <a:rPr lang="en" sz="17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11"/>
              </a:rPr>
              <a:t>Webinaire</a:t>
            </a:r>
            <a:r>
              <a:rPr lang="en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sur la généralisation de calculs avec Scratch 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	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56"/>
          <p:cNvSpPr txBox="1"/>
          <p:nvPr>
            <p:ph idx="4294967295" type="ctrTitle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latin typeface="Viga"/>
                <a:ea typeface="Viga"/>
                <a:cs typeface="Viga"/>
                <a:sym typeface="Viga"/>
              </a:rPr>
              <a:t>MERCI !</a:t>
            </a:r>
            <a:endParaRPr b="1" sz="100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43" name="Google Shape;84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56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stephanie.rioux@recitmst.qc.ca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equipe</a:t>
            </a:r>
            <a:r>
              <a:rPr lang="en" sz="2500">
                <a:solidFill>
                  <a:schemeClr val="dk2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@recitmst.qc.ca</a:t>
            </a:r>
            <a:r>
              <a:rPr lang="en" sz="2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45" name="Google Shape;845;p56"/>
          <p:cNvSpPr txBox="1"/>
          <p:nvPr/>
        </p:nvSpPr>
        <p:spPr>
          <a:xfrm>
            <a:off x="1147300" y="262475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46" name="Google Shape;846;p56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sont mise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s à disposition, sauf 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exception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47" name="Google Shape;847;p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57"/>
          <p:cNvPicPr preferRelativeResize="0"/>
          <p:nvPr/>
        </p:nvPicPr>
        <p:blipFill rotWithShape="1">
          <a:blip r:embed="rId3">
            <a:alphaModFix amt="12000"/>
          </a:blip>
          <a:srcRect b="0" l="0" r="0" t="0"/>
          <a:stretch/>
        </p:blipFill>
        <p:spPr>
          <a:xfrm>
            <a:off x="0" y="0"/>
            <a:ext cx="9144001" cy="543208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853" name="Google Shape;853;p57"/>
          <p:cNvSpPr txBox="1"/>
          <p:nvPr/>
        </p:nvSpPr>
        <p:spPr>
          <a:xfrm>
            <a:off x="373500" y="128400"/>
            <a:ext cx="8397000" cy="9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i="0" lang="en" sz="43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Merci à nos exposants!</a:t>
            </a:r>
            <a:endParaRPr b="1" baseline="30000" i="0" sz="43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54" name="Google Shape;854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4500" y="1291650"/>
            <a:ext cx="1428750" cy="952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855" name="Google Shape;855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4950" y="3389750"/>
            <a:ext cx="2857500" cy="86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856" name="Google Shape;856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37450" y="1291650"/>
            <a:ext cx="2472451" cy="10841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857" name="Google Shape;857;p5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75325" y="3389750"/>
            <a:ext cx="1031201" cy="10312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858" name="Google Shape;858;p5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12259" y="3274445"/>
            <a:ext cx="1477336" cy="983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pic>
        <p:nvPicPr>
          <p:cNvPr id="859" name="Google Shape;859;p5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12241" y="1291653"/>
            <a:ext cx="1663450" cy="670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Google Shape;864;p58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>
            <a:off x="0" y="0"/>
            <a:ext cx="9144001" cy="543208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0"/>
              </a:srgbClr>
            </a:outerShdw>
          </a:effectLst>
        </p:spPr>
      </p:pic>
      <p:sp>
        <p:nvSpPr>
          <p:cNvPr id="865" name="Google Shape;865;p58"/>
          <p:cNvSpPr txBox="1"/>
          <p:nvPr/>
        </p:nvSpPr>
        <p:spPr>
          <a:xfrm>
            <a:off x="373500" y="128400"/>
            <a:ext cx="8397000" cy="9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i="0" lang="en" sz="43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Assemblée générale du GRMS</a:t>
            </a:r>
            <a:endParaRPr b="1" baseline="30000" i="0" sz="43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6" name="Google Shape;866;p58"/>
          <p:cNvSpPr txBox="1"/>
          <p:nvPr/>
        </p:nvSpPr>
        <p:spPr>
          <a:xfrm>
            <a:off x="6046150" y="921500"/>
            <a:ext cx="26610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1er décembre 2020 en ligne!</a:t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58"/>
          <p:cNvSpPr txBox="1"/>
          <p:nvPr/>
        </p:nvSpPr>
        <p:spPr>
          <a:xfrm>
            <a:off x="290875" y="799188"/>
            <a:ext cx="4200600" cy="3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1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Ordre du jour</a:t>
            </a:r>
            <a:endParaRPr b="1" i="0" sz="1100" u="sng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AutoNum type="arabicPeriod"/>
            </a:pPr>
            <a:r>
              <a:rPr b="1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Ouverture de l’assemblée ;</a:t>
            </a:r>
            <a:endParaRPr b="1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AutoNum type="arabicPeriod"/>
            </a:pPr>
            <a:r>
              <a:rPr b="1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Nomination d’une présidente ou d’un président d’élections ;</a:t>
            </a:r>
            <a:endParaRPr b="1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AutoNum type="arabicPeriod"/>
            </a:pPr>
            <a:r>
              <a:rPr b="1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Adoption de l’ordre du jour ;</a:t>
            </a:r>
            <a:endParaRPr b="1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AutoNum type="arabicPeriod"/>
            </a:pPr>
            <a:r>
              <a:rPr b="1" i="0" lang="en" sz="11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Adoption du procès-verbal de l’assemblée générale tenue à Victoriaville, le 25 octobre 2019</a:t>
            </a:r>
            <a:r>
              <a:rPr b="1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;</a:t>
            </a:r>
            <a:endParaRPr b="1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AutoNum type="arabicPeriod"/>
            </a:pPr>
            <a:r>
              <a:rPr b="1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Suivis au procès-verbal ;</a:t>
            </a:r>
            <a:endParaRPr b="1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AutoNum type="arabicPeriod"/>
            </a:pPr>
            <a:r>
              <a:rPr b="1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Rapport du conseil d’administration ;</a:t>
            </a:r>
            <a:endParaRPr b="1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AutoNum type="arabicPeriod"/>
            </a:pPr>
            <a:r>
              <a:rPr b="1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Rapport de la trésorerie ;</a:t>
            </a:r>
            <a:endParaRPr b="1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AutoNum type="arabicPeriod"/>
            </a:pPr>
            <a:r>
              <a:rPr b="1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Modifications aux règlements généraux ;</a:t>
            </a:r>
            <a:endParaRPr b="1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AutoNum type="arabicPeriod"/>
            </a:pPr>
            <a:r>
              <a:rPr b="1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Prix du GRMS ;</a:t>
            </a:r>
            <a:endParaRPr b="1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AutoNum type="arabicPeriod"/>
            </a:pPr>
            <a:r>
              <a:rPr b="1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Élections ;</a:t>
            </a:r>
            <a:endParaRPr b="1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AutoNum type="arabicPeriod"/>
            </a:pPr>
            <a:r>
              <a:rPr b="1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Résolutions venant de la salle ;</a:t>
            </a:r>
            <a:endParaRPr b="1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AutoNum type="arabicPeriod"/>
            </a:pPr>
            <a:r>
              <a:rPr b="1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Autres points ;</a:t>
            </a:r>
            <a:endParaRPr b="1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AutoNum type="arabicPeriod"/>
            </a:pPr>
            <a:r>
              <a:rPr b="1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Dates et lieu de la prochaine session de perfectionnement ;</a:t>
            </a:r>
            <a:endParaRPr b="1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AutoNum type="arabicPeriod"/>
            </a:pPr>
            <a:r>
              <a:rPr b="1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Levée de l’assemblée ;</a:t>
            </a:r>
            <a:endParaRPr b="1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Guy Gervais</a:t>
            </a:r>
            <a:endParaRPr b="1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Président du GRMS</a:t>
            </a:r>
            <a:endParaRPr b="1" i="0" sz="1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9"/>
          <p:cNvSpPr txBox="1"/>
          <p:nvPr>
            <p:ph type="title"/>
          </p:nvPr>
        </p:nvSpPr>
        <p:spPr>
          <a:xfrm>
            <a:off x="560951" y="168775"/>
            <a:ext cx="51654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Corbel"/>
              <a:buNone/>
            </a:pPr>
            <a:r>
              <a:rPr lang="en" sz="2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Les ateliers offerts par le RÉCIT MST</a:t>
            </a:r>
            <a:endParaRPr sz="2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08" name="Google Shape;608;p29"/>
          <p:cNvSpPr txBox="1"/>
          <p:nvPr>
            <p:ph idx="1" type="body"/>
          </p:nvPr>
        </p:nvSpPr>
        <p:spPr>
          <a:xfrm>
            <a:off x="747919" y="1302844"/>
            <a:ext cx="6545400" cy="26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101 ► Initiation à Graspable Math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202 ► Enseignement et apprentissage en mode hybride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302 ► Initiation à Minecraft pour les maths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401 ► Initiation à BlocksCAD: Modélisation 3D et programmation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502 ► Création d’une séquence d’apprentissage en ligne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603 ► Scratch: Dessin géométrique avancé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7493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Ubuntu"/>
              <a:ea typeface="Ubuntu"/>
              <a:cs typeface="Ubuntu"/>
              <a:sym typeface="Ubuntu"/>
            </a:endParaRPr>
          </a:p>
          <a:p>
            <a:pPr indent="0" lvl="0" marL="3429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Ubuntu"/>
              <a:ea typeface="Ubuntu"/>
              <a:cs typeface="Ubuntu"/>
              <a:sym typeface="Ubuntu"/>
            </a:endParaRPr>
          </a:p>
          <a:p>
            <a:pPr indent="0" lvl="0" marL="7493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Ubuntu"/>
              <a:ea typeface="Ubuntu"/>
              <a:cs typeface="Ubuntu"/>
              <a:sym typeface="Ubuntu"/>
            </a:endParaRPr>
          </a:p>
          <a:p>
            <a:pPr indent="0" lvl="0" marL="7493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Ubuntu"/>
              <a:ea typeface="Ubuntu"/>
              <a:cs typeface="Ubuntu"/>
              <a:sym typeface="Ubuntu"/>
            </a:endParaRPr>
          </a:p>
          <a:p>
            <a:pPr indent="0" lvl="0" marL="3429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0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14" name="Google Shape;614;p30"/>
          <p:cNvSpPr txBox="1"/>
          <p:nvPr>
            <p:ph idx="1" type="body"/>
          </p:nvPr>
        </p:nvSpPr>
        <p:spPr>
          <a:xfrm>
            <a:off x="747925" y="1383175"/>
            <a:ext cx="6826800" cy="30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Pour mieux vous connaître…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Pourquoi la programmation? Pourquoi Scratch?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Les bases en programmation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Incrémentation de variable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Récursivité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Traçage de fonctions et relations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■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Partage de ressources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15" name="Google Shape;615;p30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31"/>
          <p:cNvSpPr txBox="1"/>
          <p:nvPr>
            <p:ph type="title"/>
          </p:nvPr>
        </p:nvSpPr>
        <p:spPr>
          <a:xfrm>
            <a:off x="585000" y="225025"/>
            <a:ext cx="6303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Votre rapport au 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numérique 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21" name="Google Shape;621;p31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622" name="Google Shape;622;p31"/>
          <p:cNvGraphicFramePr/>
          <p:nvPr/>
        </p:nvGraphicFramePr>
        <p:xfrm>
          <a:off x="480350" y="1217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{1D907C37-79B4-4D79-9212-C62F2676C673}</a:tableStyleId>
              </a:tblPr>
              <a:tblGrid>
                <a:gridCol w="2456675"/>
                <a:gridCol w="4586425"/>
              </a:tblGrid>
              <a:tr h="892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C’est la panique! 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J’en dors plus la nuit… 😱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2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J’apprivoise… lentement mais sûrement! 😕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2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Je commence à 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vraiment m’amuser! 😊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92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Je suis comme un 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poisson dans l’eau! 😀</a:t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23" name="Google Shape;623;p31"/>
          <p:cNvSpPr txBox="1"/>
          <p:nvPr/>
        </p:nvSpPr>
        <p:spPr>
          <a:xfrm>
            <a:off x="3794850" y="1998150"/>
            <a:ext cx="2578800" cy="11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Jamboard</a:t>
            </a:r>
            <a:endParaRPr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2"/>
          <p:cNvSpPr txBox="1"/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Et qu’en est-il de 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Scratch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29" name="Google Shape;629;p32"/>
          <p:cNvSpPr txBox="1"/>
          <p:nvPr>
            <p:ph idx="12" type="sldNum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630" name="Google Shape;630;p32"/>
          <p:cNvGraphicFramePr/>
          <p:nvPr/>
        </p:nvGraphicFramePr>
        <p:xfrm>
          <a:off x="371575" y="111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{1D907C37-79B4-4D79-9212-C62F2676C673}</a:tableStyleId>
              </a:tblPr>
              <a:tblGrid>
                <a:gridCol w="3059400"/>
                <a:gridCol w="3983700"/>
              </a:tblGrid>
              <a:tr h="712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Ça m’intrigue… mais j’ai pas encore osé!</a:t>
                      </a:r>
                      <a:endParaRPr sz="17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2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Je sais faire des calculs avec Scratch</a:t>
                      </a:r>
                      <a:endParaRPr sz="17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1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Je sais faire du dessin géométrique de base avec Scratch</a:t>
                      </a:r>
                      <a:endParaRPr sz="17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2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Je l’utilise… de façon créative! </a:t>
                      </a:r>
                      <a:endParaRPr sz="17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2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Scratch</a:t>
                      </a:r>
                      <a:r>
                        <a:rPr lang="en" sz="1700">
                          <a:solidFill>
                            <a:schemeClr val="dk2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 et moi… c’est l’amour fou! </a:t>
                      </a:r>
                      <a:endParaRPr sz="17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700">
                        <a:solidFill>
                          <a:schemeClr val="dk2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31" name="Google Shape;631;p32"/>
          <p:cNvSpPr txBox="1"/>
          <p:nvPr/>
        </p:nvSpPr>
        <p:spPr>
          <a:xfrm>
            <a:off x="3794850" y="1998150"/>
            <a:ext cx="2578800" cy="11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u="sng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Jamboard</a:t>
            </a:r>
            <a:endParaRPr sz="3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3"/>
          <p:cNvSpPr txBox="1"/>
          <p:nvPr>
            <p:ph idx="4294967295" type="subTitle"/>
          </p:nvPr>
        </p:nvSpPr>
        <p:spPr>
          <a:xfrm>
            <a:off x="576000" y="40175"/>
            <a:ext cx="7992000" cy="7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Pourquoi la </a:t>
            </a: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programmation</a:t>
            </a: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? Pourquoi Scratch?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37" name="Google Shape;637;p33"/>
          <p:cNvSpPr txBox="1"/>
          <p:nvPr>
            <p:ph idx="4294967295" type="body"/>
          </p:nvPr>
        </p:nvSpPr>
        <p:spPr>
          <a:xfrm>
            <a:off x="258275" y="1001150"/>
            <a:ext cx="8855400" cy="32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■"/>
            </a:pP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Engagement, motivation, faire des maths autrement;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■"/>
            </a:pP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PFEQ, arithmétique, géométrie, algèbre, probabilités, statistiques, maths financières;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■"/>
            </a:pP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Pensée algébrique, pensée informatique, pensée algorithmique;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■"/>
            </a:pPr>
            <a:r>
              <a:rPr lang="en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Plan d’action numérique (PAN)</a:t>
            </a: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(mesure 02);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■"/>
            </a:pPr>
            <a:r>
              <a:rPr lang="en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Cadre de référence de la compétence numérique</a:t>
            </a: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;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■"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Nouveau document du MEQ</a:t>
            </a: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.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38" name="Google Shape;638;p33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34"/>
          <p:cNvSpPr txBox="1"/>
          <p:nvPr>
            <p:ph idx="4294967295" type="subTitle"/>
          </p:nvPr>
        </p:nvSpPr>
        <p:spPr>
          <a:xfrm>
            <a:off x="1611599" y="222100"/>
            <a:ext cx="5920800" cy="7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Pourquoi la </a:t>
            </a: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programmation</a:t>
            </a: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?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Pourquoi Scratch?</a:t>
            </a:r>
            <a:endParaRPr b="1" sz="25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4" name="Google Shape;644;p34"/>
          <p:cNvSpPr txBox="1"/>
          <p:nvPr>
            <p:ph idx="12" type="sldNum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5" name="Google Shape;64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325" y="1115025"/>
            <a:ext cx="6427347" cy="354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