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Dosis"/>
      <p:regular r:id="rId32"/>
      <p:bold r:id="rId33"/>
    </p:embeddedFont>
    <p:embeddedFont>
      <p:font typeface="Nixie One"/>
      <p:regular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1.xml"/><Relationship Id="rId28" Type="http://schemas.openxmlformats.org/officeDocument/2006/relationships/font" Target="fonts/Ubuntu-regular.fntdata"/><Relationship Id="rId27" Type="http://schemas.openxmlformats.org/officeDocument/2006/relationships/font" Target="fonts/RobotoSlab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7.xml"/><Relationship Id="rId33" Type="http://schemas.openxmlformats.org/officeDocument/2006/relationships/font" Target="fonts/Dosis-bold.fntdata"/><Relationship Id="rId10" Type="http://schemas.openxmlformats.org/officeDocument/2006/relationships/slide" Target="slides/slide6.xml"/><Relationship Id="rId32" Type="http://schemas.openxmlformats.org/officeDocument/2006/relationships/font" Target="fonts/Dosis-regular.fntdata"/><Relationship Id="rId13" Type="http://schemas.openxmlformats.org/officeDocument/2006/relationships/slide" Target="slides/slide9.xml"/><Relationship Id="rId35" Type="http://schemas.openxmlformats.org/officeDocument/2006/relationships/font" Target="fonts/Nunito-regular.fntdata"/><Relationship Id="rId12" Type="http://schemas.openxmlformats.org/officeDocument/2006/relationships/slide" Target="slides/slide8.xml"/><Relationship Id="rId34" Type="http://schemas.openxmlformats.org/officeDocument/2006/relationships/font" Target="fonts/NixieOne-regular.fntdata"/><Relationship Id="rId15" Type="http://schemas.openxmlformats.org/officeDocument/2006/relationships/slide" Target="slides/slide11.xml"/><Relationship Id="rId37" Type="http://schemas.openxmlformats.org/officeDocument/2006/relationships/font" Target="fonts/Nunito-italic.fntdata"/><Relationship Id="rId14" Type="http://schemas.openxmlformats.org/officeDocument/2006/relationships/slide" Target="slides/slide10.xml"/><Relationship Id="rId36" Type="http://schemas.openxmlformats.org/officeDocument/2006/relationships/font" Target="fonts/Nunito-bold.fntdata"/><Relationship Id="rId17" Type="http://schemas.openxmlformats.org/officeDocument/2006/relationships/slide" Target="slides/slide13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wooclap.com/CPDFXJ?from=instruction-slid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745627895/edito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join/xwshhb?lang=fr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ced826df1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ced826df1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96fffd7d2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96fffd7d2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232679ab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232679a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0a82d7952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40a82d7952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0a82d79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0a82d79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0a82d7952_0_10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0a82d7952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96fffd7d2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96fffd7d2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0256c91dd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70256c91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86b68b74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86b68b74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886b68b747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69beb98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69beb9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latin typeface="Nunito"/>
                <a:ea typeface="Nunito"/>
                <a:cs typeface="Nunito"/>
                <a:sym typeface="Nunito"/>
              </a:rPr>
              <a:t>Lien d’invitation: </a:t>
            </a: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https://app.wooclap.com/CPDFXJ?from=instruction-slide</a:t>
            </a:r>
            <a:endParaRPr sz="185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https://scratch.mit.edu/projects/745627895/editor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0a82d795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0a82d79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6fffd7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96fffd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https://student.desmos.com/join/xwshhb?lang=fr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scratch01112023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9fqoRRexQ8z_HTFkZe-O8sQZtvM0xugjAAN4stSv0Wo/edit?usp=sharing" TargetMode="External"/><Relationship Id="rId10" Type="http://schemas.openxmlformats.org/officeDocument/2006/relationships/hyperlink" Target="https://scratch.mit.edu/projects/357316433/editor/" TargetMode="External"/><Relationship Id="rId13" Type="http://schemas.openxmlformats.org/officeDocument/2006/relationships/hyperlink" Target="https://youtu.be/9fahJ9rpkKA" TargetMode="External"/><Relationship Id="rId12" Type="http://schemas.openxmlformats.org/officeDocument/2006/relationships/hyperlink" Target="https://scratch.mit.edu/projects/357319972/edit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scratch.mit.edu/projects/737764571/editor" TargetMode="External"/><Relationship Id="rId15" Type="http://schemas.openxmlformats.org/officeDocument/2006/relationships/hyperlink" Target="https://docs.google.com/presentation/d/1U75fERPhP15YMNp0HL2B8S9z7o2gDwGd8-xO5nijB8Y/edit?usp=sharing" TargetMode="External"/><Relationship Id="rId14" Type="http://schemas.openxmlformats.org/officeDocument/2006/relationships/hyperlink" Target="https://scratch.mit.edu/projects/358281224/editor/" TargetMode="External"/><Relationship Id="rId17" Type="http://schemas.openxmlformats.org/officeDocument/2006/relationships/hyperlink" Target="https://scratch.mit.edu/projects/357318983/editor/" TargetMode="External"/><Relationship Id="rId16" Type="http://schemas.openxmlformats.org/officeDocument/2006/relationships/hyperlink" Target="https://scratch.mit.edu/projects/141976799/editor" TargetMode="External"/><Relationship Id="rId5" Type="http://schemas.openxmlformats.org/officeDocument/2006/relationships/hyperlink" Target="https://scratch.mit.edu/projects/751550624/editor/" TargetMode="External"/><Relationship Id="rId19" Type="http://schemas.openxmlformats.org/officeDocument/2006/relationships/hyperlink" Target="https://scratch.mit.edu/projects/130842168/editor" TargetMode="External"/><Relationship Id="rId6" Type="http://schemas.openxmlformats.org/officeDocument/2006/relationships/hyperlink" Target="https://scratch.mit.edu/projects/176985648/editor" TargetMode="External"/><Relationship Id="rId18" Type="http://schemas.openxmlformats.org/officeDocument/2006/relationships/hyperlink" Target="https://youtu.be/glaQrf8ZuD4" TargetMode="External"/><Relationship Id="rId7" Type="http://schemas.openxmlformats.org/officeDocument/2006/relationships/hyperlink" Target="https://youtu.be/YbovlKuATtc" TargetMode="External"/><Relationship Id="rId8" Type="http://schemas.openxmlformats.org/officeDocument/2006/relationships/hyperlink" Target="https://scratch.mit.edu/projects/751552200/editor/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9fqoRRexQ8z_HTFkZe-O8sQZtvM0xugjAAN4stSv0Wo/edit#slide=id.g35f391192_0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-generalisation-de-calculs" TargetMode="External"/><Relationship Id="rId10" Type="http://schemas.openxmlformats.org/officeDocument/2006/relationships/hyperlink" Target="https://recitmst.qc.ca/Scratch-dessin-geometrique" TargetMode="External"/><Relationship Id="rId12" Type="http://schemas.openxmlformats.org/officeDocument/2006/relationships/hyperlink" Target="https://drive.google.com/file/d/1L7zrdZ7JrwKsScwQS7_gA1s2rK4qO5sQ/view?usp=sharin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course/view.php?id=178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course/view.php?id=177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hyperlink" Target="http://recitmst.qc.ca/salle-ecv" TargetMode="External"/><Relationship Id="rId5" Type="http://schemas.openxmlformats.org/officeDocument/2006/relationships/hyperlink" Target="https://docs.google.com/presentation/d/e/2PACX-1vS2WFQmnIa0PsifAkHSL10jQWkEmVlsKHjZHYbQNz-0yrpu9XqpIrvD8I23YXRKQpr8rO92ygj97ht1/pub?start=false&amp;loop=false&amp;delayms=3000&amp;fbclid=IwAR0xnWxEfteXSJpa4Tp6ChFgPx0rzNEjVQYO4swRDSVNvIkEIPg4ToNH8Bo&amp;slide=id.g27c0d637c22_0_0" TargetMode="External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enrol/index.php?id=178" TargetMode="External"/><Relationship Id="rId10" Type="http://schemas.openxmlformats.org/officeDocument/2006/relationships/hyperlink" Target="https://campus.recit.qc.ca/enrol/index.php?id=178" TargetMode="External"/><Relationship Id="rId13" Type="http://schemas.openxmlformats.org/officeDocument/2006/relationships/hyperlink" Target="https://campus.recit.qc.ca/mod/page/view.php?id=21565" TargetMode="External"/><Relationship Id="rId12" Type="http://schemas.openxmlformats.org/officeDocument/2006/relationships/hyperlink" Target="https://campus.recit.qc.ca/mod/page/view.php?id=16668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63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gif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6" Type="http://schemas.openxmlformats.org/officeDocument/2006/relationships/hyperlink" Target="https://sites.google.com/csbe.qc.ca/evaluerautrementenmath/types-de-probl%C3%A8mes/programmation-et-robotique?authuser=0" TargetMode="External"/><Relationship Id="rId7" Type="http://schemas.openxmlformats.org/officeDocument/2006/relationships/hyperlink" Target="https://www.dcp.edu.gov.on.ca/fr/curriculum/elementaire-mathematiqu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751548273/editor/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J68ZVy2Gfik" TargetMode="External"/><Relationship Id="rId10" Type="http://schemas.openxmlformats.org/officeDocument/2006/relationships/hyperlink" Target="https://scratch.mit.edu/projects/277691507/editor" TargetMode="External"/><Relationship Id="rId13" Type="http://schemas.openxmlformats.org/officeDocument/2006/relationships/hyperlink" Target="https://sites.google.com/csbe.qc.ca/evaluerautrementenmath/types-de-probl%C3%A8mes/t%C3%A2ches-cr%C3%A9atives/exemples-de-t%C3%A2ches-cr%C3%A9atives?authuser=0#h.thdgyp8lhv8f" TargetMode="External"/><Relationship Id="rId12" Type="http://schemas.openxmlformats.org/officeDocument/2006/relationships/hyperlink" Target="https://scratch.mit.edu/projects/277691668/edi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scratch.mit.edu/projects/154511043/editor" TargetMode="External"/><Relationship Id="rId15" Type="http://schemas.openxmlformats.org/officeDocument/2006/relationships/hyperlink" Target="https://youtu.be/Ln05pjPuFxI" TargetMode="External"/><Relationship Id="rId14" Type="http://schemas.openxmlformats.org/officeDocument/2006/relationships/hyperlink" Target="https://scratch.mit.edu/projects/293334767/editor/" TargetMode="External"/><Relationship Id="rId17" Type="http://schemas.openxmlformats.org/officeDocument/2006/relationships/hyperlink" Target="https://youtu.be/RsSjMk3V5uA" TargetMode="External"/><Relationship Id="rId16" Type="http://schemas.openxmlformats.org/officeDocument/2006/relationships/hyperlink" Target="https://youtu.be/IS_-V0bICeM" TargetMode="External"/><Relationship Id="rId5" Type="http://schemas.openxmlformats.org/officeDocument/2006/relationships/hyperlink" Target="https://scratch.mit.edu/projects/751549506/editor/" TargetMode="External"/><Relationship Id="rId6" Type="http://schemas.openxmlformats.org/officeDocument/2006/relationships/hyperlink" Target="https://scratch.mit.edu/projects/357316433/editor/" TargetMode="External"/><Relationship Id="rId18" Type="http://schemas.openxmlformats.org/officeDocument/2006/relationships/image" Target="../media/image16.png"/><Relationship Id="rId7" Type="http://schemas.openxmlformats.org/officeDocument/2006/relationships/hyperlink" Target="https://youtu.be/Ju9WvQgktzM" TargetMode="External"/><Relationship Id="rId8" Type="http://schemas.openxmlformats.org/officeDocument/2006/relationships/hyperlink" Target="https://scratch.mit.edu/projects/154511043/edi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-13250" y="1701375"/>
            <a:ext cx="908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Développement de la pensée mathématique et programmation informatique avec Scratch</a:t>
            </a:r>
            <a:endParaRPr sz="27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96425" y="2864400"/>
            <a:ext cx="44799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des Trois-Lacs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1er novembre 2023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9h à 15h30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recitmst.qc.ca/scratch01112023</a:t>
            </a:r>
            <a:endParaRPr sz="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150" y="61001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875" y="3508350"/>
            <a:ext cx="1572600" cy="15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698100" y="1468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vec variables, incrémentation et opérateurs mathématiques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3411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b="1" sz="19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Généralisation de calculs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7"/>
          <p:cNvSpPr txBox="1"/>
          <p:nvPr>
            <p:ph idx="4294967295" type="body"/>
          </p:nvPr>
        </p:nvSpPr>
        <p:spPr>
          <a:xfrm>
            <a:off x="1227600" y="160725"/>
            <a:ext cx="64374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Généralisation de calculs (exemples)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155275" y="944325"/>
            <a:ext cx="71427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900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9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19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9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9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19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9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Traduire un énoncé en expression mathématique</a:t>
            </a:r>
            <a:endParaRPr sz="1900" u="sng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Opérations sur les entiers et pensée algébrique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de facturation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1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1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655000" y="1782525"/>
            <a:ext cx="8328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Pour aller plus loin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Approche flexible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(document)</a:t>
            </a:r>
            <a:endParaRPr sz="21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rgbClr val="5F6C7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9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227" name="Google Shape;227;p2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11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230" name="Google Shape;230;p2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014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232" name="Google Shape;232;p29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233" name="Google Shape;233;p2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FAC4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235" name="Google Shape;235;p29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236" name="Google Shape;236;p2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FFA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239" name="Google Shape;239;p2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4D9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241" name="Google Shape;241;p29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242" name="Google Shape;242;p2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0147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F6C70"/>
                  </a:solidFill>
                  <a:latin typeface="Nixie One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244" name="Google Shape;244;p29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Exécuter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Modifier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Compléter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259750" y="4488350"/>
            <a:ext cx="1610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Lire et interpréter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Corriger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F6C70"/>
                </a:solidFill>
                <a:latin typeface="Nixie One"/>
                <a:ea typeface="Nixie One"/>
                <a:cs typeface="Nixie One"/>
                <a:sym typeface="Nixie One"/>
              </a:rPr>
              <a:t>Créer du code</a:t>
            </a:r>
            <a:endParaRPr b="1" sz="1300">
              <a:solidFill>
                <a:srgbClr val="5F6C7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MEQ - Février 2020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Deux fondements de l’enseignement-apprentissage de la mathématique: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Donner du sens à la mathématique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 s’appuyant sur la compréhension des concepts et des processus mathématiques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Recourir à la résolution de problèmes selon différentes intentions (</a:t>
            </a:r>
            <a:r>
              <a:rPr b="1" lang="en" u="sng">
                <a:latin typeface="Century Gothic"/>
                <a:ea typeface="Century Gothic"/>
                <a:cs typeface="Century Gothic"/>
                <a:sym typeface="Century Gothic"/>
              </a:rPr>
              <a:t>PAR la RP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Condition essentielle à l’actualisation des fondements de l’enseignement-apprentissage de la mathématique: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Favoriser l’engagement cognitif et la participation active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de l’élève dans l’activité mathématique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L’élève raisonne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(réfléchir, justifier, prouver, etc.)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L’élève communique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/>
        </p:nvSpPr>
        <p:spPr>
          <a:xfrm>
            <a:off x="76200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5754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MEQ - Février 2020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1"/>
          <p:cNvSpPr txBox="1"/>
          <p:nvPr>
            <p:ph idx="12" type="sldNum"/>
          </p:nvPr>
        </p:nvSpPr>
        <p:spPr>
          <a:xfrm>
            <a:off x="7109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00" y="0"/>
            <a:ext cx="54893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compétence numérique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1461175" y="527150"/>
            <a:ext cx="2689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essources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1206600" y="1828075"/>
            <a:ext cx="6730800" cy="3801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1150225" y="1781122"/>
            <a:ext cx="7725300" cy="32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b="1" sz="15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Plus loin avec Scratch en mathématique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du RÉCIT MST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 sur le dessin géométrique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 sur la généralisation de calculs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utiles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Accompagnement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72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L’équipe du RÉCIT MST est disponible les mercredis matins de 9 h à 11 h 30.</a:t>
            </a:r>
            <a:r>
              <a:rPr lang="en" sz="207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7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2035818" y="3888558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recitmst.qc.ca/salle-ecv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Toutes les informations</a:t>
            </a:r>
            <a:endParaRPr i="1" sz="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4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144400" y="1225675"/>
            <a:ext cx="32754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</a:t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Rioux</a:t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b="1"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hlinkClick r:id="rId4"/>
          </p:cNvPr>
          <p:cNvSpPr txBox="1"/>
          <p:nvPr/>
        </p:nvSpPr>
        <p:spPr>
          <a:xfrm>
            <a:off x="164425" y="3053013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6" name="Google Shape;126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9288" y="1037125"/>
            <a:ext cx="18288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39953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5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0375" y="78999"/>
            <a:ext cx="2479250" cy="21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>
            <a:hlinkClick r:id="rId9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 en mathématique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5">
            <a:hlinkClick r:id="rId12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875" y="3414888"/>
            <a:ext cx="3276724" cy="13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36"/>
          <p:cNvSpPr txBox="1"/>
          <p:nvPr/>
        </p:nvSpPr>
        <p:spPr>
          <a:xfrm>
            <a:off x="0" y="1733500"/>
            <a:ext cx="349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b="1" sz="6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 txBox="1"/>
          <p:nvPr/>
        </p:nvSpPr>
        <p:spPr>
          <a:xfrm>
            <a:off x="4175500" y="1746650"/>
            <a:ext cx="43755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44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b="1" sz="21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44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equipemst@recit.qc.ca </a:t>
            </a:r>
            <a:endParaRPr b="1" sz="21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rgbClr val="11445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114454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114454"/>
                </a:solidFill>
              </a:rPr>
              <a:t>.</a:t>
            </a:r>
            <a:r>
              <a:rPr lang="en" sz="800">
                <a:solidFill>
                  <a:srgbClr val="114454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114454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1052725" y="1683825"/>
            <a:ext cx="68268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Pour mieux vous connaître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Pourquoi la programmation en math?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Programmer une animation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Approche flexible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Idées et ressources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 suite…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la rencontre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e me situe…😺💻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650" y="208550"/>
            <a:ext cx="2284650" cy="22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88" y="2741850"/>
            <a:ext cx="7754815" cy="20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4294967295" type="body"/>
          </p:nvPr>
        </p:nvSpPr>
        <p:spPr>
          <a:xfrm>
            <a:off x="300425" y="1822350"/>
            <a:ext cx="86295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Engagement cognitif, motivation, faire autrement, créativité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PFEQ : arithmétique, géométrie, algèbre, probabilités, statistiques, maths financières,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Pensée algébrique, pensée informatique, pensée algorithmique, résolution de problème, raisonnements (séquentiel, conditionnel, itératif, récursif)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b="1" sz="14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Document du MEQ « </a:t>
            </a: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L’usage pédagogique de la programmation informatique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 »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Site «</a:t>
            </a: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 - Programmation et robotique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programme-cadre de mathématiques de l’Ontario (2020) - Codage</a:t>
            </a:r>
            <a:endParaRPr b="1" sz="14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Pourquoi ?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3113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programmation créative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12525" y="1033800"/>
            <a:ext cx="26436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Lutins (Sprites)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Arrière-plan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Dialogue 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Effets sonores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Programme à compléter</a:t>
            </a:r>
            <a:endParaRPr sz="2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925" y="967575"/>
            <a:ext cx="4038151" cy="33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subTitle"/>
          </p:nvPr>
        </p:nvSpPr>
        <p:spPr>
          <a:xfrm>
            <a:off x="3900100" y="246525"/>
            <a:ext cx="479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dessin géométrique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-79275" y="1139200"/>
            <a:ext cx="37137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6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 créative dans Desmos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19350" y="1107525"/>
            <a:ext cx="4398699" cy="29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4294967295" type="subTitle"/>
          </p:nvPr>
        </p:nvSpPr>
        <p:spPr>
          <a:xfrm>
            <a:off x="914725" y="670000"/>
            <a:ext cx="372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dessin géométrique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719588"/>
            <a:ext cx="3708840" cy="292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848" y="1663600"/>
            <a:ext cx="3376327" cy="30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3383399" y="26230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Pilotage avec Desmos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371899" y="1204575"/>
            <a:ext cx="37836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 Desmos</a:t>
            </a:r>
            <a:endParaRPr sz="23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36" y="1721801"/>
            <a:ext cx="3097726" cy="29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400" y="1828275"/>
            <a:ext cx="3097724" cy="12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CC25F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