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Roboto Slab"/>
      <p:regular r:id="rId25"/>
      <p:bold r:id="rId26"/>
    </p:embeddedFont>
    <p:embeddedFont>
      <p:font typeface="Ubuntu"/>
      <p:regular r:id="rId27"/>
      <p:bold r:id="rId28"/>
      <p:italic r:id="rId29"/>
      <p:boldItalic r:id="rId30"/>
    </p:embeddedFont>
    <p:embeddedFont>
      <p:font typeface="Dosis"/>
      <p:regular r:id="rId31"/>
      <p:bold r:id="rId32"/>
    </p:embeddedFont>
    <p:embeddedFont>
      <p:font typeface="Nixie One"/>
      <p:regular r:id="rId33"/>
    </p:embeddedFont>
    <p:embeddedFont>
      <p:font typeface="Nunito"/>
      <p:regular r:id="rId34"/>
      <p:bold r:id="rId35"/>
      <p:italic r:id="rId36"/>
      <p:boldItalic r:id="rId37"/>
    </p:embeddedFon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" Target="slides/slide16.xml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Slab-bold.fntdata"/><Relationship Id="rId25" Type="http://schemas.openxmlformats.org/officeDocument/2006/relationships/font" Target="fonts/RobotoSlab-regular.fntdata"/><Relationship Id="rId28" Type="http://schemas.openxmlformats.org/officeDocument/2006/relationships/font" Target="fonts/Ubuntu-bold.fntdata"/><Relationship Id="rId27" Type="http://schemas.openxmlformats.org/officeDocument/2006/relationships/font" Target="fonts/Ubuntu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Ubuntu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osis-regular.fntdata"/><Relationship Id="rId30" Type="http://schemas.openxmlformats.org/officeDocument/2006/relationships/font" Target="fonts/Ubuntu-boldItalic.fntdata"/><Relationship Id="rId11" Type="http://schemas.openxmlformats.org/officeDocument/2006/relationships/slide" Target="slides/slide7.xml"/><Relationship Id="rId33" Type="http://schemas.openxmlformats.org/officeDocument/2006/relationships/font" Target="fonts/NixieOne-regular.fntdata"/><Relationship Id="rId10" Type="http://schemas.openxmlformats.org/officeDocument/2006/relationships/slide" Target="slides/slide6.xml"/><Relationship Id="rId32" Type="http://schemas.openxmlformats.org/officeDocument/2006/relationships/font" Target="fonts/Dosis-bold.fntdata"/><Relationship Id="rId13" Type="http://schemas.openxmlformats.org/officeDocument/2006/relationships/slide" Target="slides/slide9.xml"/><Relationship Id="rId35" Type="http://schemas.openxmlformats.org/officeDocument/2006/relationships/font" Target="fonts/Nunito-bold.fntdata"/><Relationship Id="rId12" Type="http://schemas.openxmlformats.org/officeDocument/2006/relationships/slide" Target="slides/slide8.xml"/><Relationship Id="rId34" Type="http://schemas.openxmlformats.org/officeDocument/2006/relationships/font" Target="fonts/Nunito-regular.fntdata"/><Relationship Id="rId15" Type="http://schemas.openxmlformats.org/officeDocument/2006/relationships/slide" Target="slides/slide11.xml"/><Relationship Id="rId37" Type="http://schemas.openxmlformats.org/officeDocument/2006/relationships/font" Target="fonts/Nunito-boldItalic.fntdata"/><Relationship Id="rId14" Type="http://schemas.openxmlformats.org/officeDocument/2006/relationships/slide" Target="slides/slide10.xml"/><Relationship Id="rId36" Type="http://schemas.openxmlformats.org/officeDocument/2006/relationships/font" Target="fonts/Nunito-italic.fntdata"/><Relationship Id="rId17" Type="http://schemas.openxmlformats.org/officeDocument/2006/relationships/slide" Target="slides/slide13.xml"/><Relationship Id="rId39" Type="http://schemas.openxmlformats.org/officeDocument/2006/relationships/font" Target="fonts/CenturyGothic-bold.fntdata"/><Relationship Id="rId16" Type="http://schemas.openxmlformats.org/officeDocument/2006/relationships/slide" Target="slides/slide12.xml"/><Relationship Id="rId38" Type="http://schemas.openxmlformats.org/officeDocument/2006/relationships/font" Target="fonts/CenturyGothic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133399339/editor" TargetMode="External"/><Relationship Id="rId3" Type="http://schemas.openxmlformats.org/officeDocument/2006/relationships/hyperlink" Target="https://scratch.mit.edu/projects/176985648/editor" TargetMode="External"/><Relationship Id="rId4" Type="http://schemas.openxmlformats.org/officeDocument/2006/relationships/hyperlink" Target="https://scratch.mit.edu/projects/357319972/editor/" TargetMode="External"/><Relationship Id="rId5" Type="http://schemas.openxmlformats.org/officeDocument/2006/relationships/hyperlink" Target="https://scratch.mit.edu/projects/358281224/editor/" TargetMode="External"/><Relationship Id="rId6" Type="http://schemas.openxmlformats.org/officeDocument/2006/relationships/hyperlink" Target="https://scratch.mit.edu/projects/141976799/editor" TargetMode="External"/><Relationship Id="rId7" Type="http://schemas.openxmlformats.org/officeDocument/2006/relationships/hyperlink" Target="https://scratch.mit.edu/projects/357318983/editor/" TargetMode="External"/><Relationship Id="rId8" Type="http://schemas.openxmlformats.org/officeDocument/2006/relationships/hyperlink" Target="https://scratch.mit.edu/projects/130842168/editor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ath%c3%a9matique-science-et-technologie/scratchmathematique1" TargetMode="External"/><Relationship Id="rId3" Type="http://schemas.openxmlformats.org/officeDocument/2006/relationships/hyperlink" Target="https://campus.recit.qc.ca/math%c3%a9matique-science-et-technologie/scratchpremierspas" TargetMode="External"/><Relationship Id="rId4" Type="http://schemas.openxmlformats.org/officeDocument/2006/relationships/hyperlink" Target="https://padlet.com/rioux_stephanie/scratch" TargetMode="External"/><Relationship Id="rId11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10" Type="http://schemas.openxmlformats.org/officeDocument/2006/relationships/hyperlink" Target="http://www.education.gouv.qc.ca/fileadmin/site_web/documents/ministere/Cadre-reference-competence-num.pdf" TargetMode="External"/><Relationship Id="rId9" Type="http://schemas.openxmlformats.org/officeDocument/2006/relationships/hyperlink" Target="https://docs.google.com/presentation/d/1uT3__XHDs62l-N2Ic7ku1wJZReJxhCzPkK7_MdwBpCw/edit?usp=sharing" TargetMode="External"/><Relationship Id="rId5" Type="http://schemas.openxmlformats.org/officeDocument/2006/relationships/hyperlink" Target="https://docs.google.com/spreadsheets/d/1hWJM3_F-5miQ7z5ioTb7M4mGA_XJKdYkcP4EPwlgk9c/edit#gid=0" TargetMode="External"/><Relationship Id="rId6" Type="http://schemas.openxmlformats.org/officeDocument/2006/relationships/hyperlink" Target="https://www.youtube.com/playlist?list=PLbE85KlaADWnn-vHutGey_JJEAwpkFsGE" TargetMode="External"/><Relationship Id="rId7" Type="http://schemas.openxmlformats.org/officeDocument/2006/relationships/hyperlink" Target="https://www.youtube.com/playlist?list=PLbE85KlaADWkJr8wLE12PM8iKgS9tpFDt" TargetMode="External"/><Relationship Id="rId8" Type="http://schemas.openxmlformats.org/officeDocument/2006/relationships/hyperlink" Target="mailto:equipe@recitmst.qc.ca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mailto:equipe@recitmst.qc.ca" TargetMode="External"/><Relationship Id="rId3" Type="http://schemas.openxmlformats.org/officeDocument/2006/relationships/hyperlink" Target="https://www.facebook.com/RECITMST2020/" TargetMode="External"/><Relationship Id="rId4" Type="http://schemas.openxmlformats.org/officeDocument/2006/relationships/hyperlink" Target="https://twitter.com/recitmst" TargetMode="External"/><Relationship Id="rId5" Type="http://schemas.openxmlformats.org/officeDocument/2006/relationships/hyperlink" Target="https://www.youtube.com/channel/UC7IcadI_rZFwso9N81PYqF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app.wooclap.com/CPDFXJ?from=instruction-slid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745627895/edito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.mit.edu/projects/357315992/editor/" TargetMode="External"/><Relationship Id="rId3" Type="http://schemas.openxmlformats.org/officeDocument/2006/relationships/hyperlink" Target="https://scratch.mit.edu/projects/357316433/editor/" TargetMode="External"/><Relationship Id="rId4" Type="http://schemas.openxmlformats.org/officeDocument/2006/relationships/hyperlink" Target="https://scratch.mit.edu/projects/154511043/editor" TargetMode="External"/><Relationship Id="rId5" Type="http://schemas.openxmlformats.org/officeDocument/2006/relationships/hyperlink" Target="https://scratch.mit.edu/projects/277691507/editor" TargetMode="External"/><Relationship Id="rId6" Type="http://schemas.openxmlformats.org/officeDocument/2006/relationships/hyperlink" Target="https://scratch.mit.edu/projects/277691668/editor" TargetMode="External"/><Relationship Id="rId7" Type="http://schemas.openxmlformats.org/officeDocument/2006/relationships/hyperlink" Target="https://scratch.mit.edu/projects/293334767/editor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join/xwshhb?lang=fr" TargetMode="External"/><Relationship Id="rId3" Type="http://schemas.openxmlformats.org/officeDocument/2006/relationships/hyperlink" Target="https://teacher.desmos.com/activitybuilder/custom/5ebc069d3e5e5e0c774115e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ced826df1_1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ced826df1_1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79d459c1c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79d459c1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07cb297af_0_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07cb297a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81c581e6f_0_9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81c581e6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Somme de 2 nombres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https://scratch.mit.edu/projects/133399339/editor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Moyenne de 4 nombres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3"/>
              </a:rPr>
              <a:t>https://scratch.mit.edu/projects/176985648/editor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Aire et périmètre d’un rectangle</a:t>
            </a:r>
            <a:r>
              <a:rPr lang="en" sz="1200"/>
              <a:t>: </a:t>
            </a:r>
            <a:r>
              <a:rPr lang="en" sz="1200" u="sng">
                <a:hlinkClick r:id="rId4"/>
              </a:rPr>
              <a:t>https://scratch.mit.edu/projects/357319972/editor/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Rabais et taxes: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https://scratch.mit.edu/projects/358281224/editor/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Résolution d’équation du type ax+b=c</a:t>
            </a:r>
            <a:r>
              <a:rPr lang="en" sz="1200"/>
              <a:t>: </a:t>
            </a:r>
            <a:r>
              <a:rPr lang="en" sz="1200" u="sng">
                <a:hlinkClick r:id="rId6"/>
              </a:rPr>
              <a:t>https://scratch.mit.edu/projects/141976799/editor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Relation de Pythagore: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https://scratch.mit.edu/projects/357318983/editor/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Équation de la droite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8"/>
              </a:rPr>
              <a:t>https://scratch.mit.edu/projects/130842168/editor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96fffd7d2_0_10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f96fffd7d2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0a82d7952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0a82d7952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http://www.education.gouv.qc.ca/references/tx-solrtyperecherchepublicationtx-solrpublicationnouveaute/resultats-de-la-recherche/detail/article/referentiel-dintervention-en-mathematique/?fbclid=IwAR1Fw_M-BAhU6gMIwKFGDnrQEYT7Rl5Rq9yHKacg61Sn_7QwER8WwHt1zW0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40a82d795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40a82d795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0a82d7952_0_10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0a82d7952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http://www.education.gouv.qc.ca/references/tx-solrtyperecherchepublicationtx-solrpublicationnouveaute/resultats-de-la-recherche/detail/article/cadre-de-reference-de-la-competence-numerique/?fbclid=IwAR02kujgADiHkBgtfqqTZLNz-eIPcYYDK7AN8Z1ZgOgdQuEJwUCmiDkqapg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96fffd7d2_0_5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96fffd7d2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en mathématique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https://campus.recit.qc.ca/math%c3%a9matique-science-et-technologie/scratchmathematique1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Autoformation Premiers pas avec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https://campus.recit.qc.ca/math%c3%a9matique-science-et-technologie/scratchpremierspas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Padlet d’idées</a:t>
            </a:r>
            <a:r>
              <a:rPr lang="en" sz="1200"/>
              <a:t>:</a:t>
            </a:r>
            <a:r>
              <a:rPr lang="en" sz="1200" u="sng">
                <a:solidFill>
                  <a:schemeClr val="hlink"/>
                </a:solidFill>
                <a:hlinkClick r:id="rId4"/>
              </a:rPr>
              <a:t>https://padlet.com/rioux_stephanie/scratch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Leçons de programmation: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https://docs.google.com/spreadsheets/d/1hWJM3_F-5miQ7z5ioTb7M4mGA_XJKdYkcP4EPwlgk9c/edit#gid=0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Tutoriels Scratch en math</a:t>
            </a:r>
            <a:r>
              <a:rPr lang="en" sz="1200"/>
              <a:t>: </a:t>
            </a:r>
            <a:r>
              <a:rPr lang="en" sz="1200" u="sng">
                <a:solidFill>
                  <a:schemeClr val="hlink"/>
                </a:solidFill>
                <a:hlinkClick r:id="rId6"/>
              </a:rPr>
              <a:t>https://www.youtube.com/playlist?list=PLbE85KlaADWnn-vHutGey_JJEAwpkFsGE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tutoriel Scratch pour tous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https://www.youtube.com/playlist?list=PLbE85KlaADWkJr8wLE12PM8iKgS9tpFDt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Ubuntu"/>
                <a:ea typeface="Ubuntu"/>
                <a:cs typeface="Ubuntu"/>
                <a:sym typeface="Ubuntu"/>
                <a:hlinkClick r:id="rId8"/>
              </a:rPr>
              <a:t>equipe@recitmst.qc.ca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Différenciation: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https://docs.google.com/presentation/d/1uT3__XHDs62l-N2Ic7ku1wJZReJxhCzPkK7_MdwBpCw/edit?usp=sharing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Cadre de référence de la compétence numérique: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0"/>
              </a:rPr>
              <a:t>http://www.education.gouv.qc.ca/fileadmin/site_web/documents/ministere/Cadre-reference-competence-num.pdf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Plan d’action numérique (PAN):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http://www.education.gouv.qc.ca/references/tx-solrtyperecherchepublicationtx-solrpublicationnouveaute/resultats-de-la-recherche/detail/article/plan-daction-numerique-en-education-et-en-enseignement-superieur/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70256c91dd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70256c91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886b68b747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886b68b747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886b68b747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869beb98a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869beb98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50">
                <a:latin typeface="Nunito"/>
                <a:ea typeface="Nunito"/>
                <a:cs typeface="Nunito"/>
                <a:sym typeface="Nunito"/>
              </a:rPr>
              <a:t>Lien d’invitation: </a:t>
            </a:r>
            <a:r>
              <a:rPr lang="en" sz="185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2"/>
              </a:rPr>
              <a:t>https://app.wooclap.com/CPDFXJ?from=instruction-slide</a:t>
            </a:r>
            <a:endParaRPr sz="185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5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81c581e6f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81c581e6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81c581e6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81c581e6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https://scratch.mit.edu/projects/745627895/editor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40a82d795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40a82d79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Carré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2"/>
              </a:rPr>
              <a:t>https://scratch.mit.edu/projects/357315992/editor/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Triangle équilatéral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https://scratch.mit.edu/projects/357316433/editor/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Dessiner des quadrilatères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https://scratch.mit.edu/projects/154511043/editor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https://scratch.mit.edu/projects/277691507/editor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Étoile x10: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https://scratch.mit.edu/projects/277691668/editor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Ubuntu"/>
                <a:ea typeface="Ubuntu"/>
                <a:cs typeface="Ubuntu"/>
                <a:sym typeface="Ubuntu"/>
              </a:rPr>
              <a:t>Projet créatif: les 3 fleurs: </a:t>
            </a:r>
            <a:r>
              <a:rPr lang="en" sz="1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https://scratch.mit.edu/projects/293334767/editor/</a:t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07cb297af_0_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07cb297a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96fffd7d2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96fffd7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https://student.desmos.com/join/xwshhb?lang=fr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l’activité: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https://teacher.desmos.com/activitybuilder/custom/5ebc069d3e5e5e0c774115e0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A">
  <p:cSld name="BLANK_1_1">
    <p:bg>
      <p:bgPr>
        <a:solidFill>
          <a:schemeClr val="accent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tyle B">
  <p:cSld name="BLANK_1_1_1"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 1" showMasterSp="0">
  <p:cSld name="TITLE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"/>
              <a:buFont typeface="Trebuchet MS"/>
              <a:buNone/>
              <a:defRPr b="0" i="0" sz="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" name="Google Shape;107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5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406400" lvl="2" marL="13716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indent="-406400" lvl="3" marL="18288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indent="-406400" lvl="4" marL="22860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indent="-406400" lvl="5" marL="27432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indent="-406400" lvl="6" marL="3200400" rtl="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indent="-406400" lvl="7" marL="3657600" rtl="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indent="-406400" lvl="8" marL="4114800" rtl="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7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3" type="body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" name="Google Shape;72;p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b="1" sz="1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recitmst.qc.ca/scratch20102023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hyperlink" Target="https://scratch.mit.edu/projects/380722893/editor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hyperlink" Target="https://scratch.mit.edu/projects/277690822/editor" TargetMode="External"/><Relationship Id="rId7" Type="http://schemas.openxmlformats.org/officeDocument/2006/relationships/hyperlink" Target="https://scratch.mit.edu/projects/277691268/editor" TargetMode="External"/><Relationship Id="rId8" Type="http://schemas.openxmlformats.org/officeDocument/2006/relationships/hyperlink" Target="https://scratch.mit.edu/projects/277692550/edito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presentation/d/19fqoRRexQ8z_HTFkZe-O8sQZtvM0xugjAAN4stSv0Wo/edit?usp=sharing" TargetMode="External"/><Relationship Id="rId10" Type="http://schemas.openxmlformats.org/officeDocument/2006/relationships/hyperlink" Target="https://scratch.mit.edu/projects/357316433/editor/" TargetMode="External"/><Relationship Id="rId13" Type="http://schemas.openxmlformats.org/officeDocument/2006/relationships/hyperlink" Target="https://youtu.be/9fahJ9rpkKA" TargetMode="External"/><Relationship Id="rId12" Type="http://schemas.openxmlformats.org/officeDocument/2006/relationships/hyperlink" Target="https://scratch.mit.edu/projects/357319972/editor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scratch.mit.edu/projects/133399339/editor" TargetMode="External"/><Relationship Id="rId4" Type="http://schemas.openxmlformats.org/officeDocument/2006/relationships/hyperlink" Target="https://youtu.be/Zn8VLULg7zQ" TargetMode="External"/><Relationship Id="rId9" Type="http://schemas.openxmlformats.org/officeDocument/2006/relationships/hyperlink" Target="https://scratch.mit.edu/projects/737764571/editor" TargetMode="External"/><Relationship Id="rId15" Type="http://schemas.openxmlformats.org/officeDocument/2006/relationships/hyperlink" Target="https://docs.google.com/presentation/d/1U75fERPhP15YMNp0HL2B8S9z7o2gDwGd8-xO5nijB8Y/edit?usp=sharing" TargetMode="External"/><Relationship Id="rId14" Type="http://schemas.openxmlformats.org/officeDocument/2006/relationships/hyperlink" Target="https://scratch.mit.edu/projects/358281224/editor/" TargetMode="External"/><Relationship Id="rId17" Type="http://schemas.openxmlformats.org/officeDocument/2006/relationships/hyperlink" Target="https://scratch.mit.edu/projects/357318983/editor/" TargetMode="External"/><Relationship Id="rId16" Type="http://schemas.openxmlformats.org/officeDocument/2006/relationships/hyperlink" Target="https://scratch.mit.edu/projects/141976799/editor" TargetMode="External"/><Relationship Id="rId5" Type="http://schemas.openxmlformats.org/officeDocument/2006/relationships/hyperlink" Target="https://scratch.mit.edu/projects/751550624/editor/" TargetMode="External"/><Relationship Id="rId19" Type="http://schemas.openxmlformats.org/officeDocument/2006/relationships/hyperlink" Target="https://scratch.mit.edu/projects/130842168/editor" TargetMode="External"/><Relationship Id="rId6" Type="http://schemas.openxmlformats.org/officeDocument/2006/relationships/hyperlink" Target="https://scratch.mit.edu/projects/176985648/editor" TargetMode="External"/><Relationship Id="rId18" Type="http://schemas.openxmlformats.org/officeDocument/2006/relationships/hyperlink" Target="https://youtu.be/glaQrf8ZuD4" TargetMode="External"/><Relationship Id="rId7" Type="http://schemas.openxmlformats.org/officeDocument/2006/relationships/hyperlink" Target="https://youtu.be/YbovlKuATtc" TargetMode="External"/><Relationship Id="rId8" Type="http://schemas.openxmlformats.org/officeDocument/2006/relationships/hyperlink" Target="https://scratch.mit.edu/projects/751552200/editor/" TargetMode="External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scratch.mit.edu/projects/296381371/editor" TargetMode="External"/><Relationship Id="rId10" Type="http://schemas.openxmlformats.org/officeDocument/2006/relationships/hyperlink" Target="https://youtu.be/ecKLXHs7jow" TargetMode="External"/><Relationship Id="rId12" Type="http://schemas.openxmlformats.org/officeDocument/2006/relationships/hyperlink" Target="https://youtu.be/9Wx6A-bYR3w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scratch.mit.edu/projects/277690822/editor" TargetMode="External"/><Relationship Id="rId4" Type="http://schemas.openxmlformats.org/officeDocument/2006/relationships/hyperlink" Target="https://youtu.be/lPhX7MlJpnk" TargetMode="External"/><Relationship Id="rId9" Type="http://schemas.openxmlformats.org/officeDocument/2006/relationships/hyperlink" Target="https://scratch.mit.edu/projects/296377685/editor" TargetMode="External"/><Relationship Id="rId5" Type="http://schemas.openxmlformats.org/officeDocument/2006/relationships/hyperlink" Target="https://scratch.mit.edu/projects/231170231/editor" TargetMode="External"/><Relationship Id="rId6" Type="http://schemas.openxmlformats.org/officeDocument/2006/relationships/hyperlink" Target="https://youtu.be/bZQE5PVpeXM" TargetMode="External"/><Relationship Id="rId7" Type="http://schemas.openxmlformats.org/officeDocument/2006/relationships/hyperlink" Target="https://scratch.mit.edu/projects/334920618/editor/" TargetMode="External"/><Relationship Id="rId8" Type="http://schemas.openxmlformats.org/officeDocument/2006/relationships/hyperlink" Target="https://youtu.be/Uv46VPIQfU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view.genial.ly/5d812659369a7d0fc95ca03b/interactive-content-cadre-de-reference-de-la-competence-numerique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hyperlink" Target="https://recitmst.qc.ca/Scratch-generalisation-de-calculs" TargetMode="External"/><Relationship Id="rId10" Type="http://schemas.openxmlformats.org/officeDocument/2006/relationships/hyperlink" Target="https://recitmst.qc.ca/Scratch-dessin-geometrique" TargetMode="External"/><Relationship Id="rId12" Type="http://schemas.openxmlformats.org/officeDocument/2006/relationships/hyperlink" Target="https://drive.google.com/file/d/1L7zrdZ7JrwKsScwQS7_gA1s2rK4qO5sQ/view?usp=sharin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mpus.recit.qc.ca/course/view.php?id=178" TargetMode="External"/><Relationship Id="rId4" Type="http://schemas.openxmlformats.org/officeDocument/2006/relationships/hyperlink" Target="https://campus.recit.qc.ca/course/view.php?id=276" TargetMode="External"/><Relationship Id="rId9" Type="http://schemas.openxmlformats.org/officeDocument/2006/relationships/hyperlink" Target="https://www.youtube.com/playlist?list=PLbE85KlaADWkJr8wLE12PM8iKgS9tpFDt" TargetMode="External"/><Relationship Id="rId5" Type="http://schemas.openxmlformats.org/officeDocument/2006/relationships/hyperlink" Target="https://campus.recit.qc.ca/course/view.php?id=177" TargetMode="External"/><Relationship Id="rId6" Type="http://schemas.openxmlformats.org/officeDocument/2006/relationships/hyperlink" Target="https://padlet.com/rioux_stephanie/scratch" TargetMode="External"/><Relationship Id="rId7" Type="http://schemas.openxmlformats.org/officeDocument/2006/relationships/hyperlink" Target="https://docs.google.com/spreadsheets/d/1fmb39gcwBgvFr2BSUe75QQQ7-0qZ_Ekx0dck1zSzxIE/edit#gid=0" TargetMode="External"/><Relationship Id="rId8" Type="http://schemas.openxmlformats.org/officeDocument/2006/relationships/hyperlink" Target="https://www.youtube.com/playlist?list=PLbE85KlaADWnn-vHutGey_JJEAwpkFsG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hyperlink" Target="http://recitmst.qc.ca/salle-ecv" TargetMode="External"/><Relationship Id="rId5" Type="http://schemas.openxmlformats.org/officeDocument/2006/relationships/hyperlink" Target="https://docs.google.com/presentation/d/e/2PACX-1vS2WFQmnIa0PsifAkHSL10jQWkEmVlsKHjZHYbQNz-0yrpu9XqpIrvD8I23YXRKQpr8rO92ygj97ht1/pub?start=false&amp;loop=false&amp;delayms=3000&amp;fbclid=IwAR0xnWxEfteXSJpa4Tp6ChFgPx0rzNEjVQYO4swRDSVNvIkEIPg4ToNH8Bo&amp;slide=id.g27c0d637c22_0_0" TargetMode="External"/><Relationship Id="rId6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campus.recit.qc.ca/enrol/index.php?id=178" TargetMode="External"/><Relationship Id="rId10" Type="http://schemas.openxmlformats.org/officeDocument/2006/relationships/hyperlink" Target="https://campus.recit.qc.ca/enrol/index.php?id=178" TargetMode="External"/><Relationship Id="rId13" Type="http://schemas.openxmlformats.org/officeDocument/2006/relationships/hyperlink" Target="https://campus.recit.qc.ca/mod/page/view.php?id=21379" TargetMode="External"/><Relationship Id="rId12" Type="http://schemas.openxmlformats.org/officeDocument/2006/relationships/hyperlink" Target="https://campus.recit.qc.ca/mod/page/view.php?id=16668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login/index.php" TargetMode="External"/><Relationship Id="rId9" Type="http://schemas.openxmlformats.org/officeDocument/2006/relationships/hyperlink" Target="https://campus.recit.qc.ca/enrol/index.php?id=263" TargetMode="External"/><Relationship Id="rId14" Type="http://schemas.openxmlformats.org/officeDocument/2006/relationships/hyperlink" Target="https://campus.recit.qc.ca/mod/page/view.php?id=21379" TargetMode="External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13.png"/><Relationship Id="rId8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://www.recit.qc.ca" TargetMode="External"/><Relationship Id="rId5" Type="http://schemas.openxmlformats.org/officeDocument/2006/relationships/hyperlink" Target="https://recitmst.qc.ca/" TargetMode="External"/><Relationship Id="rId6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gif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education.gouv.qc.ca/references/tx-solrtyperecherchepublicationtx-solrpublicationnouveaute/resultats-de-la-recherche/detail/article/plan-daction-numerique-en-education-et-en-enseignement-superieur/" TargetMode="External"/><Relationship Id="rId4" Type="http://schemas.openxmlformats.org/officeDocument/2006/relationships/hyperlink" Target="http://www.education.gouv.qc.ca/fileadmin/site_web/documents/ministere/Cadre-reference-competence-num.pdf" TargetMode="External"/><Relationship Id="rId5" Type="http://schemas.openxmlformats.org/officeDocument/2006/relationships/hyperlink" Target="http://www.education.gouv.qc.ca/fileadmin/site_web/documents/ministere/Usage-pedagogique-programmation-informatique.pdf" TargetMode="External"/><Relationship Id="rId6" Type="http://schemas.openxmlformats.org/officeDocument/2006/relationships/hyperlink" Target="https://sites.google.com/csbe.qc.ca/evaluerautrementenmath/types-de-probl%C3%A8mes/programmation-et-robotique?authuser=0" TargetMode="External"/><Relationship Id="rId7" Type="http://schemas.openxmlformats.org/officeDocument/2006/relationships/hyperlink" Target="https://www.dcp.edu.gov.on.ca/fr/curriculum/elementaire-mathematique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cratch.mit.edu/projects/751548273/editor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J68ZVy2Gfik" TargetMode="External"/><Relationship Id="rId10" Type="http://schemas.openxmlformats.org/officeDocument/2006/relationships/hyperlink" Target="https://scratch.mit.edu/projects/277691507/editor" TargetMode="External"/><Relationship Id="rId13" Type="http://schemas.openxmlformats.org/officeDocument/2006/relationships/hyperlink" Target="https://sites.google.com/csbe.qc.ca/evaluerautrementenmath/types-de-probl%C3%A8mes/t%C3%A2ches-cr%C3%A9atives/exemples-de-t%C3%A2ches-cr%C3%A9atives?authuser=0#h.thdgyp8lhv8f" TargetMode="External"/><Relationship Id="rId12" Type="http://schemas.openxmlformats.org/officeDocument/2006/relationships/hyperlink" Target="https://scratch.mit.edu/projects/277691668/edito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cratch.mit.edu/projects/357315992/editor/" TargetMode="External"/><Relationship Id="rId4" Type="http://schemas.openxmlformats.org/officeDocument/2006/relationships/hyperlink" Target="https://youtu.be/yoEj7ah5Syc" TargetMode="External"/><Relationship Id="rId9" Type="http://schemas.openxmlformats.org/officeDocument/2006/relationships/hyperlink" Target="https://scratch.mit.edu/projects/154511043/editor" TargetMode="External"/><Relationship Id="rId15" Type="http://schemas.openxmlformats.org/officeDocument/2006/relationships/hyperlink" Target="https://youtu.be/Ln05pjPuFxI" TargetMode="External"/><Relationship Id="rId14" Type="http://schemas.openxmlformats.org/officeDocument/2006/relationships/hyperlink" Target="https://scratch.mit.edu/projects/293334767/editor/" TargetMode="External"/><Relationship Id="rId17" Type="http://schemas.openxmlformats.org/officeDocument/2006/relationships/hyperlink" Target="https://youtu.be/RsSjMk3V5uA" TargetMode="External"/><Relationship Id="rId16" Type="http://schemas.openxmlformats.org/officeDocument/2006/relationships/hyperlink" Target="https://youtu.be/IS_-V0bICeM" TargetMode="External"/><Relationship Id="rId5" Type="http://schemas.openxmlformats.org/officeDocument/2006/relationships/hyperlink" Target="https://scratch.mit.edu/projects/751549506/editor/" TargetMode="External"/><Relationship Id="rId6" Type="http://schemas.openxmlformats.org/officeDocument/2006/relationships/hyperlink" Target="https://scratch.mit.edu/projects/357316433/editor/" TargetMode="External"/><Relationship Id="rId18" Type="http://schemas.openxmlformats.org/officeDocument/2006/relationships/image" Target="../media/image8.png"/><Relationship Id="rId7" Type="http://schemas.openxmlformats.org/officeDocument/2006/relationships/hyperlink" Target="https://youtu.be/Ju9WvQgktzM" TargetMode="External"/><Relationship Id="rId8" Type="http://schemas.openxmlformats.org/officeDocument/2006/relationships/hyperlink" Target="https://scratch.mit.edu/projects/154511043/edito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activitybuilder/custom/5ebc069d3e5e5e0c774115e0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-13250" y="1701375"/>
            <a:ext cx="908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Développement de la pensée mathématique et programmation informatique avec Scratch</a:t>
            </a:r>
            <a:endParaRPr sz="27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96425" y="2864400"/>
            <a:ext cx="4479900" cy="13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CSS de la Vallée-des-Tisserands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octobre 2023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8h30 à 11h</a:t>
            </a: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recitmst.qc.ca/scratch20102023</a:t>
            </a:r>
            <a:endParaRPr sz="20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150" y="61001"/>
            <a:ext cx="874765" cy="141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7025" y="3501300"/>
            <a:ext cx="1534649" cy="153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7575" y="1808250"/>
            <a:ext cx="2240575" cy="276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2650" y="896475"/>
            <a:ext cx="1953550" cy="22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2714475"/>
            <a:ext cx="2553115" cy="22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698100" y="14685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vec variables, incrémentation et opérateurs mathématiques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460450" y="238917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62888" y="1958025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" name="Google Shape;194;p25"/>
          <p:cNvSpPr txBox="1"/>
          <p:nvPr/>
        </p:nvSpPr>
        <p:spPr>
          <a:xfrm>
            <a:off x="2341188" y="8851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b="1" sz="19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29075" y="2092526"/>
            <a:ext cx="2471075" cy="2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474788" y="2180500"/>
            <a:ext cx="6762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</a:t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426" y="1786200"/>
            <a:ext cx="6531151" cy="271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Généralisation de calculs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7"/>
          <p:cNvSpPr txBox="1"/>
          <p:nvPr>
            <p:ph idx="4294967295" type="body"/>
          </p:nvPr>
        </p:nvSpPr>
        <p:spPr>
          <a:xfrm>
            <a:off x="1227600" y="160725"/>
            <a:ext cx="6437400" cy="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Généralisation de calculs (exemples)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1155275" y="944325"/>
            <a:ext cx="71427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Somme de 2 nombres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1900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9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1900" u="sng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19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Moyenne de 4 nombres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1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900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</a:t>
            </a:r>
            <a:r>
              <a:rPr lang="en" sz="1900" u="sng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19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Traduire un énoncé en expression mathématique</a:t>
            </a:r>
            <a:endParaRPr sz="1900" u="sng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/>
              </a:rPr>
              <a:t>Opérations sur les entiers et pensée algébrique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Aire et périmètre d’un rectangle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9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Rabais et taxes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de facturation</a:t>
            </a:r>
            <a:endParaRPr sz="19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Résolution d’équation du type ax+b=c</a:t>
            </a:r>
            <a:endParaRPr sz="19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Relation de Pythagore</a:t>
            </a:r>
            <a:r>
              <a:rPr lang="en" sz="19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n" sz="1900" u="sng">
                <a:solidFill>
                  <a:srgbClr val="FAA22A"/>
                </a:solidFill>
                <a:latin typeface="Century Gothic"/>
                <a:ea typeface="Century Gothic"/>
                <a:cs typeface="Century Gothic"/>
                <a:sym typeface="Century Gothic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900">
              <a:solidFill>
                <a:srgbClr val="FAA22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Century Gothic"/>
              <a:buChar char="■"/>
            </a:pPr>
            <a:r>
              <a:rPr lang="en" sz="19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Équation de la droite</a:t>
            </a:r>
            <a:endParaRPr sz="19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8"/>
          <p:cNvSpPr txBox="1"/>
          <p:nvPr/>
        </p:nvSpPr>
        <p:spPr>
          <a:xfrm>
            <a:off x="655000" y="1782525"/>
            <a:ext cx="8328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Combiner généralisation de calculs et dessin géométrique: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Carrés et Pythagore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Triangle, Pythagore et trigonométrie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Ubuntu"/>
              <a:buChar char="■"/>
            </a:pPr>
            <a:r>
              <a:rPr lang="en" sz="20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Les listes en arithmétique ou  en statistique</a:t>
            </a:r>
            <a:endParaRPr sz="2000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Facture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9"/>
              </a:rPr>
              <a:t>Moyenne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Ubuntu"/>
              <a:buChar char="✓"/>
            </a:pPr>
            <a:r>
              <a:rPr lang="en" sz="20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1"/>
              </a:rPr>
              <a:t>Moyenne pondérée avec liste</a:t>
            </a:r>
            <a:r>
              <a:rPr lang="en" sz="2000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20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7" name="Google Shape;217;p28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Pour aller plus loin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MEQ - Février 2020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Deux fondements de l’enseignement-apprentissage de la mathématique: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Donner du sens à la mathématique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en s’appuyant sur la compréhension des concepts et des processus mathématiques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entury Gothic"/>
              <a:buChar char="■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Recourir à la résolution de problèmes selon différentes intentions (</a:t>
            </a:r>
            <a:r>
              <a:rPr b="1" lang="en" u="sng">
                <a:latin typeface="Century Gothic"/>
                <a:ea typeface="Century Gothic"/>
                <a:cs typeface="Century Gothic"/>
                <a:sym typeface="Century Gothic"/>
              </a:rPr>
              <a:t>PAR la RP</a:t>
            </a: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entury Gothic"/>
                <a:ea typeface="Century Gothic"/>
                <a:cs typeface="Century Gothic"/>
                <a:sym typeface="Century Gothic"/>
              </a:rPr>
              <a:t>Condition essentielle à l’actualisation des fondements de l’enseignement-apprentissage de la mathématique: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Favoriser l’engagement cognitif et la participation active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de l’élève dans l’activité mathématique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L’élève raisonne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(réfléchir, justifier, prouver, etc.)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L’élève communique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/>
        </p:nvSpPr>
        <p:spPr>
          <a:xfrm>
            <a:off x="762000" y="-402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en" sz="2500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550" y="749400"/>
            <a:ext cx="6116514" cy="389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5754225" y="4723925"/>
            <a:ext cx="19059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MEQ - Février 2020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7109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8" name="Google Shape;238;p3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900" y="0"/>
            <a:ext cx="54893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1"/>
          <p:cNvSpPr txBox="1"/>
          <p:nvPr/>
        </p:nvSpPr>
        <p:spPr>
          <a:xfrm>
            <a:off x="0" y="1685250"/>
            <a:ext cx="3407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compétence numérique</a:t>
            </a:r>
            <a:endParaRPr sz="4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2"/>
          <p:cNvSpPr txBox="1"/>
          <p:nvPr>
            <p:ph type="title"/>
          </p:nvPr>
        </p:nvSpPr>
        <p:spPr>
          <a:xfrm>
            <a:off x="1461175" y="527150"/>
            <a:ext cx="2689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" sz="3000">
                <a:latin typeface="Century Gothic"/>
                <a:ea typeface="Century Gothic"/>
                <a:cs typeface="Century Gothic"/>
                <a:sym typeface="Century Gothic"/>
              </a:rPr>
              <a:t>essources</a:t>
            </a:r>
            <a:endParaRPr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2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2"/>
          <p:cNvSpPr/>
          <p:nvPr/>
        </p:nvSpPr>
        <p:spPr>
          <a:xfrm>
            <a:off x="1206600" y="1828075"/>
            <a:ext cx="6730800" cy="3801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1150225" y="1781122"/>
            <a:ext cx="7725300" cy="32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■"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Autoformation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en mathématique</a:t>
            </a:r>
            <a:endParaRPr b="1" sz="1500">
              <a:solidFill>
                <a:srgbClr val="1A73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Gothic"/>
              <a:buChar char="■"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Autoformation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Plus loin avec Scratch en mathématique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Autoformation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Premiers pas avec Scratch pour tous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Padlet d’idées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Leçons de programmation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Tutoriels Scratch en math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 Scratch pour tous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du RÉCIT MST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 sur le dessin géométrique</a:t>
            </a:r>
            <a:endParaRPr sz="2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Webinaire sur la généralisation de calculs</a:t>
            </a: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Blocs utiles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>
                <a:latin typeface="Century Gothic"/>
                <a:ea typeface="Century Gothic"/>
                <a:cs typeface="Century Gothic"/>
                <a:sym typeface="Century Gothic"/>
              </a:rPr>
              <a:t>Accompagnement</a:t>
            </a:r>
            <a:endParaRPr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3" name="Google Shape;25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666" y="4289025"/>
            <a:ext cx="691434" cy="63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3"/>
          <p:cNvSpPr txBox="1"/>
          <p:nvPr/>
        </p:nvSpPr>
        <p:spPr>
          <a:xfrm>
            <a:off x="520500" y="788725"/>
            <a:ext cx="84006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725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L’équipe du RÉCIT MST est disponible les mercredis matins de 9 h à 11 h 30.</a:t>
            </a:r>
            <a:r>
              <a:rPr lang="en" sz="207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7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3"/>
          <p:cNvSpPr txBox="1"/>
          <p:nvPr/>
        </p:nvSpPr>
        <p:spPr>
          <a:xfrm>
            <a:off x="2035818" y="3888558"/>
            <a:ext cx="4902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Lien vers notre salle de vidéoconférence : </a:t>
            </a:r>
            <a:endParaRPr sz="1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recitmst.qc.ca/salle-ecv</a:t>
            </a:r>
            <a:r>
              <a:rPr lang="en" sz="2500">
                <a:solidFill>
                  <a:schemeClr val="dk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25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Toutes les informations</a:t>
            </a:r>
            <a:endParaRPr i="1" sz="9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0358" y="1525586"/>
            <a:ext cx="3252927" cy="190084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3"/>
          <p:cNvSpPr/>
          <p:nvPr/>
        </p:nvSpPr>
        <p:spPr>
          <a:xfrm>
            <a:off x="2652787" y="1407351"/>
            <a:ext cx="3668325" cy="248119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58" name="Google Shape;258;p3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>
            <a:hlinkClick r:id="rId3"/>
          </p:cNvPr>
          <p:cNvSpPr/>
          <p:nvPr/>
        </p:nvSpPr>
        <p:spPr>
          <a:xfrm>
            <a:off x="691840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4"/>
          <p:cNvSpPr txBox="1"/>
          <p:nvPr/>
        </p:nvSpPr>
        <p:spPr>
          <a:xfrm>
            <a:off x="387863" y="2554750"/>
            <a:ext cx="2639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Création d’un compte gratuit ou se connecter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523878" y="3019491"/>
            <a:ext cx="2340300" cy="2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latin typeface="Century Gothic"/>
                <a:ea typeface="Century Gothic"/>
                <a:cs typeface="Century Gothic"/>
                <a:sym typeface="Century Gothic"/>
              </a:rPr>
              <a:t>si nouveau compte → valider le courriel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7" name="Google Shape;267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364" y="3388016"/>
            <a:ext cx="1439048" cy="61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244082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/>
          <p:nvPr/>
        </p:nvSpPr>
        <p:spPr>
          <a:xfrm>
            <a:off x="2842163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1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5847131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2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7">
            <a:alphaModFix/>
          </a:blip>
          <a:srcRect b="11164" l="15814" r="8411" t="11195"/>
          <a:stretch/>
        </p:blipFill>
        <p:spPr>
          <a:xfrm>
            <a:off x="6749484" y="4368443"/>
            <a:ext cx="270000" cy="2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/>
          <p:nvPr/>
        </p:nvSpPr>
        <p:spPr>
          <a:xfrm>
            <a:off x="8867250" y="3849970"/>
            <a:ext cx="270000" cy="27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Dosis"/>
                <a:ea typeface="Dosis"/>
                <a:cs typeface="Dosis"/>
                <a:sym typeface="Dosis"/>
              </a:rPr>
              <a:t>3</a:t>
            </a:r>
            <a:endParaRPr b="1" sz="17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6983288" y="4403119"/>
            <a:ext cx="23145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i="1" lang="en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lien s’autodétruira dans quelques heures.</a:t>
            </a:r>
            <a:endParaRPr sz="14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4"/>
          <p:cNvSpPr/>
          <p:nvPr/>
        </p:nvSpPr>
        <p:spPr>
          <a:xfrm>
            <a:off x="0" y="5020931"/>
            <a:ext cx="9144000" cy="126900"/>
          </a:xfrm>
          <a:prstGeom prst="rect">
            <a:avLst/>
          </a:prstGeom>
          <a:solidFill>
            <a:srgbClr val="0069B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"/>
          <p:cNvSpPr txBox="1"/>
          <p:nvPr/>
        </p:nvSpPr>
        <p:spPr>
          <a:xfrm>
            <a:off x="3995325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Inscription à l’autoformation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6911156" y="2554750"/>
            <a:ext cx="1658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Century Gothic"/>
                <a:ea typeface="Century Gothic"/>
                <a:cs typeface="Century Gothic"/>
                <a:sym typeface="Century Gothic"/>
              </a:rPr>
              <a:t>Visiter cette page</a:t>
            </a:r>
            <a:endParaRPr b="1"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title"/>
          </p:nvPr>
        </p:nvSpPr>
        <p:spPr>
          <a:xfrm>
            <a:off x="1042750" y="530725"/>
            <a:ext cx="35469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Badge « Appropriation »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4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20375" y="78999"/>
            <a:ext cx="2479250" cy="214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4">
            <a:hlinkClick r:id="rId9"/>
          </p:cNvPr>
          <p:cNvSpPr/>
          <p:nvPr/>
        </p:nvSpPr>
        <p:spPr>
          <a:xfrm>
            <a:off x="3719355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Inscription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 en mathématique</a:t>
            </a:r>
            <a:endParaRPr b="1" sz="1400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4">
            <a:hlinkClick r:id="rId12"/>
          </p:cNvPr>
          <p:cNvSpPr/>
          <p:nvPr/>
        </p:nvSpPr>
        <p:spPr>
          <a:xfrm>
            <a:off x="6749494" y="3329441"/>
            <a:ext cx="1981500" cy="735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Obtenir mon badge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69BF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APPROPRIATION</a:t>
            </a:r>
            <a:endParaRPr b="1" sz="1400" u="sng">
              <a:solidFill>
                <a:srgbClr val="0069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2" name="Google Shape;282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5468413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86681">
            <a:off x="8488532" y="3814336"/>
            <a:ext cx="567505" cy="567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144400" y="1225675"/>
            <a:ext cx="3275400" cy="18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Stéphanie </a:t>
            </a:r>
            <a:endParaRPr b="1" sz="3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Rioux</a:t>
            </a:r>
            <a:endParaRPr b="1" sz="3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b="1" sz="1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2955" y="3638075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>
            <a:hlinkClick r:id="rId4"/>
          </p:cNvPr>
          <p:cNvSpPr txBox="1"/>
          <p:nvPr/>
        </p:nvSpPr>
        <p:spPr>
          <a:xfrm>
            <a:off x="164425" y="3053013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21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5" name="Google Shape;125;p17"/>
          <p:cNvGrpSpPr/>
          <p:nvPr/>
        </p:nvGrpSpPr>
        <p:grpSpPr>
          <a:xfrm>
            <a:off x="4166969" y="761155"/>
            <a:ext cx="4193422" cy="2131004"/>
            <a:chOff x="1177450" y="241631"/>
            <a:chExt cx="6173152" cy="3616776"/>
          </a:xfrm>
        </p:grpSpPr>
        <p:sp>
          <p:nvSpPr>
            <p:cNvPr id="126" name="Google Shape;126;p17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1445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6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4BF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0" name="Google Shape;13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9288" y="1037125"/>
            <a:ext cx="1828800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4875" y="3414888"/>
            <a:ext cx="3276724" cy="13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5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0" name="Google Shape;290;p35"/>
          <p:cNvSpPr txBox="1"/>
          <p:nvPr/>
        </p:nvSpPr>
        <p:spPr>
          <a:xfrm>
            <a:off x="0" y="1733500"/>
            <a:ext cx="3496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MERCI !</a:t>
            </a:r>
            <a:endParaRPr b="1" sz="6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913" y="640575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4175500" y="1746650"/>
            <a:ext cx="43755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44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stephanie.rioux@recit.qc.ca</a:t>
            </a:r>
            <a:endParaRPr b="1" sz="2100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1144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equipemst@recit.qc.ca </a:t>
            </a:r>
            <a:endParaRPr b="1" sz="2100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200"/>
              <a:buFont typeface="Century Gothic"/>
              <a:buChar char="■"/>
            </a:pPr>
            <a:r>
              <a:rPr b="1" lang="en" sz="15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rgbClr val="11445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5"/>
          <p:cNvSpPr txBox="1"/>
          <p:nvPr/>
        </p:nvSpPr>
        <p:spPr>
          <a:xfrm>
            <a:off x="4492525" y="4576825"/>
            <a:ext cx="456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rgbClr val="11445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rgbClr val="114454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114454"/>
                </a:solidFill>
              </a:rPr>
              <a:t>.</a:t>
            </a:r>
            <a:r>
              <a:rPr lang="en" sz="800">
                <a:solidFill>
                  <a:srgbClr val="114454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rgbClr val="114454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4" name="Google Shape;294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18238" y="4685709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5"/>
          <p:cNvSpPr txBox="1"/>
          <p:nvPr/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‹#›</a:t>
            </a:fld>
            <a:endParaRPr sz="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/>
          <p:nvPr>
            <p:ph idx="1" type="body"/>
          </p:nvPr>
        </p:nvSpPr>
        <p:spPr>
          <a:xfrm>
            <a:off x="1052725" y="1683825"/>
            <a:ext cx="6826800" cy="29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Pour mieux vous connaître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Pourquoi la programmation en math? 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Programmer une animation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Le dessin géométrique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La généralisation de calculs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Pour aller un peu plus loin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Ubuntu"/>
              <a:buChar char="■"/>
            </a:pPr>
            <a:r>
              <a:rPr lang="en" sz="2300">
                <a:latin typeface="Ubuntu"/>
                <a:ea typeface="Ubuntu"/>
                <a:cs typeface="Ubuntu"/>
                <a:sym typeface="Ubuntu"/>
              </a:rPr>
              <a:t>Idées et ressources</a:t>
            </a:r>
            <a:endParaRPr sz="23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 de la rencontre</a:t>
            </a:r>
            <a:endParaRPr b="1" sz="3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1146025" y="530725"/>
            <a:ext cx="3376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2600">
                <a:latin typeface="Century Gothic"/>
                <a:ea typeface="Century Gothic"/>
                <a:cs typeface="Century Gothic"/>
                <a:sym typeface="Century Gothic"/>
              </a:rPr>
              <a:t>e me situe…😺💻</a:t>
            </a:r>
            <a:endParaRPr sz="2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9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1650" y="208550"/>
            <a:ext cx="2284650" cy="22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588" y="2741850"/>
            <a:ext cx="7754815" cy="20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idx="4294967295" type="body"/>
          </p:nvPr>
        </p:nvSpPr>
        <p:spPr>
          <a:xfrm>
            <a:off x="300425" y="1822350"/>
            <a:ext cx="8629500" cy="29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Engagement cognitif, motivation, faire autrement, créativité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PFEQ : arithmétique, géométrie, algèbre, probabilités, statistiques, maths financières,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Pensée algébrique, pensée informatique, pensée algorithmique, résolution de problème, raisonnements (séquentiel, conditionnel, itératif, récursif)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Mesure 02 du Plan d’action numérique (PAN)</a:t>
            </a:r>
            <a:endParaRPr b="1" sz="1400">
              <a:solidFill>
                <a:srgbClr val="1A73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Document du MEQ « </a:t>
            </a: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L’usage pédagogique de la programmation informatique</a:t>
            </a: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 »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Site «</a:t>
            </a: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Apprendre et évaluer autrement en mathématique - Programmation et robotique</a:t>
            </a:r>
            <a:r>
              <a:rPr lang="en" sz="1400">
                <a:latin typeface="Century Gothic"/>
                <a:ea typeface="Century Gothic"/>
                <a:cs typeface="Century Gothic"/>
                <a:sym typeface="Century Gothic"/>
              </a:rPr>
              <a:t>»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■"/>
            </a:pPr>
            <a:r>
              <a:rPr b="1" lang="en" sz="1400" u="sng">
                <a:solidFill>
                  <a:srgbClr val="1A73E8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Nouveau programme-cadre de mathématiques de l’Ontario (2020) - Codage</a:t>
            </a:r>
            <a:endParaRPr b="1" sz="1400">
              <a:solidFill>
                <a:srgbClr val="1A73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20"/>
          <p:cNvSpPr txBox="1"/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entury Gothic"/>
                <a:ea typeface="Century Gothic"/>
                <a:cs typeface="Century Gothic"/>
                <a:sym typeface="Century Gothic"/>
              </a:rPr>
              <a:t>Pourquoi ?</a:t>
            </a: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idx="1" type="subTitle"/>
          </p:nvPr>
        </p:nvSpPr>
        <p:spPr>
          <a:xfrm>
            <a:off x="3113549" y="202000"/>
            <a:ext cx="596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programmation créative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12525" y="1033800"/>
            <a:ext cx="26436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Lutins (Sprites)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Arrière-plan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Dialogue 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Déplacements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Effets sonores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Etc.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Century Gothic"/>
              <a:buChar char="■"/>
            </a:pPr>
            <a:r>
              <a:rPr lang="en" sz="2000" u="sng">
                <a:solidFill>
                  <a:schemeClr val="accent4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Programme à compléter</a:t>
            </a:r>
            <a:endParaRPr sz="2000">
              <a:solidFill>
                <a:schemeClr val="accent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9925" y="967575"/>
            <a:ext cx="4038151" cy="336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idx="1" type="subTitle"/>
          </p:nvPr>
        </p:nvSpPr>
        <p:spPr>
          <a:xfrm>
            <a:off x="3900100" y="246525"/>
            <a:ext cx="479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dessin géométrique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-79275" y="1139200"/>
            <a:ext cx="37137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Carré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À compléter</a:t>
            </a:r>
            <a:endParaRPr sz="160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Triangle équilatéral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Dessiner des quadrilatères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Tutoriel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Étoile x10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Tâche créative dans Desmos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buntu"/>
              <a:buChar char="■"/>
            </a:pPr>
            <a:r>
              <a:rPr lang="en" sz="1600" u="sng">
                <a:solidFill>
                  <a:schemeClr val="accent5"/>
                </a:solidFill>
                <a:latin typeface="Ubuntu"/>
                <a:ea typeface="Ubuntu"/>
                <a:cs typeface="Ubuntu"/>
                <a:sym typeface="Ubuntu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Projet créatif: les 3 fleurs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Tuto1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Tuto2</a:t>
            </a:r>
            <a:r>
              <a:rPr lang="en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- </a:t>
            </a:r>
            <a:r>
              <a:rPr lang="en" sz="1600" u="sng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Tuto3</a:t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219350" y="1107525"/>
            <a:ext cx="4398699" cy="292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idx="4294967295" type="subTitle"/>
          </p:nvPr>
        </p:nvSpPr>
        <p:spPr>
          <a:xfrm>
            <a:off x="914725" y="670000"/>
            <a:ext cx="372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dessin géométrique</a:t>
            </a:r>
            <a:endParaRPr b="1" sz="2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750" y="1719588"/>
            <a:ext cx="3708840" cy="292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848" y="1663600"/>
            <a:ext cx="3376327" cy="303562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3383399" y="262300"/>
            <a:ext cx="5760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Pilotage avec Desmos</a:t>
            </a:r>
            <a:endParaRPr sz="25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371899" y="1204575"/>
            <a:ext cx="37836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Lien vers l’activité Desmos</a:t>
            </a:r>
            <a:endParaRPr sz="23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836" y="1721801"/>
            <a:ext cx="3097726" cy="29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400" y="1828275"/>
            <a:ext cx="3097724" cy="12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01478D"/>
      </a:accent2>
      <a:accent3>
        <a:srgbClr val="01478D"/>
      </a:accent3>
      <a:accent4>
        <a:srgbClr val="4D97FF"/>
      </a:accent4>
      <a:accent5>
        <a:srgbClr val="FCC25F"/>
      </a:accent5>
      <a:accent6>
        <a:srgbClr val="FFAB19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