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Sniglet"/>
      <p:regular r:id="rId26"/>
    </p:embeddedFont>
    <p:embeddedFont>
      <p:font typeface="Dosis"/>
      <p:regular r:id="rId27"/>
      <p:bold r:id="rId28"/>
    </p:embeddedFont>
    <p:embeddedFont>
      <p:font typeface="Ubuntu"/>
      <p:regular r:id="rId29"/>
      <p:bold r:id="rId30"/>
      <p:italic r:id="rId31"/>
      <p:boldItalic r:id="rId32"/>
    </p:embeddedFont>
    <p:embeddedFont>
      <p:font typeface="Viga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DC1E92-5261-4F30-989F-D3C3C484F30E}">
  <a:tblStyle styleId="{52DC1E92-5261-4F30-989F-D3C3C484F3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niglet-regular.fntdata"/><Relationship Id="rId25" Type="http://schemas.openxmlformats.org/officeDocument/2006/relationships/slide" Target="slides/slide19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11" Type="http://schemas.openxmlformats.org/officeDocument/2006/relationships/slide" Target="slides/slide5.xml"/><Relationship Id="rId33" Type="http://schemas.openxmlformats.org/officeDocument/2006/relationships/font" Target="fonts/Viga-regular.fntdata"/><Relationship Id="rId10" Type="http://schemas.openxmlformats.org/officeDocument/2006/relationships/slide" Target="slides/slide4.xml"/><Relationship Id="rId32" Type="http://schemas.openxmlformats.org/officeDocument/2006/relationships/font" Target="fonts/Ubuntu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ms.gle/xrQ8ieuzN3aT1zqW6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g_xDND2l0yHBjllNLq2QYujtfWf-gulVkkm8YsWnKZc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qc.ca/nouvelle/rdv-virtuels-printaniers-du-recit-se-former-a-distance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781c581e6f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781c581e6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807cb297a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807cb297a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81c581e6f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81c581e6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FFF6ZH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50aede09c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50aede09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Formulaire d’informations des participants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https://forms.gle/JzUrVvY4PkzkK74RA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81c581e6f_28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81c581e6f_28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2"/>
              </a:rPr>
              <a:t>Document de questions et partages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80489bc0e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80489bc0e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les rendez-vous virtuels printaniers du RÉCIT à venir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http://recit.qc.ca/nouvelle/rdv-virtuels-printaniers-du-recit-se-former-a-distance/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80489bc0ed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80489bc0e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/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07cb297af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07cb297a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1" name="Google Shape;5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4" name="Google Shape;53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5" name="Google Shape;5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9" name="Google Shape;53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0" name="Google Shape;5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3" name="Google Shape;5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6" name="Google Shape;546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7" name="Google Shape;5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0" name="Google Shape;55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4" name="Google Shape;554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5" name="Google Shape;555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6" name="Google Shape;55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9" name="Google Shape;55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2" name="Google Shape;562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3" name="Google Shape;5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3" name="Google Shape;52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2550/editor" TargetMode="External"/><Relationship Id="rId8" Type="http://schemas.openxmlformats.org/officeDocument/2006/relationships/hyperlink" Target="https://scratch.mit.edu/projects/277691268/editor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141976799/editor" TargetMode="External"/><Relationship Id="rId10" Type="http://schemas.openxmlformats.org/officeDocument/2006/relationships/hyperlink" Target="https://scratch.mit.edu/projects/358281224/editor/" TargetMode="External"/><Relationship Id="rId13" Type="http://schemas.openxmlformats.org/officeDocument/2006/relationships/hyperlink" Target="https://youtu.be/glaQrf8ZuD4" TargetMode="External"/><Relationship Id="rId12" Type="http://schemas.openxmlformats.org/officeDocument/2006/relationships/hyperlink" Target="https://scratch.mit.edu/projects/357318983/editor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youtu.be/9fahJ9rpkKA" TargetMode="External"/><Relationship Id="rId14" Type="http://schemas.openxmlformats.org/officeDocument/2006/relationships/hyperlink" Target="https://scratch.mit.edu/projects/130842168/editor" TargetMode="External"/><Relationship Id="rId5" Type="http://schemas.openxmlformats.org/officeDocument/2006/relationships/hyperlink" Target="https://scratch.mit.edu/projects/176985648/editor" TargetMode="External"/><Relationship Id="rId6" Type="http://schemas.openxmlformats.org/officeDocument/2006/relationships/hyperlink" Target="https://youtu.be/YbovlKuATtc" TargetMode="External"/><Relationship Id="rId7" Type="http://schemas.openxmlformats.org/officeDocument/2006/relationships/hyperlink" Target="https://scratch.mit.edu/projects/357316433/editor/" TargetMode="External"/><Relationship Id="rId8" Type="http://schemas.openxmlformats.org/officeDocument/2006/relationships/hyperlink" Target="https://scratch.mit.edu/projects/357319972/edito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hyperlink" Target="https://docs.google.com/presentation/d/1uT3__XHDs62l-N2Ic7ku1wJZReJxhCzPkK7_MdwBpCw/edit?usp=sharin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math%c3%a9matique-science-et-technologie/scratchpremierspas" TargetMode="External"/><Relationship Id="rId9" Type="http://schemas.openxmlformats.org/officeDocument/2006/relationships/hyperlink" Target="mailto:equipe@recitmst.qc.ca" TargetMode="External"/><Relationship Id="rId5" Type="http://schemas.openxmlformats.org/officeDocument/2006/relationships/hyperlink" Target="https://padlet.com/rioux_stephanie/scratch" TargetMode="External"/><Relationship Id="rId6" Type="http://schemas.openxmlformats.org/officeDocument/2006/relationships/hyperlink" Target="https://docs.google.com/spreadsheets/d/1hWJM3_F-5miQ7z5ioTb7M4mGA_XJKdYkcP4EPwlgk9c/edit#gid=0" TargetMode="External"/><Relationship Id="rId7" Type="http://schemas.openxmlformats.org/officeDocument/2006/relationships/hyperlink" Target="https://www.youtube.com/playlist?list=PLbE85KlaADWnn-vHutGey_JJEAwpkFsGE" TargetMode="External"/><Relationship Id="rId8" Type="http://schemas.openxmlformats.org/officeDocument/2006/relationships/hyperlink" Target="https://www.youtube.com/playlist?list=PLbE85KlaADWkJr8wLE12PM8iKgS9tpFD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orms.gle/JzUrVvY4PkzkK74RA" TargetMode="External"/><Relationship Id="rId4" Type="http://schemas.openxmlformats.org/officeDocument/2006/relationships/hyperlink" Target="https://forms.gle/xrQ8ieuzN3aT1zqW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g_xDND2l0yHBjllNLq2QYujtfWf-gulVkkm8YsWnKZc/edit?usp=sharing" TargetMode="External"/><Relationship Id="rId4" Type="http://schemas.openxmlformats.org/officeDocument/2006/relationships/hyperlink" Target="https://www.geogebra.org/" TargetMode="External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://recit.qc.ca/nouvelle/rdv-virtuels-printaniers-du-recit-se-former-a-distance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s://meet.jit.si/RECITMSTDistanc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hyperlink" Target="https://bit.ly/scratch2805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3334767/editor/" TargetMode="External"/><Relationship Id="rId10" Type="http://schemas.openxmlformats.org/officeDocument/2006/relationships/hyperlink" Target="https://scratch.mit.edu/projects/277691668/editor" TargetMode="External"/><Relationship Id="rId13" Type="http://schemas.openxmlformats.org/officeDocument/2006/relationships/hyperlink" Target="https://youtu.be/IS_-V0bICeM" TargetMode="External"/><Relationship Id="rId12" Type="http://schemas.openxmlformats.org/officeDocument/2006/relationships/hyperlink" Target="https://youtu.be/Ln05pjPuFx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youtu.be/J68ZVy2Gfik" TargetMode="External"/><Relationship Id="rId15" Type="http://schemas.openxmlformats.org/officeDocument/2006/relationships/image" Target="../media/image15.png"/><Relationship Id="rId14" Type="http://schemas.openxmlformats.org/officeDocument/2006/relationships/hyperlink" Target="https://youtu.be/RsSjMk3V5uA" TargetMode="External"/><Relationship Id="rId5" Type="http://schemas.openxmlformats.org/officeDocument/2006/relationships/hyperlink" Target="https://scratch.mit.edu/projects/357316433/editor/" TargetMode="External"/><Relationship Id="rId6" Type="http://schemas.openxmlformats.org/officeDocument/2006/relationships/hyperlink" Target="https://youtu.be/Ju9WvQgktzM" TargetMode="External"/><Relationship Id="rId7" Type="http://schemas.openxmlformats.org/officeDocument/2006/relationships/hyperlink" Target="https://scratch.mit.edu/projects/154511043/editor" TargetMode="External"/><Relationship Id="rId8" Type="http://schemas.openxmlformats.org/officeDocument/2006/relationships/hyperlink" Target="https://scratch.mit.edu/projects/277691507/edito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/>
          <p:nvPr>
            <p:ph type="ctrTitle"/>
          </p:nvPr>
        </p:nvSpPr>
        <p:spPr>
          <a:xfrm>
            <a:off x="565900" y="1032888"/>
            <a:ext cx="6215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Viga"/>
                <a:ea typeface="Viga"/>
                <a:cs typeface="Viga"/>
                <a:sym typeface="Viga"/>
              </a:rPr>
              <a:t>Scratch en mathématique au secondaire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1" name="Google Shape;5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400" y="1032907"/>
            <a:ext cx="1337950" cy="13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"/>
          <p:cNvSpPr txBox="1"/>
          <p:nvPr>
            <p:ph idx="4294967295" type="subTitle"/>
          </p:nvPr>
        </p:nvSpPr>
        <p:spPr>
          <a:xfrm>
            <a:off x="598600" y="202000"/>
            <a:ext cx="818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</a:t>
            </a: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vec variables, incrémentation et opérateurs mathématiques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6" name="Google Shape;6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975" y="931175"/>
            <a:ext cx="4166325" cy="34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0" y="2172675"/>
            <a:ext cx="3147949" cy="26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2867" y="2028575"/>
            <a:ext cx="3206358" cy="26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33"/>
          <p:cNvSpPr txBox="1"/>
          <p:nvPr/>
        </p:nvSpPr>
        <p:spPr>
          <a:xfrm>
            <a:off x="1535375" y="20964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33"/>
          <p:cNvSpPr txBox="1"/>
          <p:nvPr/>
        </p:nvSpPr>
        <p:spPr>
          <a:xfrm>
            <a:off x="3997038" y="8549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33"/>
          <p:cNvSpPr txBox="1"/>
          <p:nvPr/>
        </p:nvSpPr>
        <p:spPr>
          <a:xfrm>
            <a:off x="7177938" y="191635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8" name="Google Shape;648;p34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9" name="Google Shape;649;p34"/>
          <p:cNvSpPr txBox="1"/>
          <p:nvPr/>
        </p:nvSpPr>
        <p:spPr>
          <a:xfrm>
            <a:off x="1155275" y="944325"/>
            <a:ext cx="71427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Somme de 2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Moyenne de 4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Tutoriel</a:t>
            </a:r>
            <a:endParaRPr sz="2000">
              <a:solidFill>
                <a:srgbClr val="FAA22A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7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Aire et périmètre d’un rectangle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Rabais et taxes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Résolution d’équation du type ax+b=c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Relation de Pythagore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/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4"/>
              </a:rPr>
              <a:t>Équation de la droite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35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6" name="Google Shape;656;p35"/>
          <p:cNvSpPr txBox="1"/>
          <p:nvPr/>
        </p:nvSpPr>
        <p:spPr>
          <a:xfrm>
            <a:off x="999550" y="924075"/>
            <a:ext cx="7142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3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Structure générale d’un programme </a:t>
            </a:r>
            <a:endParaRPr b="1"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57" name="Google Shape;6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6"/>
          <p:cNvSpPr txBox="1"/>
          <p:nvPr>
            <p:ph idx="1" type="subTitle"/>
          </p:nvPr>
        </p:nvSpPr>
        <p:spPr>
          <a:xfrm>
            <a:off x="1920110" y="272352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Idée Scratch à distance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3" name="Google Shape;663;p36"/>
          <p:cNvSpPr txBox="1"/>
          <p:nvPr/>
        </p:nvSpPr>
        <p:spPr>
          <a:xfrm>
            <a:off x="5336750" y="1204575"/>
            <a:ext cx="3146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Lien vers l’activité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64" name="Google Shape;6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75" y="1011750"/>
            <a:ext cx="4138624" cy="27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725" y="1765375"/>
            <a:ext cx="1974949" cy="18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1" name="Google Shape;671;p3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2" name="Google Shape;672;p37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Scratch en mathématique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Premiers pas avec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Padlet d’idées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Leçons de programmation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Tutoriels Scratch en math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tutoriel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Formations dans les CS (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equipe@recitmst.qc.ca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), congrès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Programmation et différenciation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Badge, appréciation et suivi...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8" name="Google Shape;678;p3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38">
            <a:hlinkClick r:id="rId3"/>
          </p:cNvPr>
          <p:cNvSpPr/>
          <p:nvPr/>
        </p:nvSpPr>
        <p:spPr>
          <a:xfrm rot="-1267551">
            <a:off x="10977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80" name="Google Shape;680;p38"/>
          <p:cNvSpPr/>
          <p:nvPr/>
        </p:nvSpPr>
        <p:spPr>
          <a:xfrm>
            <a:off x="28330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81" name="Google Shape;681;p38"/>
          <p:cNvSpPr/>
          <p:nvPr/>
        </p:nvSpPr>
        <p:spPr>
          <a:xfrm>
            <a:off x="4905651" y="16478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82" name="Google Shape;682;p38"/>
          <p:cNvSpPr txBox="1"/>
          <p:nvPr>
            <p:ph idx="4294967295" type="ctrTitle"/>
          </p:nvPr>
        </p:nvSpPr>
        <p:spPr>
          <a:xfrm>
            <a:off x="4009188" y="29049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</a:rPr>
              <a:t>MERCI</a:t>
            </a:r>
            <a:r>
              <a:rPr lang="en" sz="6000">
                <a:solidFill>
                  <a:srgbClr val="0069BF"/>
                </a:solidFill>
              </a:rPr>
              <a:t>!</a:t>
            </a:r>
            <a:endParaRPr sz="6000">
              <a:solidFill>
                <a:srgbClr val="0069BF"/>
              </a:solidFill>
            </a:endParaRPr>
          </a:p>
        </p:txBody>
      </p:sp>
      <p:sp>
        <p:nvSpPr>
          <p:cNvPr id="683" name="Google Shape;683;p38"/>
          <p:cNvSpPr txBox="1"/>
          <p:nvPr>
            <p:ph idx="1" type="body"/>
          </p:nvPr>
        </p:nvSpPr>
        <p:spPr>
          <a:xfrm>
            <a:off x="686800" y="4056750"/>
            <a:ext cx="28875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9" name="Google Shape;689;p39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Document de questions et partages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0" name="Google Shape;690;p39">
            <a:hlinkClick r:id="rId4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1" name="Google Shape;69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2" name="Google Shape;692;p39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/>
          <p:nvPr/>
        </p:nvSpPr>
        <p:spPr>
          <a:xfrm>
            <a:off x="-42225" y="2072625"/>
            <a:ext cx="9207600" cy="165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0"/>
          <p:cNvSpPr txBox="1"/>
          <p:nvPr>
            <p:ph type="ctrTitle"/>
          </p:nvPr>
        </p:nvSpPr>
        <p:spPr>
          <a:xfrm>
            <a:off x="2489150" y="2466475"/>
            <a:ext cx="65553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LES RENDEZ-VOUS VIRTUELS PRINTANIERS</a:t>
            </a:r>
            <a:r>
              <a:rPr lang="en" sz="3200"/>
              <a:t> DU RÉCIT!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sp>
        <p:nvSpPr>
          <p:cNvPr id="699" name="Google Shape;699;p40"/>
          <p:cNvSpPr/>
          <p:nvPr/>
        </p:nvSpPr>
        <p:spPr>
          <a:xfrm>
            <a:off x="-7825" y="2072625"/>
            <a:ext cx="9165300" cy="307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0" name="Google Shape;7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0425">
            <a:off x="5623528" y="251972"/>
            <a:ext cx="1945892" cy="18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0"/>
          <p:cNvPicPr preferRelativeResize="0"/>
          <p:nvPr/>
        </p:nvPicPr>
        <p:blipFill rotWithShape="1">
          <a:blip r:embed="rId4">
            <a:alphaModFix/>
          </a:blip>
          <a:srcRect b="14232" l="0" r="0" t="12630"/>
          <a:stretch/>
        </p:blipFill>
        <p:spPr>
          <a:xfrm>
            <a:off x="7855025" y="175250"/>
            <a:ext cx="1019175" cy="1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0"/>
          <p:cNvPicPr preferRelativeResize="0"/>
          <p:nvPr/>
        </p:nvPicPr>
        <p:blipFill rotWithShape="1">
          <a:blip r:embed="rId5">
            <a:alphaModFix/>
          </a:blip>
          <a:srcRect b="0" l="3406" r="53964" t="40383"/>
          <a:stretch/>
        </p:blipFill>
        <p:spPr>
          <a:xfrm>
            <a:off x="-42225" y="1896052"/>
            <a:ext cx="2918736" cy="2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0"/>
          <p:cNvSpPr txBox="1"/>
          <p:nvPr/>
        </p:nvSpPr>
        <p:spPr>
          <a:xfrm rot="-837811">
            <a:off x="5708431" y="622593"/>
            <a:ext cx="1547839" cy="63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Enseigner à distance!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4" name="Google Shape;704;p40">
            <a:hlinkClick r:id="rId6"/>
          </p:cNvPr>
          <p:cNvSpPr txBox="1"/>
          <p:nvPr/>
        </p:nvSpPr>
        <p:spPr>
          <a:xfrm>
            <a:off x="222150" y="4625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recit.qc.ca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0" name="Google Shape;710;p41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1" name="Google Shape;711;p41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2" name="Google Shape;7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3" name="Google Shape;713;p41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4" name="Google Shape;714;p41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2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0" name="Google Shape;7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2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22" name="Google Shape;722;p42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3" name="Google Shape;723;p42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/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4" name="Google Shape;724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5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8" name="Google Shape;578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9" name="Google Shape;5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5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bit.ly/scratch28052020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1" name="Google Shape;581;p25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2" name="Google Shape;58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8" name="Google Shape;588;p26"/>
          <p:cNvSpPr txBox="1"/>
          <p:nvPr>
            <p:ph idx="1" type="body"/>
          </p:nvPr>
        </p:nvSpPr>
        <p:spPr>
          <a:xfrm>
            <a:off x="747925" y="1302825"/>
            <a:ext cx="6826800" cy="30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Intentions du webinaire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Scratch?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dessin géométrique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La généralisation de calculs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Idée Scratch à distance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9" name="Google Shape;589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Intentions du webinaire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5" name="Google Shape;595;p27"/>
          <p:cNvSpPr txBox="1"/>
          <p:nvPr>
            <p:ph idx="1" type="body"/>
          </p:nvPr>
        </p:nvSpPr>
        <p:spPr>
          <a:xfrm>
            <a:off x="747925" y="1302825"/>
            <a:ext cx="6826800" cy="30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Démontrer la valeur ajoutée de la programmation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 mathématique;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Donner le goût aux enseignant.es de poursuivre la formation au-delà du webinaire;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Donner des idées pour faire vivre des activités Scratch à distance.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8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2" name="Google Shape;602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3" name="Google Shape;603;p28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{52DC1E92-5261-4F30-989F-D3C3C484F30E}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la panique!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J’en dors plus la nuit… 😱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J’apprivoise… lentement mais sûrement! 😕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commence à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vraiment m’amuser! 😊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suis comme un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poisson dans l’eau! 😀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Scratch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9" name="Google Shape;609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0" name="Google Shape;610;p29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{52DC1E92-5261-4F30-989F-D3C3C484F30E}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Scratch?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Mes collègues m’achalent continuellement avec Desmos!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l’utilise… mais pas à son plein potentiel!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Scratch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0"/>
          <p:cNvSpPr txBox="1"/>
          <p:nvPr>
            <p:ph idx="1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Scratch?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6" name="Google Shape;616;p30"/>
          <p:cNvSpPr txBox="1"/>
          <p:nvPr>
            <p:ph idx="4294967295" type="body"/>
          </p:nvPr>
        </p:nvSpPr>
        <p:spPr>
          <a:xfrm>
            <a:off x="681425" y="1060350"/>
            <a:ext cx="8186700" cy="27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motivation, faire des maths autrement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algèbre, probabilités, statistiques, maths financières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Mesure 02 du Plan d’action numérique (PAN)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Cadre de référence de la compétence numérique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1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301725" y="986800"/>
            <a:ext cx="65820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 équilatéral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Dessiner des quadrilatères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Étoile 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Étoile x10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Projet créatif: les 3 fleurs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Tuto1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/>
              </a:rPr>
              <a:t>Tuto2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/>
              </a:rPr>
              <a:t>Tuto3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3" name="Google Shape;623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21625" y="986800"/>
            <a:ext cx="4019175" cy="2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9" name="Google Shape;6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068869"/>
            <a:ext cx="3503750" cy="25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225" y="1020700"/>
            <a:ext cx="3189625" cy="2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