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Bangers" panose="020B0604020202020204" charset="0"/>
      <p:regular r:id="rId20"/>
    </p:embeddedFont>
    <p:embeddedFont>
      <p:font typeface="Comic Sans MS" panose="030F0702030302020204" pitchFamily="66" charset="0"/>
      <p:regular r:id="rId21"/>
      <p:bold r:id="rId22"/>
      <p:italic r:id="rId23"/>
      <p:boldItalic r:id="rId24"/>
    </p:embeddedFont>
    <p:embeddedFont>
      <p:font typeface="Dosis" panose="020B0604020202020204" charset="0"/>
      <p:regular r:id="rId25"/>
      <p:bold r:id="rId26"/>
    </p:embeddedFont>
    <p:embeddedFont>
      <p:font typeface="Merriweather" panose="020B0604020202020204" charset="0"/>
      <p:regular r:id="rId27"/>
      <p:bold r:id="rId28"/>
      <p:italic r:id="rId29"/>
      <p:boldItalic r:id="rId30"/>
    </p:embeddedFont>
    <p:embeddedFont>
      <p:font typeface="Permanent Marker" panose="020B0604020202020204" charset="0"/>
      <p:regular r:id="rId31"/>
    </p:embeddedFont>
    <p:embeddedFont>
      <p:font typeface="Roboto" panose="020B0604020202020204" charset="0"/>
      <p:regular r:id="rId32"/>
      <p:bold r:id="rId33"/>
      <p:italic r:id="rId34"/>
      <p:boldItalic r:id="rId35"/>
    </p:embeddedFont>
    <p:embeddedFont>
      <p:font typeface="Sniglet" panose="020B0604020202020204" charset="0"/>
      <p:regular r:id="rId36"/>
    </p:embeddedFont>
    <p:embeddedFont>
      <p:font typeface="Ubuntu" panose="020B0604020202020204" charset="0"/>
      <p:regular r:id="rId37"/>
      <p:bold r:id="rId38"/>
      <p:italic r:id="rId39"/>
      <p:boldItalic r:id="rId40"/>
    </p:embeddedFont>
    <p:embeddedFont>
      <p:font typeface="Viga" panose="020B0604020202020204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0AF4D7-23CC-4D28-AF92-810B971A605D}">
  <a:tblStyle styleId="{7A0AF4D7-23CC-4D28-AF92-810B971A60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7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0" Type="http://schemas.openxmlformats.org/officeDocument/2006/relationships/font" Target="fonts/font1.fntdata"/><Relationship Id="rId41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mst4dec202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mstscratch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ejCYLetBGifetvaMegpR26DyvBBxdlqOOpQejDtcyRk/copy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forms.office.com/Pages/ShareFormPage.aspx?id=EF61Z5BlXEaXCQTxot_EPGUpWRFJktxEiclxsdXYqidUQzEzSEE1MjlFUkIzWVZPMjJHWjlGV1hBNC4u&amp;sharetoken=HvkamXa58b85xI9BoaGE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course/view.php?id=16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ampus.recit.qc.ca/math%c3%a9matique-science-et-technologie/scratchmathematique1" TargetMode="External"/><Relationship Id="rId4" Type="http://schemas.openxmlformats.org/officeDocument/2006/relationships/hyperlink" Target="https://campus.recit.qc.ca/math%c3%a9matique-science-et-technologie/scratchpremierspas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j/93849137106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enrol/index.php?id=284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equipe@recitmst.qc.ca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channel/UC7IcadI_rZFwso9N81PYqFg" TargetMode="External"/><Relationship Id="rId5" Type="http://schemas.openxmlformats.org/officeDocument/2006/relationships/hyperlink" Target="https://twitter.com/recitmst" TargetMode="External"/><Relationship Id="rId4" Type="http://schemas.openxmlformats.org/officeDocument/2006/relationships/hyperlink" Target="https://www.facebook.com/RECITMST202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mst5juin20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recitmst.qc.ca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ratch.mit.edu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1C4587"/>
                </a:solidFill>
                <a:latin typeface="Ubuntu"/>
                <a:ea typeface="Ubuntu"/>
                <a:cs typeface="Ubuntu"/>
                <a:sym typeface="Ubuntu"/>
              </a:rPr>
              <a:t>Lien de la présentation : </a:t>
            </a:r>
            <a:r>
              <a:rPr lang="en" b="1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http://bit.ly/mst4dec2020</a:t>
            </a:r>
            <a:endParaRPr b="1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lang="en">
                <a:solidFill>
                  <a:srgbClr val="1C4587"/>
                </a:solidFill>
                <a:latin typeface="Ubuntu"/>
                <a:ea typeface="Ubuntu"/>
                <a:cs typeface="Ubuntu"/>
                <a:sym typeface="Ubuntu"/>
              </a:rPr>
              <a:t>La présentation sera enregistrée. Si vous ne souhaitez pas que l’on voit qu’on vous voit, on vous invite à fermer votre caméra.</a:t>
            </a:r>
            <a:endParaRPr b="1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acc4445fbb_0_3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acc4445fbb_0_3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870a178747_0_5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870a178747_0_5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acc4445fbb_0_3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acc4445fbb_0_3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Padlet : </a:t>
            </a:r>
            <a:r>
              <a:rPr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</a:t>
            </a:r>
            <a:r>
              <a:rPr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ttp://bit.ly/mstscratch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highlight>
                <a:srgbClr val="25A2EB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8814c82d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8814c82d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Formulaire </a:t>
            </a:r>
            <a:r>
              <a:rPr lang="en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</a:t>
            </a:r>
            <a:r>
              <a:rPr lang="en">
                <a:latin typeface="Ubuntu"/>
                <a:ea typeface="Ubuntu"/>
                <a:cs typeface="Ubuntu"/>
                <a:sym typeface="Ubuntu"/>
              </a:rPr>
              <a:t> : </a:t>
            </a:r>
            <a:r>
              <a:rPr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https://docs.google.com/forms/d/1ejCYLetBGifetvaMegpR26DyvBBxdlqOOpQejDtcyRk/copy</a:t>
            </a:r>
            <a:r>
              <a:rPr lang="en">
                <a:latin typeface="Ubuntu"/>
                <a:ea typeface="Ubuntu"/>
                <a:cs typeface="Ubuntu"/>
                <a:sym typeface="Ubuntu"/>
              </a:rPr>
              <a:t> 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Formulaire Office 365 : </a:t>
            </a:r>
            <a:r>
              <a:rPr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https://forms.office.com/Pages/ShareFormPage.aspx?id=EF61Z5BlXEaXCQTxot_EPGUpWRFJktxEiclxsdXYqidUQzEzSEE1MjlFUkIzWVZPMjJHWjlGV1hBNC4u&amp;sharetoken=HvkamXa58b85xI9BoaGE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acc4445fbb_0_2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acc4445fbb_0_2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Autoformation sur Campus RÉCIT </a:t>
            </a:r>
            <a:r>
              <a:rPr lang="en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Scratch</a:t>
            </a:r>
            <a:r>
              <a:rPr lang="en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  </a:t>
            </a:r>
            <a:r>
              <a:rPr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https://campus.recit.qc.ca/math%c3%a9matique-science-et-technologie/scratchpremierspas</a:t>
            </a:r>
            <a:endParaRPr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Autoformation sur Campus RÉCIT </a:t>
            </a:r>
            <a:r>
              <a:rPr lang="en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Scratch en mathématique</a:t>
            </a:r>
            <a:r>
              <a:rPr lang="en"/>
              <a:t> 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https://campus.recit.qc.ca/math%c3%a9matique-science-et-technologie/scratchmathematique1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ad609bed74_2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ad609bed74_2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Salle de vidéoconférence : </a:t>
            </a:r>
            <a:r>
              <a:rPr lang="en" sz="1050" u="sng">
                <a:solidFill>
                  <a:srgbClr val="1A73E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https://zoom.us/j/93849137106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535b498cb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535b498cb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pour obtenir le badge de participation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https://campus.recit.qc.ca/enrol/index.php?id=284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Me joindre </a:t>
            </a:r>
            <a:r>
              <a:rPr lang="en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sonya.fiset@recitmst.qc.ca</a:t>
            </a:r>
            <a:endParaRPr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Message à l’équipe : equipe</a:t>
            </a:r>
            <a:r>
              <a:rPr lang="en">
                <a:solidFill>
                  <a:srgbClr val="666666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@recitmst.qc.ca</a:t>
            </a:r>
            <a:r>
              <a:rPr lang="en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298450" algn="l" rtl="0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100"/>
              <a:buFont typeface="Ubuntu"/>
              <a:buChar char="❏"/>
            </a:pPr>
            <a:r>
              <a:rPr lang="en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Facebook</a:t>
            </a:r>
            <a:r>
              <a:rPr lang="en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: https://www.facebook.com/RECITMST2020/</a:t>
            </a:r>
            <a:endParaRPr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100"/>
              <a:buFont typeface="Ubuntu"/>
              <a:buChar char="❏"/>
            </a:pPr>
            <a:r>
              <a:rPr lang="en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</a:t>
            </a:r>
            <a:r>
              <a:rPr lang="en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: https://twitter.com/recitmst</a:t>
            </a:r>
            <a:endParaRPr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100"/>
              <a:buFont typeface="Ubuntu"/>
              <a:buChar char="❏"/>
            </a:pPr>
            <a:r>
              <a:rPr lang="en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Chaîne YouTube</a:t>
            </a:r>
            <a:r>
              <a:rPr lang="en"/>
              <a:t> : </a:t>
            </a:r>
            <a:r>
              <a:rPr lang="en" u="sng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https://www.youtube.com/channel/UC7IcadI_rZFwso9N81PYqFg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a89e6ea227_0_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a89e6ea227_0_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latin typeface="Ubuntu"/>
                <a:ea typeface="Ubuntu"/>
                <a:cs typeface="Ubuntu"/>
                <a:sym typeface="Ubuntu"/>
              </a:rPr>
              <a:t>Lien de la présentation : </a:t>
            </a:r>
            <a:r>
              <a:rPr lang="en" sz="1400" b="1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https://bit.ly/mst5juin20</a:t>
            </a:r>
            <a:endParaRPr sz="1400" b="1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latin typeface="Ubuntu"/>
                <a:ea typeface="Ubuntu"/>
                <a:cs typeface="Ubuntu"/>
                <a:sym typeface="Ubuntu"/>
              </a:rPr>
              <a:t>Site du RÉCIT MST : </a:t>
            </a:r>
            <a:r>
              <a:rPr lang="en" sz="1400" b="1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https://recitmst.qc.ca/</a:t>
            </a:r>
            <a:endParaRPr sz="1400" b="1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86ec3b7f03_0_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86ec3b7f03_0_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acc4445fbb_0_1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acc4445fbb_0_1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870a178747_0_3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870a178747_0_3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https://scratch.mit.edu/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870a178747_0_5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870a178747_0_55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rgbClr val="FAA22A"/>
                </a:solidFill>
                <a:highlight>
                  <a:schemeClr val="lt1"/>
                </a:highlight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www.scratch.mit.edu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870a178747_0_5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870a178747_0_5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870a178747_0_5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870a178747_0_5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TITLE_AND_BODY_1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>
            <a:spLocks noGrp="1"/>
          </p:cNvSpPr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12"/>
          <p:cNvSpPr txBox="1">
            <a:spLocks noGrp="1"/>
          </p:cNvSpPr>
          <p:nvPr>
            <p:ph type="body" idx="1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24" name="Google Shape;524;p12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2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2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2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2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12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2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2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12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35" name="Google Shape;53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6" name="Google Shape;53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3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39" name="Google Shape;539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0" name="Google Shape;54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>
            <a:spLocks noGrp="1"/>
          </p:cNvSpPr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9pPr>
          </a:lstStyle>
          <a:p>
            <a:endParaRPr/>
          </a:p>
        </p:txBody>
      </p:sp>
      <p:sp>
        <p:nvSpPr>
          <p:cNvPr id="194" name="Google Shape;194;p3"/>
          <p:cNvSpPr txBox="1">
            <a:spLocks noGrp="1"/>
          </p:cNvSpPr>
          <p:nvPr>
            <p:ph type="subTitle" idx="1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735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sz="25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24" name="Google Shape;324;p5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6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28" name="Google Shape;328;p6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Google Shape;360;p6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7"/>
          <p:cNvSpPr txBox="1">
            <a:spLocks noGrp="1"/>
          </p:cNvSpPr>
          <p:nvPr>
            <p:ph type="body" idx="1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4" name="Google Shape;364;p7"/>
          <p:cNvSpPr txBox="1">
            <a:spLocks noGrp="1"/>
          </p:cNvSpPr>
          <p:nvPr>
            <p:ph type="body" idx="2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5" name="Google Shape;365;p7"/>
          <p:cNvSpPr txBox="1">
            <a:spLocks noGrp="1"/>
          </p:cNvSpPr>
          <p:nvPr>
            <p:ph type="body" idx="3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97" name="Google Shape;397;p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31" name="Google Shape;431;p8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l" t="t" r="r" b="b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l" t="t" r="r" b="b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Google Shape;159;p1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160" name="Google Shape;160;p1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mst4dec2020" TargetMode="External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8No7Rp9uBFYpxg2OGhHF-VoCbQqWScqz/view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mstscratch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hyperlink" Target="https://scratch.mit.edu/projects/38635354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ejCYLetBGifetvaMegpR26DyvBBxdlqOOpQejDtcyRk/cop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hyperlink" Target="http://bit.ly/cssmb20" TargetMode="External"/><Relationship Id="rId4" Type="http://schemas.openxmlformats.org/officeDocument/2006/relationships/hyperlink" Target="https://forms.office.com/Pages/ShareFormPage.aspx?id=EF61Z5BlXEaXCQTxot_EPGUpWRFJktxEiclxsdXYqidUQzEzSEE1MjlFUkIzWVZPMjJHWjlGV1hBNC4u&amp;sharetoken=HvkamXa58b85xI9BoaGE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campus.recit.qc.ca/math%c3%a9matique-science-et-technologie/scratchpremierspas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bit.ly/progCSC" TargetMode="External"/><Relationship Id="rId5" Type="http://schemas.openxmlformats.org/officeDocument/2006/relationships/hyperlink" Target="http://bit.ly/mstscratch%202e%20et%203e%20cycles%20du%20primaire%20Avatar%20de%20Sonya%20Fiset%20Sonya%20Fiset%20%E2%97%8F%207%20jours" TargetMode="External"/><Relationship Id="rId4" Type="http://schemas.openxmlformats.org/officeDocument/2006/relationships/hyperlink" Target="https://campus.recit.qc.ca/math%c3%a9matique-science-et-technologie/scratchmathematique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hyperlink" Target="https://zoom.us/j/93849137106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enrol/index.php?id=28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7IcadI_rZFwso9N81PYqFg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twitter.com/recitms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facebook.com/RECITMST2020/" TargetMode="External"/><Relationship Id="rId5" Type="http://schemas.openxmlformats.org/officeDocument/2006/relationships/hyperlink" Target="mailto:equipe@recitmst.qc.ca" TargetMode="External"/><Relationship Id="rId10" Type="http://schemas.openxmlformats.org/officeDocument/2006/relationships/image" Target="../media/image3.png"/><Relationship Id="rId4" Type="http://schemas.openxmlformats.org/officeDocument/2006/relationships/hyperlink" Target="mailto:Sonya.Fiset@recitmst.qc.ca" TargetMode="External"/><Relationship Id="rId9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ecitmst.qc.ca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www.recit.qc.c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bit.ly/mst5juin20" TargetMode="External"/><Relationship Id="rId5" Type="http://schemas.openxmlformats.org/officeDocument/2006/relationships/image" Target="../media/image5.png"/><Relationship Id="rId4" Type="http://schemas.openxmlformats.org/officeDocument/2006/relationships/hyperlink" Target="mailto:sonya.fiset@recitmst.qc.ca" TargetMode="Externa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gouv.qc.ca/references/tx-solrtyperecherchepublicationtx-solrpublicationnouveaute/resultats-de-la-recherche/detail/article/plan-daction-numerique-en-education-et-en-enseignement-superieu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education.gouv.qc.ca/fileadmin/site_web/documents/ministere/Usage-pedagogique-programmation-informatique.pdf" TargetMode="External"/><Relationship Id="rId4" Type="http://schemas.openxmlformats.org/officeDocument/2006/relationships/hyperlink" Target="http://www.education.gouv.qc.ca/fileadmin/site_web/documents/ministere/Cadre-reference-competence-num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ecitmst.qc.ca/blockly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hyperlink" Target="https://scratch.mit.edu/" TargetMode="External"/><Relationship Id="rId4" Type="http://schemas.openxmlformats.org/officeDocument/2006/relationships/hyperlink" Target="http://code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ratch.mit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scratch.mit.edu/projects/189233210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5"/>
          <p:cNvSpPr txBox="1">
            <a:spLocks noGrp="1"/>
          </p:cNvSpPr>
          <p:nvPr>
            <p:ph type="ctrTitle"/>
          </p:nvPr>
        </p:nvSpPr>
        <p:spPr>
          <a:xfrm>
            <a:off x="565900" y="485800"/>
            <a:ext cx="6215100" cy="22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Ubuntu"/>
                <a:ea typeface="Ubuntu"/>
                <a:cs typeface="Ubuntu"/>
                <a:sym typeface="Ubuntu"/>
              </a:rPr>
              <a:t>Scratch, géométrie et arts plastiques</a:t>
            </a:r>
            <a:endParaRPr b="1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Ubuntu"/>
                <a:ea typeface="Ubuntu"/>
                <a:cs typeface="Ubuntu"/>
                <a:sym typeface="Ubuntu"/>
              </a:rPr>
              <a:t>Lien vers la présentation Web : </a:t>
            </a:r>
            <a:r>
              <a:rPr lang="en" sz="2400" b="1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bit.ly/mst4dec2020</a:t>
            </a:r>
            <a:r>
              <a:rPr lang="en" sz="2400" b="1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 </a:t>
            </a:r>
            <a:endParaRPr sz="2400" b="1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46" name="Google Shape;54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5100" y="485788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99348" y="4044669"/>
            <a:ext cx="918875" cy="887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1625" y="4613203"/>
            <a:ext cx="918875" cy="325273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15"/>
          <p:cNvSpPr/>
          <p:nvPr/>
        </p:nvSpPr>
        <p:spPr>
          <a:xfrm>
            <a:off x="1672125" y="4646700"/>
            <a:ext cx="5935800" cy="35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15"/>
          <p:cNvSpPr txBox="1"/>
          <p:nvPr/>
        </p:nvSpPr>
        <p:spPr>
          <a:xfrm>
            <a:off x="1783400" y="4646700"/>
            <a:ext cx="59358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sont mises à disposition, sauf exception, selon les termes de la licence</a:t>
            </a:r>
            <a:r>
              <a:rPr lang="en" sz="800">
                <a:solidFill>
                  <a:srgbClr val="3C78D8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rgbClr val="3C78D8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rgbClr val="3C78D8"/>
                </a:solidFill>
              </a:rPr>
              <a:t>.</a:t>
            </a:r>
            <a:r>
              <a:rPr lang="en" sz="800">
                <a:solidFill>
                  <a:srgbClr val="3C78D8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4"/>
          <p:cNvSpPr txBox="1"/>
          <p:nvPr/>
        </p:nvSpPr>
        <p:spPr>
          <a:xfrm>
            <a:off x="299400" y="1109700"/>
            <a:ext cx="8545200" cy="3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1-Tracer une autre forme géométrique :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Rectangle, triangle, hexagone...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Défi plus grand «Carré arc-en-ciel»: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1-Tracer la forme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2-Répéter avancer et tourner </a:t>
            </a:r>
            <a:endParaRPr sz="2400" baseline="300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3-Répéter 360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4-Ajouter 1 à la couleur du stylo 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5-Tourner d’un degré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chemeClr val="lt1"/>
                </a:highlight>
                <a:latin typeface="Ubuntu"/>
                <a:ea typeface="Ubuntu"/>
                <a:cs typeface="Ubuntu"/>
                <a:sym typeface="Ubuntu"/>
              </a:rPr>
              <a:t>6-Cacher le lutin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24" name="Google Shape;624;p24"/>
          <p:cNvSpPr txBox="1"/>
          <p:nvPr/>
        </p:nvSpPr>
        <p:spPr>
          <a:xfrm>
            <a:off x="905775" y="295725"/>
            <a:ext cx="5506500" cy="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Défi 1+</a:t>
            </a:r>
            <a:endParaRPr sz="2400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FF99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25" name="Google Shape;6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2248" y="4167708"/>
            <a:ext cx="689156" cy="665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5"/>
          <p:cNvSpPr txBox="1">
            <a:spLocks noGrp="1"/>
          </p:cNvSpPr>
          <p:nvPr>
            <p:ph type="body" idx="1"/>
          </p:nvPr>
        </p:nvSpPr>
        <p:spPr>
          <a:xfrm>
            <a:off x="2159325" y="1621350"/>
            <a:ext cx="48255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5"/>
          <p:cNvSpPr txBox="1">
            <a:spLocks noGrp="1"/>
          </p:cNvSpPr>
          <p:nvPr>
            <p:ph type="ctrTitle" idx="4294967295"/>
          </p:nvPr>
        </p:nvSpPr>
        <p:spPr>
          <a:xfrm>
            <a:off x="481800" y="85838"/>
            <a:ext cx="8350500" cy="88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Viga"/>
                <a:ea typeface="Viga"/>
                <a:cs typeface="Viga"/>
                <a:sym typeface="Viga"/>
              </a:rPr>
              <a:t>SURVOL DES POSSIBILITÉS</a:t>
            </a:r>
            <a:endParaRPr sz="2400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(défis géométriques et créativité)</a:t>
            </a:r>
            <a:endParaRPr sz="24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32" name="Google Shape;632;p25" title="ScreenRecording_01-08-2019 11-14-08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0425" y="2750213"/>
            <a:ext cx="2703995" cy="2027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200" y="1089113"/>
            <a:ext cx="3026081" cy="15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5875" y="1345650"/>
            <a:ext cx="3087312" cy="15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2248" y="4167708"/>
            <a:ext cx="689156" cy="665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6"/>
          <p:cNvSpPr txBox="1"/>
          <p:nvPr/>
        </p:nvSpPr>
        <p:spPr>
          <a:xfrm>
            <a:off x="503350" y="1431375"/>
            <a:ext cx="6276000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0-</a:t>
            </a:r>
            <a:r>
              <a:rPr lang="en" sz="2400" u="sng">
                <a:solidFill>
                  <a:schemeClr val="hlink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  <a:hlinkClick r:id="rId3"/>
              </a:rPr>
              <a:t>Padlet</a:t>
            </a: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 pour s’inspirer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1-Choisir un artiste : Mondrian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2-Identifier quelques éléments du langage plastique : </a:t>
            </a:r>
            <a:r>
              <a:rPr lang="en" sz="2400">
                <a:solidFill>
                  <a:srgbClr val="373A3C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formes angulaires, lignes horizontales et verticales, couleurs primaires, traits noirs.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3-Programmer un élément à la fois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4-Essayer le programme régulièrement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1" name="Google Shape;641;p26"/>
          <p:cNvSpPr txBox="1"/>
          <p:nvPr/>
        </p:nvSpPr>
        <p:spPr>
          <a:xfrm>
            <a:off x="1599850" y="246150"/>
            <a:ext cx="5506500" cy="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Défi 2</a:t>
            </a:r>
            <a:endParaRPr sz="2400" b="1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1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Arts plastiques</a:t>
            </a:r>
            <a:endParaRPr sz="2100" b="1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1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À la manière de … </a:t>
            </a:r>
            <a:r>
              <a:rPr lang="en" sz="2100" b="1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4"/>
              </a:rPr>
              <a:t>Mondrian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42" name="Google Shape;64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12248" y="4167708"/>
            <a:ext cx="689156" cy="665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79350" y="1589900"/>
            <a:ext cx="2059850" cy="1688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27"/>
          <p:cNvSpPr txBox="1"/>
          <p:nvPr/>
        </p:nvSpPr>
        <p:spPr>
          <a:xfrm>
            <a:off x="373025" y="1517231"/>
            <a:ext cx="8545200" cy="3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Clr>
                <a:srgbClr val="0069BF"/>
              </a:buClr>
              <a:buSzPts val="2400"/>
              <a:buFont typeface="Ubuntu"/>
              <a:buChar char="●"/>
            </a:pPr>
            <a:r>
              <a:rPr lang="en" sz="24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Utilisation d’un environnement numérique d’apprentissage (ENA) ;</a:t>
            </a:r>
            <a:endParaRPr sz="24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ts val="2400"/>
              <a:buFont typeface="Ubuntu"/>
              <a:buChar char="●"/>
            </a:pPr>
            <a:r>
              <a:rPr lang="en" sz="24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Utilisation d’un formulaire pour consigner les programmes réalisés par les élèves ;</a:t>
            </a:r>
            <a:endParaRPr sz="24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ts val="2400"/>
              <a:buFont typeface="Ubuntu"/>
              <a:buChar char="●"/>
            </a:pPr>
            <a:r>
              <a:rPr lang="en" sz="24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Copie formulaire </a:t>
            </a:r>
            <a:r>
              <a:rPr lang="en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Google</a:t>
            </a:r>
            <a:r>
              <a:rPr lang="en" sz="24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 ;</a:t>
            </a:r>
            <a:endParaRPr sz="24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ts val="2400"/>
              <a:buFont typeface="Ubuntu"/>
              <a:buChar char="●"/>
            </a:pPr>
            <a:r>
              <a:rPr lang="en" sz="24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Copie formulaire </a:t>
            </a:r>
            <a:r>
              <a:rPr lang="en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Microsoft</a:t>
            </a:r>
            <a:r>
              <a:rPr lang="en" sz="24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 ;</a:t>
            </a:r>
            <a:endParaRPr sz="24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ts val="2400"/>
              <a:buFont typeface="Ubuntu"/>
              <a:buChar char="●"/>
            </a:pPr>
            <a:r>
              <a:rPr lang="en" sz="2400">
                <a:solidFill>
                  <a:srgbClr val="FF0000"/>
                </a:solidFill>
                <a:latin typeface="Viga"/>
                <a:ea typeface="Viga"/>
                <a:cs typeface="Viga"/>
                <a:sym typeface="Viga"/>
              </a:rPr>
              <a:t>Partager votre production : </a:t>
            </a:r>
            <a:r>
              <a:rPr lang="en" sz="2400" u="sng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http://bit.ly/cssmb20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9" name="Google Shape;649;p27"/>
          <p:cNvSpPr txBox="1"/>
          <p:nvPr/>
        </p:nvSpPr>
        <p:spPr>
          <a:xfrm>
            <a:off x="905775" y="295725"/>
            <a:ext cx="6813300" cy="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Partager ou </a:t>
            </a:r>
            <a:endParaRPr sz="36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enseigner à distance</a:t>
            </a:r>
            <a:endParaRPr>
              <a:solidFill>
                <a:srgbClr val="FF9900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50" name="Google Shape;650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20323" y="295720"/>
            <a:ext cx="689156" cy="665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28"/>
          <p:cNvSpPr txBox="1">
            <a:spLocks noGrp="1"/>
          </p:cNvSpPr>
          <p:nvPr>
            <p:ph type="body" idx="1"/>
          </p:nvPr>
        </p:nvSpPr>
        <p:spPr>
          <a:xfrm>
            <a:off x="2393575" y="152700"/>
            <a:ext cx="6347100" cy="49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Ressources :</a:t>
            </a:r>
            <a:endParaRPr sz="3600" b="1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68300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200"/>
              <a:buFont typeface="Ubuntu"/>
              <a:buChar char="●"/>
            </a:pPr>
            <a:r>
              <a:rPr lang="en" sz="220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Autoformations sur Campus RÉCIT :</a:t>
            </a:r>
            <a:endParaRPr sz="22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Scratch pour tous</a:t>
            </a:r>
            <a:endParaRPr sz="22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Scratch en mathématique</a:t>
            </a:r>
            <a:endParaRPr sz="22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683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Ubuntu"/>
              <a:buChar char="●"/>
            </a:pPr>
            <a:r>
              <a:rPr lang="en" sz="22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Padlet de ressources pour </a:t>
            </a:r>
            <a:endParaRPr sz="2200"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débuter avec Scratch</a:t>
            </a:r>
            <a:endParaRPr sz="2200"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Ubuntu"/>
              <a:ea typeface="Ubuntu"/>
              <a:cs typeface="Ubuntu"/>
              <a:sym typeface="Ubuntu"/>
            </a:endParaRPr>
          </a:p>
          <a:p>
            <a:pPr marL="457200" lvl="0" indent="-368300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200"/>
              <a:buFont typeface="Ubuntu"/>
              <a:buChar char="●"/>
            </a:pPr>
            <a:r>
              <a:rPr lang="en" sz="220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Missions (vidéos et aide)</a:t>
            </a:r>
            <a:endParaRPr sz="22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Sous la colonne 5e année</a:t>
            </a:r>
            <a:endParaRPr sz="22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http://bit.ly/progCSC</a:t>
            </a:r>
            <a:endParaRPr sz="22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656" name="Google Shape;656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2248" y="4167708"/>
            <a:ext cx="689156" cy="665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4800" y="1338800"/>
            <a:ext cx="2088775" cy="17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2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663" name="Google Shape;663;p29"/>
          <p:cNvSpPr txBox="1">
            <a:spLocks noGrp="1"/>
          </p:cNvSpPr>
          <p:nvPr>
            <p:ph type="title" idx="4294967295"/>
          </p:nvPr>
        </p:nvSpPr>
        <p:spPr>
          <a:xfrm>
            <a:off x="943500" y="636075"/>
            <a:ext cx="72570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L’équipe du RÉCIT MST est disponible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les mercredis matins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de 9 h à 12 h. 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64" name="Google Shape;664;p29">
            <a:hlinkClick r:id="rId3"/>
          </p:cNvPr>
          <p:cNvSpPr/>
          <p:nvPr/>
        </p:nvSpPr>
        <p:spPr>
          <a:xfrm>
            <a:off x="3092753" y="1988225"/>
            <a:ext cx="2958600" cy="1633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65" name="Google Shape;665;p29"/>
          <p:cNvSpPr/>
          <p:nvPr/>
        </p:nvSpPr>
        <p:spPr>
          <a:xfrm>
            <a:off x="2957648" y="1877003"/>
            <a:ext cx="3228699" cy="2173280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66" name="Google Shape;666;p29"/>
          <p:cNvSpPr txBox="1"/>
          <p:nvPr/>
        </p:nvSpPr>
        <p:spPr>
          <a:xfrm>
            <a:off x="2098950" y="4116175"/>
            <a:ext cx="49461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Lien vers notre salle de vidéoconférence : 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1A73E8"/>
                </a:solidFill>
                <a:highlight>
                  <a:srgbClr val="FFFFFF"/>
                </a:highlight>
                <a:latin typeface="Viga"/>
                <a:ea typeface="Viga"/>
                <a:cs typeface="Viga"/>
                <a:sym typeface="Vig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https://zoom.us/j/93849137106</a:t>
            </a:r>
            <a:endParaRPr sz="2400" b="1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67" name="Google Shape;66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2750" y="1988225"/>
            <a:ext cx="2958601" cy="163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3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673" name="Google Shape;673;p30"/>
          <p:cNvSpPr txBox="1">
            <a:spLocks noGrp="1"/>
          </p:cNvSpPr>
          <p:nvPr>
            <p:ph type="title" idx="4294967295"/>
          </p:nvPr>
        </p:nvSpPr>
        <p:spPr>
          <a:xfrm>
            <a:off x="1391950" y="319500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Obtenez votre 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badge de participation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74" name="Google Shape;674;p30"/>
          <p:cNvSpPr txBox="1"/>
          <p:nvPr/>
        </p:nvSpPr>
        <p:spPr>
          <a:xfrm>
            <a:off x="4613600" y="1631200"/>
            <a:ext cx="3324900" cy="24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282204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Suivre les instructions dans la section</a:t>
            </a:r>
            <a:endParaRPr sz="2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 b="1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Badge de participation</a:t>
            </a:r>
            <a:endParaRPr sz="2600"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75" name="Google Shape;67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9200" y="1481700"/>
            <a:ext cx="2487409" cy="243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31"/>
          <p:cNvSpPr txBox="1">
            <a:spLocks noGrp="1"/>
          </p:cNvSpPr>
          <p:nvPr>
            <p:ph type="ctrTitle" idx="4294967295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b="1">
                <a:latin typeface="Viga"/>
                <a:ea typeface="Viga"/>
                <a:cs typeface="Viga"/>
                <a:sym typeface="Viga"/>
              </a:rPr>
              <a:t>MERCI !</a:t>
            </a:r>
            <a:endParaRPr sz="10000" b="1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81" name="Google Shape;68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31"/>
          <p:cNvSpPr txBox="1"/>
          <p:nvPr/>
        </p:nvSpPr>
        <p:spPr>
          <a:xfrm>
            <a:off x="4142800" y="26435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Sonya.Fiset@recitmst.qc.ca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equipe@recitmst.qc.ca 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Facebook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Chaîne YouTube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683" name="Google Shape;683;p31"/>
          <p:cNvSpPr txBox="1"/>
          <p:nvPr/>
        </p:nvSpPr>
        <p:spPr>
          <a:xfrm>
            <a:off x="443038" y="271970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84" name="Google Shape;684;p31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sont mises à disposition, sauf exception, selon les termes de la licence</a:t>
            </a:r>
            <a:r>
              <a:rPr lang="en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chemeClr val="accent1"/>
                </a:solidFill>
              </a:rPr>
              <a:t>.</a:t>
            </a:r>
            <a:r>
              <a:rPr lang="en" sz="800">
                <a:solidFill>
                  <a:schemeClr val="accen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chemeClr val="accent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85" name="Google Shape;685;p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Google Shape;55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700" y="1749644"/>
            <a:ext cx="2509447" cy="1666682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16"/>
          <p:cNvSpPr txBox="1">
            <a:spLocks noGrp="1"/>
          </p:cNvSpPr>
          <p:nvPr>
            <p:ph type="body" idx="4294967295"/>
          </p:nvPr>
        </p:nvSpPr>
        <p:spPr>
          <a:xfrm>
            <a:off x="4073375" y="1834183"/>
            <a:ext cx="4641300" cy="1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Sonya Fiset</a:t>
            </a:r>
            <a:endParaRPr sz="3600" b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sonya.fiset@recitmst.qc.ca</a:t>
            </a:r>
            <a:endParaRPr sz="2000" b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7" name="Google Shape;557;p16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558" name="Google Shape;55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1275" y="247500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16"/>
          <p:cNvSpPr txBox="1"/>
          <p:nvPr/>
        </p:nvSpPr>
        <p:spPr>
          <a:xfrm>
            <a:off x="2194650" y="3922725"/>
            <a:ext cx="50184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Lien vers la présentation Web : </a:t>
            </a:r>
            <a:r>
              <a:rPr lang="en" b="1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bit.ly/mst5juin20</a:t>
            </a:r>
            <a:endParaRPr b="1" u="sng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0" name="Google Shape;560;p16">
            <a:hlinkClick r:id="rId7"/>
          </p:cNvPr>
          <p:cNvSpPr txBox="1"/>
          <p:nvPr/>
        </p:nvSpPr>
        <p:spPr>
          <a:xfrm>
            <a:off x="2501850" y="4539375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 plus de détails :</a:t>
            </a:r>
            <a:r>
              <a:rPr lang="en" sz="130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300" b="1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recitmst.qc.ca</a:t>
            </a:r>
            <a:endParaRPr sz="1300" b="1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61" name="Google Shape;561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81055" y="1727175"/>
            <a:ext cx="732095" cy="64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Plan de la rencontre</a:t>
            </a:r>
            <a:endParaRPr sz="32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67" name="Google Shape;567;p17"/>
          <p:cNvSpPr txBox="1">
            <a:spLocks noGrp="1"/>
          </p:cNvSpPr>
          <p:nvPr>
            <p:ph type="body" idx="1"/>
          </p:nvPr>
        </p:nvSpPr>
        <p:spPr>
          <a:xfrm>
            <a:off x="747925" y="1302825"/>
            <a:ext cx="7199700" cy="29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Bienvenue!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Qui êtes-vous? 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L’interface de Scratch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Explorons dans différentes matières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Comment l’utiliser pour travailler à distance?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Ressources supplémentaires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Badges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8" name="Google Shape;568;p1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Connaissez-vous Scratch?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74" name="Google Shape;574;p18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aphicFrame>
        <p:nvGraphicFramePr>
          <p:cNvPr id="575" name="Google Shape;575;p18"/>
          <p:cNvGraphicFramePr/>
          <p:nvPr/>
        </p:nvGraphicFramePr>
        <p:xfrm>
          <a:off x="824950" y="1313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{7A0AF4D7-23CC-4D28-AF92-810B971A605D}</a:tableStyleId>
              </a:tblPr>
              <a:tblGrid>
                <a:gridCol w="294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7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Je l’utilise déjà avec mes élèves.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2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J’ai déjà vu des collègues ou des élèves l’utiliser.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Ça m’intrigue… mais j’ai pas encore osé!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2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Qui est Scratch?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581" name="Google Shape;581;p19"/>
          <p:cNvSpPr txBox="1"/>
          <p:nvPr/>
        </p:nvSpPr>
        <p:spPr>
          <a:xfrm>
            <a:off x="353850" y="1183650"/>
            <a:ext cx="843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PFEQ, mathématique, science et technologie, langues, us, arts...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 d’action numérique (PAN)</a:t>
            </a: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(mesure 02);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Cadre de référence de la compétence numérique</a:t>
            </a: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(dimensions);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■"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L’usage pédagogique de la programmation informatique</a:t>
            </a:r>
            <a:r>
              <a:rPr lang="en" sz="200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(2020)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2" name="Google Shape;582;p19"/>
          <p:cNvSpPr txBox="1"/>
          <p:nvPr/>
        </p:nvSpPr>
        <p:spPr>
          <a:xfrm>
            <a:off x="152400" y="290525"/>
            <a:ext cx="8316000" cy="8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FF9900"/>
                </a:solidFill>
                <a:latin typeface="Viga"/>
                <a:ea typeface="Viga"/>
                <a:cs typeface="Viga"/>
                <a:sym typeface="Viga"/>
              </a:rPr>
              <a:t>Pourquoi la programmation? Pourquoi Scratch?</a:t>
            </a:r>
            <a:endParaRPr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0"/>
          <p:cNvSpPr txBox="1">
            <a:spLocks noGrp="1"/>
          </p:cNvSpPr>
          <p:nvPr>
            <p:ph type="title"/>
          </p:nvPr>
        </p:nvSpPr>
        <p:spPr>
          <a:xfrm>
            <a:off x="655325" y="379950"/>
            <a:ext cx="73569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Viga"/>
                <a:ea typeface="Viga"/>
                <a:cs typeface="Viga"/>
                <a:sym typeface="Viga"/>
              </a:rPr>
              <a:t>Des outils pour s’initier à la programmation</a:t>
            </a:r>
            <a:endParaRPr sz="24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88" name="Google Shape;588;p20"/>
          <p:cNvSpPr txBox="1">
            <a:spLocks noGrp="1"/>
          </p:cNvSpPr>
          <p:nvPr>
            <p:ph type="body" idx="1"/>
          </p:nvPr>
        </p:nvSpPr>
        <p:spPr>
          <a:xfrm>
            <a:off x="270900" y="1312800"/>
            <a:ext cx="8725800" cy="3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731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ts val="2000"/>
              <a:buFont typeface="Ubuntu"/>
              <a:buAutoNum type="arabicPeriod"/>
            </a:pPr>
            <a:r>
              <a:rPr lang="en" sz="20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Jeux Blockly : </a:t>
            </a:r>
            <a:r>
              <a:rPr lang="en" sz="20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http://recitmst.qc.ca/blockly/</a:t>
            </a:r>
            <a:endParaRPr sz="2000" u="sng">
              <a:solidFill>
                <a:srgbClr val="0069BF"/>
              </a:solidFill>
              <a:latin typeface="Ubuntu"/>
              <a:ea typeface="Ubuntu"/>
              <a:cs typeface="Ubuntu"/>
              <a:sym typeface="Ubuntu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914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Sans connexion, base de la programmation, pas à pas. </a:t>
            </a:r>
            <a:endParaRPr sz="20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673100" lvl="0" indent="-3556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69BF"/>
              </a:buClr>
              <a:buSzPts val="2000"/>
              <a:buFont typeface="Ubuntu"/>
              <a:buAutoNum type="arabicPeriod"/>
            </a:pPr>
            <a:r>
              <a:rPr lang="en" sz="20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Code.org : </a:t>
            </a:r>
            <a:r>
              <a:rPr lang="en" sz="20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http://code.org</a:t>
            </a:r>
            <a:endParaRPr sz="2000" u="sng">
              <a:solidFill>
                <a:srgbClr val="0069BF"/>
              </a:solidFill>
              <a:latin typeface="Ubuntu"/>
              <a:ea typeface="Ubuntu"/>
              <a:cs typeface="Ubuntu"/>
              <a:sym typeface="Ubuntu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914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Compte d’enseignant, on suit les élèves dans leurs défis.</a:t>
            </a:r>
            <a:endParaRPr sz="20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673100" lvl="0" indent="-3556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69BF"/>
              </a:buClr>
              <a:buSzPts val="2000"/>
              <a:buFont typeface="Ubuntu"/>
              <a:buAutoNum type="arabicPeriod"/>
            </a:pPr>
            <a:r>
              <a:rPr lang="en" sz="20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Scratch : </a:t>
            </a:r>
            <a:r>
              <a:rPr lang="en" sz="20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https://scratch.mit.edu/</a:t>
            </a:r>
            <a:endParaRPr sz="2000" u="sng">
              <a:solidFill>
                <a:srgbClr val="0069BF"/>
              </a:solidFill>
              <a:latin typeface="Ubuntu"/>
              <a:ea typeface="Ubuntu"/>
              <a:cs typeface="Ubuntu"/>
              <a:sym typeface="Ubuntu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914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Prêt à programmer...</a:t>
            </a:r>
            <a:endParaRPr sz="20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100"/>
              </a:spcBef>
              <a:spcAft>
                <a:spcPts val="600"/>
              </a:spcAft>
              <a:buNone/>
            </a:pP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9" name="Google Shape;589;p20"/>
          <p:cNvSpPr/>
          <p:nvPr/>
        </p:nvSpPr>
        <p:spPr>
          <a:xfrm>
            <a:off x="0" y="3205856"/>
            <a:ext cx="470700" cy="342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0000"/>
              </a:highlight>
            </a:endParaRPr>
          </a:p>
        </p:txBody>
      </p:sp>
      <p:pic>
        <p:nvPicPr>
          <p:cNvPr id="590" name="Google Shape;59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12248" y="204576"/>
            <a:ext cx="689156" cy="665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1"/>
          <p:cNvSpPr txBox="1">
            <a:spLocks noGrp="1"/>
          </p:cNvSpPr>
          <p:nvPr>
            <p:ph type="body" idx="1"/>
          </p:nvPr>
        </p:nvSpPr>
        <p:spPr>
          <a:xfrm>
            <a:off x="599700" y="912300"/>
            <a:ext cx="7089000" cy="4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AA22A"/>
              </a:buClr>
              <a:buSzPts val="2000"/>
              <a:buFont typeface="Ubuntu"/>
              <a:buAutoNum type="arabicPeriod"/>
            </a:pPr>
            <a:r>
              <a:rPr lang="en" sz="2000" i="0" u="sng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www.scratch.mit.edu</a:t>
            </a:r>
            <a:endParaRPr sz="2000" i="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i="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AA22A"/>
              </a:buClr>
              <a:buSzPts val="2000"/>
              <a:buFont typeface="Ubuntu"/>
              <a:buAutoNum type="arabicPeriod"/>
            </a:pPr>
            <a:r>
              <a:rPr lang="en" sz="20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« </a:t>
            </a:r>
            <a:r>
              <a:rPr lang="en" sz="2000" i="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Rejoindre Scratch</a:t>
            </a:r>
            <a:r>
              <a:rPr lang="en" sz="20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 » </a:t>
            </a:r>
            <a:r>
              <a:rPr lang="en" sz="2000" i="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en haut à droite et suivre les indications pour se créer un compte.</a:t>
            </a:r>
            <a:endParaRPr sz="2000" i="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i="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i="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3.	</a:t>
            </a:r>
            <a:r>
              <a:rPr lang="en" sz="20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« </a:t>
            </a:r>
            <a:r>
              <a:rPr lang="en" sz="2000" i="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Créer</a:t>
            </a:r>
            <a:r>
              <a:rPr lang="en" sz="20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 »</a:t>
            </a:r>
            <a:r>
              <a:rPr lang="en" sz="2000" i="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 en haut à gauche</a:t>
            </a:r>
            <a:endParaRPr sz="2000" i="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4. 	Choisir la langue</a:t>
            </a:r>
            <a:endParaRPr sz="20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5. 	Enregistrement automatique</a:t>
            </a:r>
            <a:endParaRPr sz="20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Jeu : activité de programmation débranchée</a:t>
            </a:r>
            <a:endParaRPr sz="2000" i="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21"/>
          <p:cNvSpPr txBox="1"/>
          <p:nvPr/>
        </p:nvSpPr>
        <p:spPr>
          <a:xfrm>
            <a:off x="1737175" y="250856"/>
            <a:ext cx="5341200" cy="6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À vos claviers!</a:t>
            </a:r>
            <a:endParaRPr sz="2400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97" name="Google Shape;59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2248" y="4167708"/>
            <a:ext cx="689156" cy="665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2"/>
          <p:cNvSpPr txBox="1"/>
          <p:nvPr/>
        </p:nvSpPr>
        <p:spPr>
          <a:xfrm>
            <a:off x="514400" y="196591"/>
            <a:ext cx="8420700" cy="13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Défi 1</a:t>
            </a:r>
            <a:endParaRPr sz="24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Géométrie : Construction et description des figures planes</a:t>
            </a:r>
            <a:endParaRPr sz="24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animation</a:t>
            </a:r>
            <a:endParaRPr sz="12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603" name="Google Shape;60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8842" y="2028700"/>
            <a:ext cx="1793081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9774" y="1742950"/>
            <a:ext cx="2201399" cy="188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27374" y="1857250"/>
            <a:ext cx="2264302" cy="1716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22000" y="3723450"/>
            <a:ext cx="1408500" cy="861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90600" y="3870913"/>
            <a:ext cx="1597634" cy="861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98842" y="3647950"/>
            <a:ext cx="1671651" cy="130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69575" y="3533460"/>
            <a:ext cx="1729275" cy="124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3"/>
          <p:cNvSpPr txBox="1"/>
          <p:nvPr/>
        </p:nvSpPr>
        <p:spPr>
          <a:xfrm>
            <a:off x="299400" y="1109700"/>
            <a:ext cx="8545200" cy="3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1-Créer un nouveau projet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2-Ajouter le titre «Carré»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3-Stylo en position d’écriture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4-Couleur du stylo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5- Taille du stylo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6-Tracer le carré 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*Efficience d’un programme,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AA22A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Trouver les régularités</a:t>
            </a: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FAA22A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15" name="Google Shape;615;p23"/>
          <p:cNvSpPr txBox="1"/>
          <p:nvPr/>
        </p:nvSpPr>
        <p:spPr>
          <a:xfrm>
            <a:off x="905775" y="295725"/>
            <a:ext cx="5506500" cy="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Défi 1</a:t>
            </a:r>
            <a:endParaRPr sz="2400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FF99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16" name="Google Shape;6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2248" y="4167708"/>
            <a:ext cx="689156" cy="665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0925" y="295713"/>
            <a:ext cx="2647950" cy="412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4588" y="95688"/>
            <a:ext cx="2447925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940</Words>
  <Application>Microsoft Office PowerPoint</Application>
  <PresentationFormat>Affichage à l'écran (16:9)</PresentationFormat>
  <Paragraphs>148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8" baseType="lpstr">
      <vt:lpstr>Viga</vt:lpstr>
      <vt:lpstr>Dosis</vt:lpstr>
      <vt:lpstr>Comic Sans MS</vt:lpstr>
      <vt:lpstr>Merriweather</vt:lpstr>
      <vt:lpstr>Permanent Marker</vt:lpstr>
      <vt:lpstr>Bangers</vt:lpstr>
      <vt:lpstr>Ubuntu</vt:lpstr>
      <vt:lpstr>Roboto</vt:lpstr>
      <vt:lpstr>Sniglet</vt:lpstr>
      <vt:lpstr>Arial</vt:lpstr>
      <vt:lpstr>Friar template</vt:lpstr>
      <vt:lpstr>Scratch, géométrie et arts plastiques  Lien vers la présentation Web : bit.ly/mst4dec2020 </vt:lpstr>
      <vt:lpstr>Présentation PowerPoint</vt:lpstr>
      <vt:lpstr>Plan de la rencontre</vt:lpstr>
      <vt:lpstr>Connaissez-vous Scratch?</vt:lpstr>
      <vt:lpstr>Présentation PowerPoint</vt:lpstr>
      <vt:lpstr>Des outils pour s’initier à la programmation</vt:lpstr>
      <vt:lpstr>Présentation PowerPoint</vt:lpstr>
      <vt:lpstr>Présentation PowerPoint</vt:lpstr>
      <vt:lpstr>Présentation PowerPoint</vt:lpstr>
      <vt:lpstr>Présentation PowerPoint</vt:lpstr>
      <vt:lpstr>SURVOL DES POSSIBILITÉS (défis géométriques et créativité)</vt:lpstr>
      <vt:lpstr>Présentation PowerPoint</vt:lpstr>
      <vt:lpstr>Présentation PowerPoint</vt:lpstr>
      <vt:lpstr>Présentation PowerPoint</vt:lpstr>
      <vt:lpstr>L’équipe du RÉCIT MST est disponible  les mercredis matins  de 9 h à 12 h. </vt:lpstr>
      <vt:lpstr>Obtenez votre  badge de participation</vt:lpstr>
      <vt:lpstr>MERCI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Scratch, géométrie et arts plastiques  Lien vers la présentation Web : bit.ly/mst4dec2020 </dc:title>
  <dc:creator>Sonya Fiset</dc:creator>
  <cp:lastModifiedBy>Fiset Sonia</cp:lastModifiedBy>
  <cp:revision>1</cp:revision>
  <dcterms:modified xsi:type="dcterms:W3CDTF">2020-12-02T21:23:16Z</dcterms:modified>
</cp:coreProperties>
</file>