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4" r:id="rId1"/>
    <p:sldMasterId id="2147483685" r:id="rId2"/>
    <p:sldMasterId id="2147483686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5143500" type="screen16x9"/>
  <p:notesSz cx="6858000" cy="9144000"/>
  <p:embeddedFontLst>
    <p:embeddedFont>
      <p:font typeface="Dosis" panose="020B0604020202020204" charset="0"/>
      <p:regular r:id="rId25"/>
      <p:bold r:id="rId26"/>
    </p:embeddedFont>
    <p:embeddedFont>
      <p:font typeface="Merriweather" panose="020B0604020202020204" charset="0"/>
      <p:regular r:id="rId27"/>
      <p:bold r:id="rId28"/>
      <p:italic r:id="rId29"/>
      <p:boldItalic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Passion One" panose="020B0604020202020204" charset="0"/>
      <p:regular r:id="rId35"/>
      <p:bold r:id="rId36"/>
    </p:embeddedFont>
    <p:embeddedFont>
      <p:font typeface="Roboto" panose="020B0604020202020204" charset="0"/>
      <p:regular r:id="rId37"/>
      <p:bold r:id="rId38"/>
      <p:italic r:id="rId39"/>
      <p:boldItalic r:id="rId40"/>
    </p:embeddedFont>
    <p:embeddedFont>
      <p:font typeface="Sniglet" panose="020B0604020202020204" charset="0"/>
      <p:regular r:id="rId41"/>
    </p:embeddedFont>
    <p:embeddedFont>
      <p:font typeface="Ubuntu" panose="020B0604020202020204" charset="0"/>
      <p:regular r:id="rId42"/>
      <p:bold r:id="rId43"/>
      <p:italic r:id="rId44"/>
      <p:boldItalic r:id="rId45"/>
    </p:embeddedFont>
    <p:embeddedFont>
      <p:font typeface="Viga" panose="020B0604020202020204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5.fntdata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7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onurl.ca/mstscratch22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recitmst.qc.ca/Webinaire-Scratch-apprendre-a-programmer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onurl.ca/lienscratch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ecitmst.qc.ca/ecv-zoom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kreocode.ca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quipe@recitmst.qc.ca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ed4f52a51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ed4f52a51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Lien de la présentation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https://monurl.ca/mstscratch22</a:t>
            </a:r>
            <a:r>
              <a:rPr lang="en">
                <a:solidFill>
                  <a:schemeClr val="dk1"/>
                </a:solidFill>
              </a:rPr>
              <a:t> </a:t>
            </a:r>
            <a:endParaRPr sz="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de l’article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https://www.recitmst.qc.ca/Webinaire-Scratch-apprendre-a-programmer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1917e58b3a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1917e58b3a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1917e58b3a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1917e58b3a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1917e58b3a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1917e58b3a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1917e58b3a6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1917e58b3a6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Le code « jouer le son » te permettra de capter ta courte narration facilement.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1917e58b3a6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1917e58b3a6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Le code « jouer le son » te permettra de capter ta courte narration facilement.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192a0d3198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192a0d3198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1917e58b3a6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1917e58b3a6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14ab3b47348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14ab3b47348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https://monurl.ca/lienscratch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14ab3b47348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14ab3b47348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Salle de vidéoconférence : </a:t>
            </a:r>
            <a:r>
              <a:rPr lang="en" sz="105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https://recitmst.qc.ca/ecv-zoom</a:t>
            </a:r>
            <a:r>
              <a:rPr lang="en" sz="105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14ab3b47348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14ab3b47348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kreocode.ca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14cefe6d4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14cefe6d4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14ab3b47348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14ab3b47348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Message à l’équipe : equipe</a:t>
            </a:r>
            <a:r>
              <a:rPr lang="en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@recitmst.qc.c</a:t>
            </a:r>
            <a:r>
              <a:rPr lang="en"/>
              <a:t>a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14ab3b47348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6" name="Google Shape;656;g14ab3b47348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14ab3b47348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14ab3b47348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4ab3b47348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7" name="Google Shape;677;g14ab3b47348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https://scratch.mit.edu/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14ab3b47348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6" name="Google Shape;706;g14ab3b47348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https://scratch.mit.edu/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14ab3b47348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14ab3b47348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4ab3b4734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14ab3b4734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1917e58b3a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1917e58b3a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12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24" name="Google Shape;524;p12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2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2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2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2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2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2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2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2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35" name="Google Shape;53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6" name="Google Shape;53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3">
  <p:cSld name="TITLE_3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39" name="Google Shape;539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0" name="Google Shape;54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7" name="Google Shape;547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8" name="Google Shape;54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1" name="Google Shape;55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5" name="Google Shape;55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9" name="Google Shape;559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60" name="Google Shape;56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6" name="Google Shape;566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67" name="Google Shape;56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70" name="Google Shape;57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74" name="Google Shape;574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5" name="Google Shape;575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6" name="Google Shape;57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79" name="Google Shape;57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2" name="Google Shape;582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3" name="Google Shape;58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92" name="Google Shape;592;p2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3" name="Google Shape;59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96" name="Google Shape;596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0" name="Google Shape;600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04" name="Google Shape;604;p3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05" name="Google Shape;605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1" name="Google Shape;611;p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12" name="Google Shape;612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15" name="Google Shape;615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19" name="Google Shape;619;p3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0" name="Google Shape;620;p3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1" name="Google Shape;62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3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24" name="Google Shape;624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7" name="Google Shape;627;p3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8" name="Google Shape;628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 background">
  <p:cSld name="BLANK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18900044" scaled="0"/>
        </a:gradFill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39"/>
          <p:cNvSpPr/>
          <p:nvPr/>
        </p:nvSpPr>
        <p:spPr>
          <a:xfrm rot="5400000">
            <a:off x="163900" y="2091300"/>
            <a:ext cx="633300" cy="96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3" name="Google Shape;633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39"/>
          <p:cNvSpPr txBox="1">
            <a:spLocks noGrp="1"/>
          </p:cNvSpPr>
          <p:nvPr>
            <p:ph type="sldNum" idx="12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4" name="Google Shape;324;p5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28" name="Google Shape;328;p6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Google Shape;360;p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4" name="Google Shape;364;p7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7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97" name="Google Shape;397;p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31" name="Google Shape;431;p8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iga"/>
              <a:buNone/>
              <a:defRPr sz="28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3" name="Google Shape;54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Ubuntu"/>
              <a:buChar char="●"/>
              <a:defRPr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544" name="Google Shape;54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8" name="Google Shape;588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9" name="Google Shape;58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monurl.ca/halloween22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hyperlink" Target="https://recitmst.qc.ca/" TargetMode="External"/><Relationship Id="rId10" Type="http://schemas.openxmlformats.org/officeDocument/2006/relationships/hyperlink" Target="https://docs.google.com/presentation/d/1wiSbxz9VIvo8ZIhtMWImhZBBebvkSJ3jm3gj-cxozW8/edit?usp=sharing" TargetMode="External"/><Relationship Id="rId4" Type="http://schemas.openxmlformats.org/officeDocument/2006/relationships/hyperlink" Target="https://monurl.ca/hiver1" TargetMode="External"/><Relationship Id="rId9" Type="http://schemas.openxmlformats.org/officeDocument/2006/relationships/hyperlink" Target="mailto:equipe@recitmst.qc.ca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11" Type="http://schemas.openxmlformats.org/officeDocument/2006/relationships/image" Target="../media/image25.png"/><Relationship Id="rId5" Type="http://schemas.openxmlformats.org/officeDocument/2006/relationships/image" Target="../media/image17.png"/><Relationship Id="rId10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0.png"/><Relationship Id="rId11" Type="http://schemas.openxmlformats.org/officeDocument/2006/relationships/image" Target="../media/image31.png"/><Relationship Id="rId5" Type="http://schemas.openxmlformats.org/officeDocument/2006/relationships/image" Target="../media/image18.png"/><Relationship Id="rId10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hyperlink" Target="https://monurl.ca/cahierhiver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pad.app/p/191645/90b1efc6c9945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ecitmst.qc.ca/ecv-zo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9.png"/><Relationship Id="rId4" Type="http://schemas.openxmlformats.org/officeDocument/2006/relationships/hyperlink" Target="http://www.recitmst.qc.ca/ec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1.png"/><Relationship Id="rId4" Type="http://schemas.openxmlformats.org/officeDocument/2006/relationships/hyperlink" Target="https://kreocode.c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4.0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youtube.com/channel/UC7IcadI_rZFwso9N81PYqF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twitter.com/recitmst" TargetMode="External"/><Relationship Id="rId5" Type="http://schemas.openxmlformats.org/officeDocument/2006/relationships/hyperlink" Target="https://www.facebook.com/RECITMST2020/" TargetMode="External"/><Relationship Id="rId10" Type="http://schemas.openxmlformats.org/officeDocument/2006/relationships/hyperlink" Target="https://monurl.ca/scratchhalloween" TargetMode="External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png"/><Relationship Id="rId4" Type="http://schemas.openxmlformats.org/officeDocument/2006/relationships/hyperlink" Target="mailto:sonya.fiset@recitmst.qc.c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www.flaticon.com/free-icon/video-conference_896677?related_id=896677&amp;origin=searc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://www.scratch.mit.edu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762276261/fullscree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218750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40"/>
          <p:cNvSpPr txBox="1"/>
          <p:nvPr/>
        </p:nvSpPr>
        <p:spPr>
          <a:xfrm>
            <a:off x="6042075" y="151525"/>
            <a:ext cx="2908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b="1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monurl.ca/hiver1</a:t>
            </a:r>
            <a:r>
              <a:rPr lang="en" sz="2600" b="1">
                <a:latin typeface="Ubuntu"/>
                <a:ea typeface="Ubuntu"/>
                <a:cs typeface="Ubuntu"/>
                <a:sym typeface="Ubuntu"/>
              </a:rPr>
              <a:t>   </a:t>
            </a:r>
            <a:r>
              <a:rPr lang="en" sz="30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3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41" name="Google Shape;641;p40"/>
          <p:cNvSpPr txBox="1"/>
          <p:nvPr/>
        </p:nvSpPr>
        <p:spPr>
          <a:xfrm>
            <a:off x="159925" y="4783825"/>
            <a:ext cx="300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Détails : </a:t>
            </a:r>
            <a:r>
              <a:rPr lang="en" sz="12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recitmst.qc.ca</a:t>
            </a:r>
            <a:endParaRPr sz="12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42" name="Google Shape;642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2550" y="76200"/>
            <a:ext cx="1415300" cy="118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57038" y="4726170"/>
            <a:ext cx="1108530" cy="3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40"/>
          <p:cNvSpPr txBox="1"/>
          <p:nvPr/>
        </p:nvSpPr>
        <p:spPr>
          <a:xfrm>
            <a:off x="3405025" y="4731575"/>
            <a:ext cx="46053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Cette présentation, </a:t>
            </a:r>
            <a:r>
              <a:rPr lang="en" sz="8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monurl.ca/halloween22</a:t>
            </a:r>
            <a:r>
              <a:rPr lang="en" sz="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 du </a:t>
            </a:r>
            <a:r>
              <a:rPr lang="en" sz="8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RÉCIT MST</a:t>
            </a:r>
            <a:r>
              <a:rPr lang="en" sz="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est mise à disposition, sauf exception, selon les termes de la </a:t>
            </a:r>
            <a:r>
              <a:rPr lang="en" sz="800" u="sng">
                <a:solidFill>
                  <a:schemeClr val="dk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</a:t>
            </a:r>
            <a:r>
              <a:rPr lang="en" sz="8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" sz="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sz="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5" name="Google Shape;645;p40"/>
          <p:cNvSpPr txBox="1"/>
          <p:nvPr/>
        </p:nvSpPr>
        <p:spPr>
          <a:xfrm>
            <a:off x="159925" y="1495625"/>
            <a:ext cx="66480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Scratch, </a:t>
            </a:r>
            <a:endParaRPr sz="36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apprendre à programmer</a:t>
            </a:r>
            <a:endParaRPr sz="36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Histoire d’hiver</a:t>
            </a:r>
            <a:endParaRPr sz="36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46" name="Google Shape;646;p40"/>
          <p:cNvSpPr/>
          <p:nvPr/>
        </p:nvSpPr>
        <p:spPr>
          <a:xfrm>
            <a:off x="118400" y="3959375"/>
            <a:ext cx="2908500" cy="9102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7" name="Google Shape;647;p4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4200" y="4019800"/>
            <a:ext cx="2734850" cy="785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49"/>
          <p:cNvSpPr txBox="1">
            <a:spLocks noGrp="1"/>
          </p:cNvSpPr>
          <p:nvPr>
            <p:ph type="body" idx="1"/>
          </p:nvPr>
        </p:nvSpPr>
        <p:spPr>
          <a:xfrm>
            <a:off x="557025" y="847675"/>
            <a:ext cx="3840000" cy="2251500"/>
          </a:xfrm>
          <a:prstGeom prst="rect">
            <a:avLst/>
          </a:prstGeom>
          <a:solidFill>
            <a:srgbClr val="CFE2F3"/>
          </a:solidFill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ssion One"/>
                <a:ea typeface="Passion One"/>
                <a:cs typeface="Passion One"/>
                <a:sym typeface="Passion One"/>
              </a:rPr>
              <a:t>Défi technologique : </a:t>
            </a:r>
            <a:endParaRPr>
              <a:latin typeface="Passion One"/>
              <a:ea typeface="Passion One"/>
              <a:cs typeface="Passion One"/>
              <a:sym typeface="Passion One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Tu dois choisir un personnage (Sprite).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Utilise le bloc Basculer sur le costume pour animer le personnage.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Utilise la boucle pour répéter une série de blocs.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latin typeface="Open Sans"/>
                <a:ea typeface="Open Sans"/>
                <a:cs typeface="Open Sans"/>
                <a:sym typeface="Open Sans"/>
              </a:rPr>
              <a:t>Astuce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: utilise le bloc attendre afin de voir le changement.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0" name="Google Shape;780;p49"/>
          <p:cNvSpPr txBox="1">
            <a:spLocks noGrp="1"/>
          </p:cNvSpPr>
          <p:nvPr>
            <p:ph type="body" idx="1"/>
          </p:nvPr>
        </p:nvSpPr>
        <p:spPr>
          <a:xfrm>
            <a:off x="558375" y="3224825"/>
            <a:ext cx="3837300" cy="14910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ssion One"/>
              <a:ea typeface="Passion One"/>
              <a:cs typeface="Passion One"/>
              <a:sym typeface="Passion One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81" name="Google Shape;781;p49"/>
          <p:cNvCxnSpPr/>
          <p:nvPr/>
        </p:nvCxnSpPr>
        <p:spPr>
          <a:xfrm>
            <a:off x="4549750" y="1237600"/>
            <a:ext cx="17700" cy="2831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782" name="Google Shape;782;p49"/>
          <p:cNvPicPr preferRelativeResize="0"/>
          <p:nvPr/>
        </p:nvPicPr>
        <p:blipFill rotWithShape="1">
          <a:blip r:embed="rId3">
            <a:alphaModFix/>
          </a:blip>
          <a:srcRect l="11675" t="8951" r="12852" b="11125"/>
          <a:stretch/>
        </p:blipFill>
        <p:spPr>
          <a:xfrm>
            <a:off x="4288200" y="4484350"/>
            <a:ext cx="540798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49"/>
          <p:cNvPicPr preferRelativeResize="0"/>
          <p:nvPr/>
        </p:nvPicPr>
        <p:blipFill rotWithShape="1">
          <a:blip r:embed="rId4">
            <a:alphaModFix/>
          </a:blip>
          <a:srcRect l="22427" t="12710" r="22832" b="12433"/>
          <a:stretch/>
        </p:blipFill>
        <p:spPr>
          <a:xfrm>
            <a:off x="252975" y="3217675"/>
            <a:ext cx="250401" cy="34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49"/>
          <p:cNvPicPr preferRelativeResize="0"/>
          <p:nvPr/>
        </p:nvPicPr>
        <p:blipFill rotWithShape="1">
          <a:blip r:embed="rId5">
            <a:alphaModFix/>
          </a:blip>
          <a:srcRect l="14468" t="13180" r="14885" b="12899"/>
          <a:stretch/>
        </p:blipFill>
        <p:spPr>
          <a:xfrm>
            <a:off x="211925" y="847675"/>
            <a:ext cx="345111" cy="34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49"/>
          <p:cNvPicPr preferRelativeResize="0"/>
          <p:nvPr/>
        </p:nvPicPr>
        <p:blipFill rotWithShape="1">
          <a:blip r:embed="rId6">
            <a:alphaModFix/>
          </a:blip>
          <a:srcRect l="17741" t="13174" r="17221" b="11501"/>
          <a:stretch/>
        </p:blipFill>
        <p:spPr>
          <a:xfrm>
            <a:off x="4661036" y="224250"/>
            <a:ext cx="343926" cy="398310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Google Shape;786;p49"/>
          <p:cNvSpPr txBox="1">
            <a:spLocks noGrp="1"/>
          </p:cNvSpPr>
          <p:nvPr>
            <p:ph type="body" idx="1"/>
          </p:nvPr>
        </p:nvSpPr>
        <p:spPr>
          <a:xfrm>
            <a:off x="4978250" y="279925"/>
            <a:ext cx="3837300" cy="4615800"/>
          </a:xfrm>
          <a:prstGeom prst="rect">
            <a:avLst/>
          </a:prstGeom>
          <a:solidFill>
            <a:srgbClr val="F8F8F8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Passion One"/>
                <a:ea typeface="Passion One"/>
                <a:cs typeface="Passion One"/>
                <a:sym typeface="Passion One"/>
              </a:rPr>
              <a:t>Solution</a:t>
            </a:r>
            <a:r>
              <a:rPr lang="en"/>
              <a:t> : </a:t>
            </a:r>
            <a:endParaRPr/>
          </a:p>
        </p:txBody>
      </p:sp>
      <p:pic>
        <p:nvPicPr>
          <p:cNvPr id="787" name="Google Shape;787;p49"/>
          <p:cNvPicPr preferRelativeResize="0"/>
          <p:nvPr/>
        </p:nvPicPr>
        <p:blipFill rotWithShape="1">
          <a:blip r:embed="rId7">
            <a:alphaModFix/>
          </a:blip>
          <a:srcRect t="6068"/>
          <a:stretch/>
        </p:blipFill>
        <p:spPr>
          <a:xfrm>
            <a:off x="5004950" y="847675"/>
            <a:ext cx="1988810" cy="166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p49"/>
          <p:cNvSpPr txBox="1">
            <a:spLocks noGrp="1"/>
          </p:cNvSpPr>
          <p:nvPr>
            <p:ph type="title"/>
          </p:nvPr>
        </p:nvSpPr>
        <p:spPr>
          <a:xfrm>
            <a:off x="178150" y="160125"/>
            <a:ext cx="4371600" cy="572700"/>
          </a:xfrm>
          <a:prstGeom prst="rect">
            <a:avLst/>
          </a:prstGeom>
          <a:solidFill>
            <a:srgbClr val="0B5394"/>
          </a:solidFill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DÉFI 2 -</a:t>
            </a:r>
            <a:r>
              <a:rPr lang="en" sz="34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 </a:t>
            </a:r>
            <a:r>
              <a:rPr lang="en" sz="22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CHOISIR UN SPRITE </a:t>
            </a:r>
            <a:endParaRPr sz="2200">
              <a:solidFill>
                <a:srgbClr val="FFFFFF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789" name="Google Shape;789;p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525" y="4543375"/>
            <a:ext cx="398575" cy="6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49"/>
          <p:cNvSpPr txBox="1"/>
          <p:nvPr/>
        </p:nvSpPr>
        <p:spPr>
          <a:xfrm>
            <a:off x="669150" y="4748475"/>
            <a:ext cx="35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91" name="Google Shape;791;p49"/>
          <p:cNvSpPr/>
          <p:nvPr/>
        </p:nvSpPr>
        <p:spPr>
          <a:xfrm>
            <a:off x="6384800" y="1732325"/>
            <a:ext cx="540900" cy="342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2" name="Google Shape;792;p4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95796" y="847663"/>
            <a:ext cx="2048200" cy="2004375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Google Shape;793;p49"/>
          <p:cNvSpPr/>
          <p:nvPr/>
        </p:nvSpPr>
        <p:spPr>
          <a:xfrm>
            <a:off x="6994400" y="1351325"/>
            <a:ext cx="540900" cy="342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49"/>
          <p:cNvSpPr/>
          <p:nvPr/>
        </p:nvSpPr>
        <p:spPr>
          <a:xfrm>
            <a:off x="7451600" y="2494325"/>
            <a:ext cx="1424700" cy="342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5" name="Google Shape;795;p4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76400" y="3200400"/>
            <a:ext cx="1525674" cy="14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4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05475" y="2665522"/>
            <a:ext cx="2369925" cy="231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50"/>
          <p:cNvSpPr txBox="1">
            <a:spLocks noGrp="1"/>
          </p:cNvSpPr>
          <p:nvPr>
            <p:ph type="body" idx="1"/>
          </p:nvPr>
        </p:nvSpPr>
        <p:spPr>
          <a:xfrm>
            <a:off x="557025" y="847675"/>
            <a:ext cx="3837300" cy="2236500"/>
          </a:xfrm>
          <a:prstGeom prst="rect">
            <a:avLst/>
          </a:prstGeom>
          <a:solidFill>
            <a:srgbClr val="CFE2F3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ssion One"/>
                <a:ea typeface="Passion One"/>
                <a:cs typeface="Passion One"/>
                <a:sym typeface="Passion One"/>
              </a:rPr>
              <a:t>Défi technologique : </a:t>
            </a:r>
            <a:endParaRPr>
              <a:latin typeface="Passion One"/>
              <a:ea typeface="Passion One"/>
              <a:cs typeface="Passion One"/>
              <a:sym typeface="Passion One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b="1">
                <a:latin typeface="Open Sans"/>
                <a:ea typeface="Open Sans"/>
                <a:cs typeface="Open Sans"/>
                <a:sym typeface="Open Sans"/>
              </a:rPr>
              <a:t>1 -</a:t>
            </a: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 Mets ton personnage à la position </a:t>
            </a:r>
            <a:br>
              <a:rPr lang="en" sz="150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X=0 et Y=0 au centre de l’affichage.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 b="1">
                <a:latin typeface="Open Sans"/>
                <a:ea typeface="Open Sans"/>
                <a:cs typeface="Open Sans"/>
                <a:sym typeface="Open Sans"/>
              </a:rPr>
              <a:t>2 -</a:t>
            </a: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 Fais avancer ton personnage de 100 pas ou déplace-le en fonction de ton décor.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02" name="Google Shape;802;p50"/>
          <p:cNvCxnSpPr/>
          <p:nvPr/>
        </p:nvCxnSpPr>
        <p:spPr>
          <a:xfrm>
            <a:off x="4549750" y="1237600"/>
            <a:ext cx="17700" cy="2831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03" name="Google Shape;803;p50"/>
          <p:cNvSpPr txBox="1">
            <a:spLocks noGrp="1"/>
          </p:cNvSpPr>
          <p:nvPr>
            <p:ph type="body" idx="1"/>
          </p:nvPr>
        </p:nvSpPr>
        <p:spPr>
          <a:xfrm>
            <a:off x="4978250" y="279925"/>
            <a:ext cx="3837300" cy="2970600"/>
          </a:xfrm>
          <a:prstGeom prst="rect">
            <a:avLst/>
          </a:prstGeom>
          <a:solidFill>
            <a:srgbClr val="F8F8F8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Passion One"/>
                <a:ea typeface="Passion One"/>
                <a:cs typeface="Passion One"/>
                <a:sym typeface="Passion One"/>
              </a:rPr>
              <a:t>Solution</a:t>
            </a:r>
            <a:r>
              <a:rPr lang="en"/>
              <a:t> : </a:t>
            </a:r>
            <a:endParaRPr/>
          </a:p>
        </p:txBody>
      </p:sp>
      <p:pic>
        <p:nvPicPr>
          <p:cNvPr id="804" name="Google Shape;804;p50"/>
          <p:cNvPicPr preferRelativeResize="0"/>
          <p:nvPr/>
        </p:nvPicPr>
        <p:blipFill rotWithShape="1">
          <a:blip r:embed="rId3">
            <a:alphaModFix/>
          </a:blip>
          <a:srcRect l="11675" t="8951" r="12852" b="11125"/>
          <a:stretch/>
        </p:blipFill>
        <p:spPr>
          <a:xfrm>
            <a:off x="4288200" y="4484350"/>
            <a:ext cx="540798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50"/>
          <p:cNvPicPr preferRelativeResize="0"/>
          <p:nvPr/>
        </p:nvPicPr>
        <p:blipFill rotWithShape="1">
          <a:blip r:embed="rId4">
            <a:alphaModFix/>
          </a:blip>
          <a:srcRect l="14468" t="13180" r="14885" b="12899"/>
          <a:stretch/>
        </p:blipFill>
        <p:spPr>
          <a:xfrm>
            <a:off x="211925" y="847675"/>
            <a:ext cx="345111" cy="34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50"/>
          <p:cNvPicPr preferRelativeResize="0"/>
          <p:nvPr/>
        </p:nvPicPr>
        <p:blipFill rotWithShape="1">
          <a:blip r:embed="rId5">
            <a:alphaModFix/>
          </a:blip>
          <a:srcRect l="17741" t="13174" r="17221" b="11501"/>
          <a:stretch/>
        </p:blipFill>
        <p:spPr>
          <a:xfrm>
            <a:off x="4661036" y="224250"/>
            <a:ext cx="343926" cy="39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80025" y="847663"/>
            <a:ext cx="2152650" cy="22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50"/>
          <p:cNvSpPr txBox="1">
            <a:spLocks noGrp="1"/>
          </p:cNvSpPr>
          <p:nvPr>
            <p:ph type="body" idx="1"/>
          </p:nvPr>
        </p:nvSpPr>
        <p:spPr>
          <a:xfrm>
            <a:off x="4978250" y="3402050"/>
            <a:ext cx="3837300" cy="1575300"/>
          </a:xfrm>
          <a:prstGeom prst="rect">
            <a:avLst/>
          </a:prstGeom>
          <a:solidFill>
            <a:srgbClr val="D9D9D9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ssion One"/>
                <a:ea typeface="Passion One"/>
                <a:cs typeface="Passion One"/>
                <a:sym typeface="Passion One"/>
              </a:rPr>
              <a:t>Pour aller plus loin</a:t>
            </a:r>
            <a:r>
              <a:rPr lang="en"/>
              <a:t> :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Utilise d’autres blocs de mouvement pour faire bouger ton personnage.</a:t>
            </a:r>
            <a:endParaRPr/>
          </a:p>
        </p:txBody>
      </p:sp>
      <p:sp>
        <p:nvSpPr>
          <p:cNvPr id="809" name="Google Shape;809;p50"/>
          <p:cNvSpPr txBox="1">
            <a:spLocks noGrp="1"/>
          </p:cNvSpPr>
          <p:nvPr>
            <p:ph type="title"/>
          </p:nvPr>
        </p:nvSpPr>
        <p:spPr>
          <a:xfrm>
            <a:off x="178150" y="160125"/>
            <a:ext cx="4371600" cy="572700"/>
          </a:xfrm>
          <a:prstGeom prst="rect">
            <a:avLst/>
          </a:prstGeom>
          <a:solidFill>
            <a:srgbClr val="0B5394"/>
          </a:solidFill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DÉFI 3 -</a:t>
            </a:r>
            <a:r>
              <a:rPr lang="en" sz="34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 </a:t>
            </a:r>
            <a:r>
              <a:rPr lang="en" sz="22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FAIRE BOUGER TON SPRITE</a:t>
            </a:r>
            <a:endParaRPr sz="2200">
              <a:solidFill>
                <a:srgbClr val="FFFFFF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810" name="Google Shape;810;p50"/>
          <p:cNvSpPr txBox="1">
            <a:spLocks noGrp="1"/>
          </p:cNvSpPr>
          <p:nvPr>
            <p:ph type="body" idx="1"/>
          </p:nvPr>
        </p:nvSpPr>
        <p:spPr>
          <a:xfrm>
            <a:off x="542925" y="3211725"/>
            <a:ext cx="3865500" cy="13098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Passion One"/>
                <a:ea typeface="Passion One"/>
                <a:cs typeface="Passion One"/>
                <a:sym typeface="Passion One"/>
              </a:rPr>
              <a:t>Défi mathématique : </a:t>
            </a:r>
            <a:endParaRPr>
              <a:latin typeface="Passion One"/>
              <a:ea typeface="Passion One"/>
              <a:cs typeface="Passion One"/>
              <a:sym typeface="Passion One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Utilise le plan cartésien pour faire bouger ton personnage.</a:t>
            </a:r>
            <a:endParaRPr/>
          </a:p>
        </p:txBody>
      </p:sp>
      <p:pic>
        <p:nvPicPr>
          <p:cNvPr id="811" name="Google Shape;811;p50"/>
          <p:cNvPicPr preferRelativeResize="0"/>
          <p:nvPr/>
        </p:nvPicPr>
        <p:blipFill rotWithShape="1">
          <a:blip r:embed="rId7">
            <a:alphaModFix/>
          </a:blip>
          <a:srcRect l="22427" t="12710" r="22832" b="12433"/>
          <a:stretch/>
        </p:blipFill>
        <p:spPr>
          <a:xfrm>
            <a:off x="250350" y="3216325"/>
            <a:ext cx="250401" cy="34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525" y="4543375"/>
            <a:ext cx="398575" cy="6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51"/>
          <p:cNvSpPr txBox="1">
            <a:spLocks noGrp="1"/>
          </p:cNvSpPr>
          <p:nvPr>
            <p:ph type="body" idx="1"/>
          </p:nvPr>
        </p:nvSpPr>
        <p:spPr>
          <a:xfrm>
            <a:off x="557025" y="1094275"/>
            <a:ext cx="3840000" cy="1575300"/>
          </a:xfrm>
          <a:prstGeom prst="rect">
            <a:avLst/>
          </a:prstGeom>
          <a:solidFill>
            <a:srgbClr val="CFE2F3"/>
          </a:solidFill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ssion One"/>
                <a:ea typeface="Passion One"/>
                <a:cs typeface="Passion One"/>
                <a:sym typeface="Passion One"/>
              </a:rPr>
              <a:t>Défi technologique : </a:t>
            </a:r>
            <a:endParaRPr>
              <a:latin typeface="Passion One"/>
              <a:ea typeface="Passion One"/>
              <a:cs typeface="Passion One"/>
              <a:sym typeface="Passion One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 Tu dois insérer une phrase exprimée par ton sprite.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 b="1">
                <a:latin typeface="Open Sans"/>
                <a:ea typeface="Open Sans"/>
                <a:cs typeface="Open Sans"/>
                <a:sym typeface="Open Sans"/>
              </a:rPr>
              <a:t>Astuce : </a:t>
            </a: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ajuste le temps pour être capable de lire le message.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18" name="Google Shape;818;p51"/>
          <p:cNvCxnSpPr/>
          <p:nvPr/>
        </p:nvCxnSpPr>
        <p:spPr>
          <a:xfrm>
            <a:off x="4549750" y="1237600"/>
            <a:ext cx="17700" cy="2831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19" name="Google Shape;819;p51"/>
          <p:cNvSpPr txBox="1">
            <a:spLocks noGrp="1"/>
          </p:cNvSpPr>
          <p:nvPr>
            <p:ph type="body" idx="1"/>
          </p:nvPr>
        </p:nvSpPr>
        <p:spPr>
          <a:xfrm>
            <a:off x="4978250" y="279925"/>
            <a:ext cx="3837300" cy="4615800"/>
          </a:xfrm>
          <a:prstGeom prst="rect">
            <a:avLst/>
          </a:prstGeom>
          <a:solidFill>
            <a:srgbClr val="F8F8F8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Passion One"/>
                <a:ea typeface="Passion One"/>
                <a:cs typeface="Passion One"/>
                <a:sym typeface="Passion One"/>
              </a:rPr>
              <a:t>Solution</a:t>
            </a:r>
            <a:r>
              <a:rPr lang="en"/>
              <a:t> : </a:t>
            </a:r>
            <a:endParaRPr/>
          </a:p>
        </p:txBody>
      </p:sp>
      <p:pic>
        <p:nvPicPr>
          <p:cNvPr id="820" name="Google Shape;820;p51"/>
          <p:cNvPicPr preferRelativeResize="0"/>
          <p:nvPr/>
        </p:nvPicPr>
        <p:blipFill rotWithShape="1">
          <a:blip r:embed="rId3">
            <a:alphaModFix/>
          </a:blip>
          <a:srcRect l="11675" t="8951" r="12852" b="11125"/>
          <a:stretch/>
        </p:blipFill>
        <p:spPr>
          <a:xfrm>
            <a:off x="4288200" y="4484350"/>
            <a:ext cx="540798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51"/>
          <p:cNvPicPr preferRelativeResize="0"/>
          <p:nvPr/>
        </p:nvPicPr>
        <p:blipFill rotWithShape="1">
          <a:blip r:embed="rId4">
            <a:alphaModFix/>
          </a:blip>
          <a:srcRect l="14468" t="13180" r="14885" b="12899"/>
          <a:stretch/>
        </p:blipFill>
        <p:spPr>
          <a:xfrm>
            <a:off x="211925" y="1094275"/>
            <a:ext cx="345111" cy="34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51"/>
          <p:cNvPicPr preferRelativeResize="0"/>
          <p:nvPr/>
        </p:nvPicPr>
        <p:blipFill rotWithShape="1">
          <a:blip r:embed="rId5">
            <a:alphaModFix/>
          </a:blip>
          <a:srcRect l="17741" t="13174" r="17221" b="11501"/>
          <a:stretch/>
        </p:blipFill>
        <p:spPr>
          <a:xfrm>
            <a:off x="4661036" y="224250"/>
            <a:ext cx="343926" cy="398310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51"/>
          <p:cNvSpPr txBox="1">
            <a:spLocks noGrp="1"/>
          </p:cNvSpPr>
          <p:nvPr>
            <p:ph type="body" idx="1"/>
          </p:nvPr>
        </p:nvSpPr>
        <p:spPr>
          <a:xfrm>
            <a:off x="558375" y="3200488"/>
            <a:ext cx="3837300" cy="12144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ssion One"/>
                <a:ea typeface="Passion One"/>
                <a:cs typeface="Passion One"/>
                <a:sym typeface="Passion One"/>
              </a:rPr>
              <a:t>Défi de la langue : </a:t>
            </a:r>
            <a:endParaRPr>
              <a:latin typeface="Passion One"/>
              <a:ea typeface="Passion One"/>
              <a:cs typeface="Passion One"/>
              <a:sym typeface="Passion One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Le personnage dit une phrase qui respecte les règles de ponctuation.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24" name="Google Shape;824;p51"/>
          <p:cNvPicPr preferRelativeResize="0"/>
          <p:nvPr/>
        </p:nvPicPr>
        <p:blipFill rotWithShape="1">
          <a:blip r:embed="rId6">
            <a:alphaModFix/>
          </a:blip>
          <a:srcRect l="22427" t="12710" r="22832" b="12433"/>
          <a:stretch/>
        </p:blipFill>
        <p:spPr>
          <a:xfrm>
            <a:off x="259275" y="3200500"/>
            <a:ext cx="250401" cy="342426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51"/>
          <p:cNvSpPr txBox="1">
            <a:spLocks noGrp="1"/>
          </p:cNvSpPr>
          <p:nvPr>
            <p:ph type="body" idx="1"/>
          </p:nvPr>
        </p:nvSpPr>
        <p:spPr>
          <a:xfrm>
            <a:off x="4978250" y="3402050"/>
            <a:ext cx="3837300" cy="1575300"/>
          </a:xfrm>
          <a:prstGeom prst="rect">
            <a:avLst/>
          </a:prstGeom>
          <a:solidFill>
            <a:srgbClr val="D9D9D9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ssion One"/>
                <a:ea typeface="Passion One"/>
                <a:cs typeface="Passion One"/>
                <a:sym typeface="Passion One"/>
              </a:rPr>
              <a:t>Pour aller plus loin</a:t>
            </a:r>
            <a:r>
              <a:rPr lang="en"/>
              <a:t> :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Ajoute plus d’un bloc DIRE.</a:t>
            </a:r>
            <a:endParaRPr/>
          </a:p>
        </p:txBody>
      </p:sp>
      <p:sp>
        <p:nvSpPr>
          <p:cNvPr id="826" name="Google Shape;826;p51"/>
          <p:cNvSpPr txBox="1">
            <a:spLocks noGrp="1"/>
          </p:cNvSpPr>
          <p:nvPr>
            <p:ph type="title"/>
          </p:nvPr>
        </p:nvSpPr>
        <p:spPr>
          <a:xfrm>
            <a:off x="178150" y="160125"/>
            <a:ext cx="4371600" cy="572700"/>
          </a:xfrm>
          <a:prstGeom prst="rect">
            <a:avLst/>
          </a:prstGeom>
          <a:solidFill>
            <a:srgbClr val="0B5394"/>
          </a:solidFill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DÉFI 4 -</a:t>
            </a:r>
            <a:r>
              <a:rPr lang="en" sz="22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 ÉCRIRE UN DIALOGUE </a:t>
            </a:r>
            <a:endParaRPr sz="2200">
              <a:solidFill>
                <a:srgbClr val="FFFFFF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grpSp>
        <p:nvGrpSpPr>
          <p:cNvPr id="827" name="Google Shape;827;p51"/>
          <p:cNvGrpSpPr/>
          <p:nvPr/>
        </p:nvGrpSpPr>
        <p:grpSpPr>
          <a:xfrm>
            <a:off x="7603900" y="-74750"/>
            <a:ext cx="1458532" cy="643250"/>
            <a:chOff x="13005275" y="4206850"/>
            <a:chExt cx="1458532" cy="643250"/>
          </a:xfrm>
        </p:grpSpPr>
        <p:pic>
          <p:nvPicPr>
            <p:cNvPr id="828" name="Google Shape;828;p5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3005275" y="4206850"/>
              <a:ext cx="398575" cy="64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9" name="Google Shape;829;p51"/>
            <p:cNvSpPr txBox="1"/>
            <p:nvPr/>
          </p:nvSpPr>
          <p:spPr>
            <a:xfrm>
              <a:off x="13377507" y="4285421"/>
              <a:ext cx="1086300" cy="4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0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univers social</a:t>
              </a:r>
              <a:endParaRPr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recitus.qc.ca</a:t>
              </a:r>
              <a:endParaRPr sz="1000"/>
            </a:p>
          </p:txBody>
        </p:sp>
      </p:grpSp>
      <p:pic>
        <p:nvPicPr>
          <p:cNvPr id="830" name="Google Shape;830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525" y="4543375"/>
            <a:ext cx="398575" cy="6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04950" y="1310304"/>
            <a:ext cx="3795455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52"/>
          <p:cNvSpPr txBox="1">
            <a:spLocks noGrp="1"/>
          </p:cNvSpPr>
          <p:nvPr>
            <p:ph type="body" idx="1"/>
          </p:nvPr>
        </p:nvSpPr>
        <p:spPr>
          <a:xfrm>
            <a:off x="555700" y="873450"/>
            <a:ext cx="3840000" cy="1296900"/>
          </a:xfrm>
          <a:prstGeom prst="rect">
            <a:avLst/>
          </a:prstGeom>
          <a:solidFill>
            <a:srgbClr val="CFE2F3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Passion One"/>
                <a:ea typeface="Passion One"/>
                <a:cs typeface="Passion One"/>
                <a:sym typeface="Passion One"/>
              </a:rPr>
              <a:t>Défi technologique : </a:t>
            </a:r>
            <a:endParaRPr>
              <a:latin typeface="Passion One"/>
              <a:ea typeface="Passion One"/>
              <a:cs typeface="Passion One"/>
              <a:sym typeface="Passion One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Utilise la banque de son pour choisir un enregistrement.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37" name="Google Shape;837;p52"/>
          <p:cNvCxnSpPr/>
          <p:nvPr/>
        </p:nvCxnSpPr>
        <p:spPr>
          <a:xfrm>
            <a:off x="4678113" y="1172125"/>
            <a:ext cx="17700" cy="2831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38" name="Google Shape;838;p52"/>
          <p:cNvSpPr txBox="1">
            <a:spLocks noGrp="1"/>
          </p:cNvSpPr>
          <p:nvPr>
            <p:ph type="body" idx="1"/>
          </p:nvPr>
        </p:nvSpPr>
        <p:spPr>
          <a:xfrm>
            <a:off x="4978250" y="279925"/>
            <a:ext cx="3837300" cy="4615800"/>
          </a:xfrm>
          <a:prstGeom prst="rect">
            <a:avLst/>
          </a:prstGeom>
          <a:solidFill>
            <a:srgbClr val="F8F8F8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Passion One"/>
                <a:ea typeface="Passion One"/>
                <a:cs typeface="Passion One"/>
                <a:sym typeface="Passion One"/>
              </a:rPr>
              <a:t>Solution</a:t>
            </a:r>
            <a:r>
              <a:rPr lang="en"/>
              <a:t> : </a:t>
            </a:r>
            <a:endParaRPr/>
          </a:p>
        </p:txBody>
      </p:sp>
      <p:pic>
        <p:nvPicPr>
          <p:cNvPr id="839" name="Google Shape;839;p52"/>
          <p:cNvPicPr preferRelativeResize="0"/>
          <p:nvPr/>
        </p:nvPicPr>
        <p:blipFill rotWithShape="1">
          <a:blip r:embed="rId3">
            <a:alphaModFix/>
          </a:blip>
          <a:srcRect l="11675" t="8951" r="12852" b="11125"/>
          <a:stretch/>
        </p:blipFill>
        <p:spPr>
          <a:xfrm>
            <a:off x="4416563" y="4323025"/>
            <a:ext cx="540798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52"/>
          <p:cNvPicPr preferRelativeResize="0"/>
          <p:nvPr/>
        </p:nvPicPr>
        <p:blipFill rotWithShape="1">
          <a:blip r:embed="rId4">
            <a:alphaModFix/>
          </a:blip>
          <a:srcRect l="14468" t="13180" r="14885" b="12899"/>
          <a:stretch/>
        </p:blipFill>
        <p:spPr>
          <a:xfrm>
            <a:off x="211925" y="873450"/>
            <a:ext cx="345111" cy="34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52"/>
          <p:cNvPicPr preferRelativeResize="0"/>
          <p:nvPr/>
        </p:nvPicPr>
        <p:blipFill rotWithShape="1">
          <a:blip r:embed="rId5">
            <a:alphaModFix/>
          </a:blip>
          <a:srcRect l="17741" t="13174" r="17221" b="11501"/>
          <a:stretch/>
        </p:blipFill>
        <p:spPr>
          <a:xfrm>
            <a:off x="4661036" y="224250"/>
            <a:ext cx="343926" cy="3983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2" name="Google Shape;842;p52"/>
          <p:cNvGrpSpPr/>
          <p:nvPr/>
        </p:nvGrpSpPr>
        <p:grpSpPr>
          <a:xfrm>
            <a:off x="7655650" y="45475"/>
            <a:ext cx="1458532" cy="643250"/>
            <a:chOff x="5379325" y="4336050"/>
            <a:chExt cx="1458532" cy="643250"/>
          </a:xfrm>
        </p:grpSpPr>
        <p:pic>
          <p:nvPicPr>
            <p:cNvPr id="843" name="Google Shape;843;p5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379325" y="4336050"/>
              <a:ext cx="398575" cy="64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4" name="Google Shape;844;p52"/>
            <p:cNvSpPr txBox="1"/>
            <p:nvPr/>
          </p:nvSpPr>
          <p:spPr>
            <a:xfrm>
              <a:off x="5751557" y="4414621"/>
              <a:ext cx="1086300" cy="4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univers social</a:t>
              </a:r>
              <a:endParaRPr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recitus.qc.ca</a:t>
              </a:r>
              <a:endParaRPr sz="1000"/>
            </a:p>
          </p:txBody>
        </p:sp>
      </p:grpSp>
      <p:sp>
        <p:nvSpPr>
          <p:cNvPr id="845" name="Google Shape;845;p52"/>
          <p:cNvSpPr txBox="1">
            <a:spLocks noGrp="1"/>
          </p:cNvSpPr>
          <p:nvPr>
            <p:ph type="body" idx="1"/>
          </p:nvPr>
        </p:nvSpPr>
        <p:spPr>
          <a:xfrm>
            <a:off x="558400" y="2747725"/>
            <a:ext cx="3837300" cy="15753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ssion One"/>
                <a:ea typeface="Passion One"/>
                <a:cs typeface="Passion One"/>
                <a:sym typeface="Passion One"/>
              </a:rPr>
              <a:t>Défi créatif : </a:t>
            </a:r>
            <a:endParaRPr>
              <a:latin typeface="Passion One"/>
              <a:ea typeface="Passion One"/>
              <a:cs typeface="Passion One"/>
              <a:sym typeface="Passion One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Tu peux aussi enregistrer ton propre son.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46" name="Google Shape;846;p52"/>
          <p:cNvPicPr preferRelativeResize="0"/>
          <p:nvPr/>
        </p:nvPicPr>
        <p:blipFill rotWithShape="1">
          <a:blip r:embed="rId7">
            <a:alphaModFix/>
          </a:blip>
          <a:srcRect l="22427" t="12710" r="22832" b="12433"/>
          <a:stretch/>
        </p:blipFill>
        <p:spPr>
          <a:xfrm>
            <a:off x="231800" y="2747737"/>
            <a:ext cx="250401" cy="342426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p52"/>
          <p:cNvSpPr txBox="1">
            <a:spLocks noGrp="1"/>
          </p:cNvSpPr>
          <p:nvPr>
            <p:ph type="body" idx="1"/>
          </p:nvPr>
        </p:nvSpPr>
        <p:spPr>
          <a:xfrm>
            <a:off x="4978250" y="3901975"/>
            <a:ext cx="3837300" cy="1075500"/>
          </a:xfrm>
          <a:prstGeom prst="rect">
            <a:avLst/>
          </a:prstGeom>
          <a:solidFill>
            <a:srgbClr val="D9D9D9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ssion One"/>
                <a:ea typeface="Passion One"/>
                <a:cs typeface="Passion One"/>
                <a:sym typeface="Passion One"/>
              </a:rPr>
              <a:t>Pour aller plus loin</a:t>
            </a:r>
            <a:r>
              <a:rPr lang="en"/>
              <a:t> :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Ajoute un son libre de droits. </a:t>
            </a:r>
            <a:endParaRPr/>
          </a:p>
        </p:txBody>
      </p:sp>
      <p:pic>
        <p:nvPicPr>
          <p:cNvPr id="848" name="Google Shape;848;p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61650" y="2512374"/>
            <a:ext cx="1309775" cy="34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5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98325" y="984324"/>
            <a:ext cx="671600" cy="2006225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52"/>
          <p:cNvSpPr/>
          <p:nvPr/>
        </p:nvSpPr>
        <p:spPr>
          <a:xfrm>
            <a:off x="7698325" y="2159625"/>
            <a:ext cx="671700" cy="342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52"/>
          <p:cNvSpPr txBox="1">
            <a:spLocks noGrp="1"/>
          </p:cNvSpPr>
          <p:nvPr>
            <p:ph type="title"/>
          </p:nvPr>
        </p:nvSpPr>
        <p:spPr>
          <a:xfrm>
            <a:off x="178150" y="160125"/>
            <a:ext cx="4371600" cy="572700"/>
          </a:xfrm>
          <a:prstGeom prst="rect">
            <a:avLst/>
          </a:prstGeom>
          <a:solidFill>
            <a:srgbClr val="0B5394"/>
          </a:solidFill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DÉFI 5 -</a:t>
            </a:r>
            <a:r>
              <a:rPr lang="en" sz="34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 </a:t>
            </a:r>
            <a:r>
              <a:rPr lang="en" sz="22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AJOUTER UN SON </a:t>
            </a:r>
            <a:endParaRPr sz="2200">
              <a:solidFill>
                <a:srgbClr val="FFFFFF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852" name="Google Shape;852;p5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72450" y="929413"/>
            <a:ext cx="1393591" cy="2061138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52"/>
          <p:cNvSpPr/>
          <p:nvPr/>
        </p:nvSpPr>
        <p:spPr>
          <a:xfrm>
            <a:off x="5763903" y="873450"/>
            <a:ext cx="591000" cy="273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4" name="Google Shape;854;p5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48486" y="847488"/>
            <a:ext cx="891774" cy="2125250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52"/>
          <p:cNvSpPr/>
          <p:nvPr/>
        </p:nvSpPr>
        <p:spPr>
          <a:xfrm>
            <a:off x="6548485" y="2769075"/>
            <a:ext cx="429900" cy="203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6" name="Google Shape;856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525" y="4543375"/>
            <a:ext cx="398575" cy="6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5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233550" y="3112225"/>
            <a:ext cx="3364975" cy="75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53"/>
          <p:cNvSpPr txBox="1">
            <a:spLocks noGrp="1"/>
          </p:cNvSpPr>
          <p:nvPr>
            <p:ph type="body" idx="1"/>
          </p:nvPr>
        </p:nvSpPr>
        <p:spPr>
          <a:xfrm>
            <a:off x="557050" y="873450"/>
            <a:ext cx="3840000" cy="1296900"/>
          </a:xfrm>
          <a:prstGeom prst="rect">
            <a:avLst/>
          </a:prstGeom>
          <a:solidFill>
            <a:srgbClr val="CFE2F3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Passion One"/>
                <a:ea typeface="Passion One"/>
                <a:cs typeface="Passion One"/>
                <a:sym typeface="Passion One"/>
              </a:rPr>
              <a:t>Défi technologique : </a:t>
            </a:r>
            <a:endParaRPr>
              <a:latin typeface="Passion One"/>
              <a:ea typeface="Passion One"/>
              <a:cs typeface="Passion One"/>
              <a:sym typeface="Passion One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Utilise la banque de personnage pour ajouter et animer ton 2e personnage.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63" name="Google Shape;863;p53"/>
          <p:cNvCxnSpPr/>
          <p:nvPr/>
        </p:nvCxnSpPr>
        <p:spPr>
          <a:xfrm>
            <a:off x="4678113" y="1172125"/>
            <a:ext cx="17700" cy="2831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864" name="Google Shape;864;p53"/>
          <p:cNvPicPr preferRelativeResize="0"/>
          <p:nvPr/>
        </p:nvPicPr>
        <p:blipFill rotWithShape="1">
          <a:blip r:embed="rId3">
            <a:alphaModFix/>
          </a:blip>
          <a:srcRect l="11675" t="8951" r="12852" b="11125"/>
          <a:stretch/>
        </p:blipFill>
        <p:spPr>
          <a:xfrm>
            <a:off x="4416563" y="4323025"/>
            <a:ext cx="540798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53"/>
          <p:cNvPicPr preferRelativeResize="0"/>
          <p:nvPr/>
        </p:nvPicPr>
        <p:blipFill rotWithShape="1">
          <a:blip r:embed="rId4">
            <a:alphaModFix/>
          </a:blip>
          <a:srcRect l="14468" t="13180" r="14885" b="12899"/>
          <a:stretch/>
        </p:blipFill>
        <p:spPr>
          <a:xfrm>
            <a:off x="211925" y="873450"/>
            <a:ext cx="345111" cy="34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53"/>
          <p:cNvPicPr preferRelativeResize="0"/>
          <p:nvPr/>
        </p:nvPicPr>
        <p:blipFill rotWithShape="1">
          <a:blip r:embed="rId5">
            <a:alphaModFix/>
          </a:blip>
          <a:srcRect l="17741" t="13174" r="17221" b="11501"/>
          <a:stretch/>
        </p:blipFill>
        <p:spPr>
          <a:xfrm>
            <a:off x="4661036" y="224250"/>
            <a:ext cx="343926" cy="3983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7" name="Google Shape;867;p53"/>
          <p:cNvGrpSpPr/>
          <p:nvPr/>
        </p:nvGrpSpPr>
        <p:grpSpPr>
          <a:xfrm>
            <a:off x="7655650" y="45475"/>
            <a:ext cx="1458532" cy="643250"/>
            <a:chOff x="5379325" y="4336050"/>
            <a:chExt cx="1458532" cy="643250"/>
          </a:xfrm>
        </p:grpSpPr>
        <p:pic>
          <p:nvPicPr>
            <p:cNvPr id="868" name="Google Shape;868;p5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379325" y="4336050"/>
              <a:ext cx="398575" cy="64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9" name="Google Shape;869;p53"/>
            <p:cNvSpPr txBox="1"/>
            <p:nvPr/>
          </p:nvSpPr>
          <p:spPr>
            <a:xfrm>
              <a:off x="5751557" y="4414621"/>
              <a:ext cx="1086300" cy="4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univers social</a:t>
              </a:r>
              <a:endParaRPr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recitus.qc.ca</a:t>
              </a:r>
              <a:endParaRPr sz="1000"/>
            </a:p>
          </p:txBody>
        </p:sp>
      </p:grpSp>
      <p:sp>
        <p:nvSpPr>
          <p:cNvPr id="870" name="Google Shape;870;p53"/>
          <p:cNvSpPr txBox="1">
            <a:spLocks noGrp="1"/>
          </p:cNvSpPr>
          <p:nvPr>
            <p:ph type="body" idx="1"/>
          </p:nvPr>
        </p:nvSpPr>
        <p:spPr>
          <a:xfrm>
            <a:off x="558400" y="2747725"/>
            <a:ext cx="3837300" cy="15753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ssion One"/>
                <a:ea typeface="Passion One"/>
                <a:cs typeface="Passion One"/>
                <a:sym typeface="Passion One"/>
              </a:rPr>
              <a:t>Défi créatif : </a:t>
            </a:r>
            <a:endParaRPr>
              <a:latin typeface="Passion One"/>
              <a:ea typeface="Passion One"/>
              <a:cs typeface="Passion One"/>
              <a:sym typeface="Passion One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Tu peux dessiner ton second personnage.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71" name="Google Shape;871;p53"/>
          <p:cNvPicPr preferRelativeResize="0"/>
          <p:nvPr/>
        </p:nvPicPr>
        <p:blipFill rotWithShape="1">
          <a:blip r:embed="rId7">
            <a:alphaModFix/>
          </a:blip>
          <a:srcRect l="22427" t="12710" r="22832" b="12433"/>
          <a:stretch/>
        </p:blipFill>
        <p:spPr>
          <a:xfrm>
            <a:off x="231800" y="2747737"/>
            <a:ext cx="250401" cy="342426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53"/>
          <p:cNvSpPr txBox="1">
            <a:spLocks noGrp="1"/>
          </p:cNvSpPr>
          <p:nvPr>
            <p:ph type="body" idx="1"/>
          </p:nvPr>
        </p:nvSpPr>
        <p:spPr>
          <a:xfrm>
            <a:off x="4978250" y="3901975"/>
            <a:ext cx="3837300" cy="1075500"/>
          </a:xfrm>
          <a:prstGeom prst="rect">
            <a:avLst/>
          </a:prstGeom>
          <a:solidFill>
            <a:srgbClr val="D9D9D9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ssion One"/>
                <a:ea typeface="Passion One"/>
                <a:cs typeface="Passion One"/>
                <a:sym typeface="Passion One"/>
              </a:rPr>
              <a:t>Pour aller plus loin</a:t>
            </a:r>
            <a:r>
              <a:rPr lang="en"/>
              <a:t> :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Ajoute une image libre de droits. </a:t>
            </a:r>
            <a:endParaRPr/>
          </a:p>
        </p:txBody>
      </p:sp>
      <p:sp>
        <p:nvSpPr>
          <p:cNvPr id="873" name="Google Shape;873;p53"/>
          <p:cNvSpPr txBox="1">
            <a:spLocks noGrp="1"/>
          </p:cNvSpPr>
          <p:nvPr>
            <p:ph type="title"/>
          </p:nvPr>
        </p:nvSpPr>
        <p:spPr>
          <a:xfrm>
            <a:off x="178150" y="160125"/>
            <a:ext cx="4371600" cy="572700"/>
          </a:xfrm>
          <a:prstGeom prst="rect">
            <a:avLst/>
          </a:prstGeom>
          <a:solidFill>
            <a:srgbClr val="0B5394"/>
          </a:solidFill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DÉFI 6 -</a:t>
            </a:r>
            <a:r>
              <a:rPr lang="en" sz="34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 </a:t>
            </a:r>
            <a:r>
              <a:rPr lang="en" sz="22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AJOUTER EN ANIMER LE 2e SPRITE </a:t>
            </a:r>
            <a:endParaRPr sz="2200">
              <a:solidFill>
                <a:srgbClr val="FFFFFF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874" name="Google Shape;874;p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24450" y="814250"/>
            <a:ext cx="1540059" cy="298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53"/>
          <p:cNvPicPr preferRelativeResize="0"/>
          <p:nvPr/>
        </p:nvPicPr>
        <p:blipFill rotWithShape="1">
          <a:blip r:embed="rId9">
            <a:alphaModFix/>
          </a:blip>
          <a:srcRect t="6068"/>
          <a:stretch/>
        </p:blipFill>
        <p:spPr>
          <a:xfrm>
            <a:off x="5116825" y="1589375"/>
            <a:ext cx="1988810" cy="166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53"/>
          <p:cNvSpPr/>
          <p:nvPr/>
        </p:nvSpPr>
        <p:spPr>
          <a:xfrm>
            <a:off x="6554325" y="2208000"/>
            <a:ext cx="500700" cy="342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53"/>
          <p:cNvSpPr/>
          <p:nvPr/>
        </p:nvSpPr>
        <p:spPr>
          <a:xfrm>
            <a:off x="7690275" y="2457150"/>
            <a:ext cx="540900" cy="342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8" name="Google Shape;878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525" y="4543375"/>
            <a:ext cx="398575" cy="6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54"/>
          <p:cNvSpPr txBox="1">
            <a:spLocks noGrp="1"/>
          </p:cNvSpPr>
          <p:nvPr>
            <p:ph type="body" idx="1"/>
          </p:nvPr>
        </p:nvSpPr>
        <p:spPr>
          <a:xfrm>
            <a:off x="4978250" y="279925"/>
            <a:ext cx="3837300" cy="4615800"/>
          </a:xfrm>
          <a:prstGeom prst="rect">
            <a:avLst/>
          </a:prstGeom>
          <a:solidFill>
            <a:srgbClr val="F8F8F8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Passion One"/>
                <a:ea typeface="Passion One"/>
                <a:cs typeface="Passion One"/>
                <a:sym typeface="Passion One"/>
              </a:rPr>
              <a:t>Solution</a:t>
            </a:r>
            <a:r>
              <a:rPr lang="en"/>
              <a:t> : </a:t>
            </a:r>
            <a:endParaRPr/>
          </a:p>
        </p:txBody>
      </p:sp>
      <p:sp>
        <p:nvSpPr>
          <p:cNvPr id="884" name="Google Shape;884;p54"/>
          <p:cNvSpPr txBox="1">
            <a:spLocks noGrp="1"/>
          </p:cNvSpPr>
          <p:nvPr>
            <p:ph type="body" idx="1"/>
          </p:nvPr>
        </p:nvSpPr>
        <p:spPr>
          <a:xfrm>
            <a:off x="557025" y="847675"/>
            <a:ext cx="3840000" cy="2114100"/>
          </a:xfrm>
          <a:prstGeom prst="rect">
            <a:avLst/>
          </a:prstGeom>
          <a:solidFill>
            <a:srgbClr val="CFE2F3"/>
          </a:solidFill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ssion One"/>
                <a:ea typeface="Passion One"/>
                <a:cs typeface="Passion One"/>
                <a:sym typeface="Passion One"/>
              </a:rPr>
              <a:t>Défi technologique : </a:t>
            </a:r>
            <a:endParaRPr>
              <a:latin typeface="Passion One"/>
              <a:ea typeface="Passion One"/>
              <a:cs typeface="Passion One"/>
              <a:sym typeface="Passion One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Tu peux modifier l’apparence d’un Sprite.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La taille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Le montrer ou le cacher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 b="1">
                <a:latin typeface="Open Sans"/>
                <a:ea typeface="Open Sans"/>
                <a:cs typeface="Open Sans"/>
                <a:sym typeface="Open Sans"/>
              </a:rPr>
              <a:t>Astuce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: si tu caches le Sprite, tu devras ajouter le bloc « montrer » sinon, il restera cacher pour l’éternité.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5" name="Google Shape;885;p54"/>
          <p:cNvSpPr txBox="1">
            <a:spLocks noGrp="1"/>
          </p:cNvSpPr>
          <p:nvPr>
            <p:ph type="body" idx="1"/>
          </p:nvPr>
        </p:nvSpPr>
        <p:spPr>
          <a:xfrm>
            <a:off x="558375" y="3103650"/>
            <a:ext cx="3837300" cy="13389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Passion One"/>
                <a:ea typeface="Passion One"/>
                <a:cs typeface="Passion One"/>
                <a:sym typeface="Passion One"/>
              </a:rPr>
              <a:t>Défi créatif : </a:t>
            </a:r>
            <a:endParaRPr>
              <a:latin typeface="Passion One"/>
              <a:ea typeface="Passion One"/>
              <a:cs typeface="Passion One"/>
              <a:sym typeface="Passion One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Utilise les blocs pour que ton personnage devienne plus gros lorsqu’il est au premier plan.</a:t>
            </a:r>
            <a:endParaRPr/>
          </a:p>
        </p:txBody>
      </p:sp>
      <p:cxnSp>
        <p:nvCxnSpPr>
          <p:cNvPr id="886" name="Google Shape;886;p54"/>
          <p:cNvCxnSpPr/>
          <p:nvPr/>
        </p:nvCxnSpPr>
        <p:spPr>
          <a:xfrm>
            <a:off x="4549750" y="1237600"/>
            <a:ext cx="17700" cy="2831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887" name="Google Shape;887;p54"/>
          <p:cNvPicPr preferRelativeResize="0"/>
          <p:nvPr/>
        </p:nvPicPr>
        <p:blipFill rotWithShape="1">
          <a:blip r:embed="rId3">
            <a:alphaModFix/>
          </a:blip>
          <a:srcRect l="11675" t="8951" r="12852" b="11125"/>
          <a:stretch/>
        </p:blipFill>
        <p:spPr>
          <a:xfrm>
            <a:off x="4288200" y="4484350"/>
            <a:ext cx="540798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54"/>
          <p:cNvPicPr preferRelativeResize="0"/>
          <p:nvPr/>
        </p:nvPicPr>
        <p:blipFill rotWithShape="1">
          <a:blip r:embed="rId4">
            <a:alphaModFix/>
          </a:blip>
          <a:srcRect l="22427" t="12710" r="22832" b="12433"/>
          <a:stretch/>
        </p:blipFill>
        <p:spPr>
          <a:xfrm>
            <a:off x="211925" y="3103650"/>
            <a:ext cx="250401" cy="34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54"/>
          <p:cNvPicPr preferRelativeResize="0"/>
          <p:nvPr/>
        </p:nvPicPr>
        <p:blipFill rotWithShape="1">
          <a:blip r:embed="rId5">
            <a:alphaModFix/>
          </a:blip>
          <a:srcRect l="14468" t="13180" r="14885" b="12899"/>
          <a:stretch/>
        </p:blipFill>
        <p:spPr>
          <a:xfrm>
            <a:off x="211925" y="847675"/>
            <a:ext cx="345111" cy="34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54"/>
          <p:cNvPicPr preferRelativeResize="0"/>
          <p:nvPr/>
        </p:nvPicPr>
        <p:blipFill rotWithShape="1">
          <a:blip r:embed="rId6">
            <a:alphaModFix/>
          </a:blip>
          <a:srcRect l="17741" t="13174" r="17221" b="11501"/>
          <a:stretch/>
        </p:blipFill>
        <p:spPr>
          <a:xfrm>
            <a:off x="4661036" y="224250"/>
            <a:ext cx="343926" cy="398310"/>
          </a:xfrm>
          <a:prstGeom prst="rect">
            <a:avLst/>
          </a:prstGeom>
          <a:noFill/>
          <a:ln>
            <a:noFill/>
          </a:ln>
        </p:spPr>
      </p:pic>
      <p:sp>
        <p:nvSpPr>
          <p:cNvPr id="891" name="Google Shape;891;p54"/>
          <p:cNvSpPr txBox="1">
            <a:spLocks noGrp="1"/>
          </p:cNvSpPr>
          <p:nvPr>
            <p:ph type="title"/>
          </p:nvPr>
        </p:nvSpPr>
        <p:spPr>
          <a:xfrm>
            <a:off x="178150" y="160125"/>
            <a:ext cx="4371600" cy="572700"/>
          </a:xfrm>
          <a:prstGeom prst="rect">
            <a:avLst/>
          </a:prstGeom>
          <a:solidFill>
            <a:srgbClr val="0B5394"/>
          </a:solidFill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DÉFI -</a:t>
            </a:r>
            <a:r>
              <a:rPr lang="en" sz="34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 </a:t>
            </a:r>
            <a:r>
              <a:rPr lang="en" sz="22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MODIFIER L’APPARENCE </a:t>
            </a:r>
            <a:endParaRPr sz="2200">
              <a:solidFill>
                <a:srgbClr val="FFFFFF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892" name="Google Shape;892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525" y="4543375"/>
            <a:ext cx="398575" cy="6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54"/>
          <p:cNvSpPr txBox="1"/>
          <p:nvPr/>
        </p:nvSpPr>
        <p:spPr>
          <a:xfrm>
            <a:off x="584650" y="4655050"/>
            <a:ext cx="3648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B5394"/>
              </a:solidFill>
            </a:endParaRPr>
          </a:p>
        </p:txBody>
      </p:sp>
      <p:pic>
        <p:nvPicPr>
          <p:cNvPr id="894" name="Google Shape;894;p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41006" y="1008900"/>
            <a:ext cx="3546661" cy="13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5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61659" y="2412325"/>
            <a:ext cx="1416467" cy="159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55"/>
          <p:cNvSpPr txBox="1">
            <a:spLocks noGrp="1"/>
          </p:cNvSpPr>
          <p:nvPr>
            <p:ph type="body" idx="1"/>
          </p:nvPr>
        </p:nvSpPr>
        <p:spPr>
          <a:xfrm>
            <a:off x="4978250" y="279925"/>
            <a:ext cx="3837300" cy="4615800"/>
          </a:xfrm>
          <a:prstGeom prst="rect">
            <a:avLst/>
          </a:prstGeom>
          <a:solidFill>
            <a:srgbClr val="F8F8F8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Passion One"/>
                <a:ea typeface="Passion One"/>
                <a:cs typeface="Passion One"/>
                <a:sym typeface="Passion One"/>
              </a:rPr>
              <a:t>Solution</a:t>
            </a:r>
            <a:r>
              <a:rPr lang="en"/>
              <a:t> : </a:t>
            </a:r>
            <a:endParaRPr/>
          </a:p>
        </p:txBody>
      </p:sp>
      <p:sp>
        <p:nvSpPr>
          <p:cNvPr id="901" name="Google Shape;901;p55"/>
          <p:cNvSpPr txBox="1">
            <a:spLocks noGrp="1"/>
          </p:cNvSpPr>
          <p:nvPr>
            <p:ph type="body" idx="1"/>
          </p:nvPr>
        </p:nvSpPr>
        <p:spPr>
          <a:xfrm>
            <a:off x="557025" y="847675"/>
            <a:ext cx="3840000" cy="2114100"/>
          </a:xfrm>
          <a:prstGeom prst="rect">
            <a:avLst/>
          </a:prstGeom>
          <a:solidFill>
            <a:srgbClr val="CFE2F3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ssion One"/>
                <a:ea typeface="Passion One"/>
                <a:cs typeface="Passion One"/>
                <a:sym typeface="Passion One"/>
              </a:rPr>
              <a:t>Défi technologique : </a:t>
            </a:r>
            <a:endParaRPr>
              <a:latin typeface="Passion One"/>
              <a:ea typeface="Passion One"/>
              <a:cs typeface="Passion One"/>
              <a:sym typeface="Passion One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Tu peux modifier un costume.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2" name="Google Shape;902;p55"/>
          <p:cNvSpPr txBox="1">
            <a:spLocks noGrp="1"/>
          </p:cNvSpPr>
          <p:nvPr>
            <p:ph type="body" idx="1"/>
          </p:nvPr>
        </p:nvSpPr>
        <p:spPr>
          <a:xfrm>
            <a:off x="558375" y="3103650"/>
            <a:ext cx="3837300" cy="13389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Passion One"/>
                <a:ea typeface="Passion One"/>
                <a:cs typeface="Passion One"/>
                <a:sym typeface="Passion One"/>
              </a:rPr>
              <a:t>Défi créatif : </a:t>
            </a:r>
            <a:endParaRPr>
              <a:latin typeface="Passion One"/>
              <a:ea typeface="Passion One"/>
              <a:cs typeface="Passion One"/>
              <a:sym typeface="Passion One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Utilise le pot de peinture ou la symétrie pour modifier ton personnage.</a:t>
            </a:r>
            <a:endParaRPr/>
          </a:p>
        </p:txBody>
      </p:sp>
      <p:cxnSp>
        <p:nvCxnSpPr>
          <p:cNvPr id="903" name="Google Shape;903;p55"/>
          <p:cNvCxnSpPr/>
          <p:nvPr/>
        </p:nvCxnSpPr>
        <p:spPr>
          <a:xfrm>
            <a:off x="4549750" y="1237600"/>
            <a:ext cx="17700" cy="2831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904" name="Google Shape;904;p55"/>
          <p:cNvPicPr preferRelativeResize="0"/>
          <p:nvPr/>
        </p:nvPicPr>
        <p:blipFill rotWithShape="1">
          <a:blip r:embed="rId3">
            <a:alphaModFix/>
          </a:blip>
          <a:srcRect l="11675" t="8951" r="12852" b="11125"/>
          <a:stretch/>
        </p:blipFill>
        <p:spPr>
          <a:xfrm>
            <a:off x="4288200" y="4484350"/>
            <a:ext cx="540798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55"/>
          <p:cNvPicPr preferRelativeResize="0"/>
          <p:nvPr/>
        </p:nvPicPr>
        <p:blipFill rotWithShape="1">
          <a:blip r:embed="rId4">
            <a:alphaModFix/>
          </a:blip>
          <a:srcRect l="22427" t="12710" r="22832" b="12433"/>
          <a:stretch/>
        </p:blipFill>
        <p:spPr>
          <a:xfrm>
            <a:off x="211925" y="3103650"/>
            <a:ext cx="250401" cy="34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55"/>
          <p:cNvPicPr preferRelativeResize="0"/>
          <p:nvPr/>
        </p:nvPicPr>
        <p:blipFill rotWithShape="1">
          <a:blip r:embed="rId5">
            <a:alphaModFix/>
          </a:blip>
          <a:srcRect l="14468" t="13180" r="14885" b="12899"/>
          <a:stretch/>
        </p:blipFill>
        <p:spPr>
          <a:xfrm>
            <a:off x="211925" y="847675"/>
            <a:ext cx="345111" cy="34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55"/>
          <p:cNvPicPr preferRelativeResize="0"/>
          <p:nvPr/>
        </p:nvPicPr>
        <p:blipFill rotWithShape="1">
          <a:blip r:embed="rId6">
            <a:alphaModFix/>
          </a:blip>
          <a:srcRect l="17741" t="13174" r="17221" b="11501"/>
          <a:stretch/>
        </p:blipFill>
        <p:spPr>
          <a:xfrm>
            <a:off x="4661036" y="224250"/>
            <a:ext cx="343926" cy="398310"/>
          </a:xfrm>
          <a:prstGeom prst="rect">
            <a:avLst/>
          </a:prstGeom>
          <a:noFill/>
          <a:ln>
            <a:noFill/>
          </a:ln>
        </p:spPr>
      </p:pic>
      <p:sp>
        <p:nvSpPr>
          <p:cNvPr id="908" name="Google Shape;908;p55"/>
          <p:cNvSpPr txBox="1">
            <a:spLocks noGrp="1"/>
          </p:cNvSpPr>
          <p:nvPr>
            <p:ph type="title"/>
          </p:nvPr>
        </p:nvSpPr>
        <p:spPr>
          <a:xfrm>
            <a:off x="178150" y="160125"/>
            <a:ext cx="4371600" cy="572700"/>
          </a:xfrm>
          <a:prstGeom prst="rect">
            <a:avLst/>
          </a:prstGeom>
          <a:solidFill>
            <a:srgbClr val="0B5394"/>
          </a:solidFill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DÉFI -</a:t>
            </a:r>
            <a:r>
              <a:rPr lang="en" sz="34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 </a:t>
            </a:r>
            <a:r>
              <a:rPr lang="en" sz="22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MODIFIER LES COSTUMES </a:t>
            </a:r>
            <a:endParaRPr sz="2200">
              <a:solidFill>
                <a:srgbClr val="FFFFFF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909" name="Google Shape;909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525" y="4543375"/>
            <a:ext cx="398575" cy="6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78250" y="1047355"/>
            <a:ext cx="3839999" cy="3021645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p55"/>
          <p:cNvSpPr/>
          <p:nvPr/>
        </p:nvSpPr>
        <p:spPr>
          <a:xfrm>
            <a:off x="8160050" y="1456875"/>
            <a:ext cx="343800" cy="400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55"/>
          <p:cNvSpPr/>
          <p:nvPr/>
        </p:nvSpPr>
        <p:spPr>
          <a:xfrm>
            <a:off x="5631375" y="2310513"/>
            <a:ext cx="398700" cy="333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55"/>
          <p:cNvSpPr/>
          <p:nvPr/>
        </p:nvSpPr>
        <p:spPr>
          <a:xfrm>
            <a:off x="5279475" y="950588"/>
            <a:ext cx="870600" cy="400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55"/>
          <p:cNvSpPr txBox="1"/>
          <p:nvPr/>
        </p:nvSpPr>
        <p:spPr>
          <a:xfrm>
            <a:off x="584650" y="4655050"/>
            <a:ext cx="3648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Curieux de voir le début de mon projet : </a:t>
            </a:r>
            <a:r>
              <a:rPr lang="en" sz="900" u="sng">
                <a:solidFill>
                  <a:srgbClr val="0B5394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monurl.ca/cahierhiver2</a:t>
            </a:r>
            <a:r>
              <a:rPr lang="en" sz="900">
                <a:solidFill>
                  <a:srgbClr val="0B5394"/>
                </a:solidFill>
              </a:rPr>
              <a:t> </a:t>
            </a:r>
            <a:endParaRPr sz="90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  <a:latin typeface="Viga"/>
                <a:ea typeface="Viga"/>
                <a:cs typeface="Viga"/>
                <a:sym typeface="Viga"/>
              </a:rPr>
              <a:t>Expérimentation</a:t>
            </a:r>
            <a:endParaRPr sz="3000">
              <a:solidFill>
                <a:srgbClr val="0B5394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920" name="Google Shape;920;p56"/>
          <p:cNvSpPr txBox="1">
            <a:spLocks noGrp="1"/>
          </p:cNvSpPr>
          <p:nvPr>
            <p:ph type="body" idx="1"/>
          </p:nvPr>
        </p:nvSpPr>
        <p:spPr>
          <a:xfrm>
            <a:off x="747925" y="1302825"/>
            <a:ext cx="3885300" cy="29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Ubuntu"/>
              <a:buChar char="●"/>
            </a:pPr>
            <a:r>
              <a:rPr lang="en" sz="2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Partager le lien de votre programme à l’aide de</a:t>
            </a:r>
            <a:r>
              <a:rPr lang="en" sz="22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ce DigiPad</a:t>
            </a:r>
            <a:r>
              <a:rPr lang="en" sz="2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sz="2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21" name="Google Shape;921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922" name="Google Shape;922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5725" y="122925"/>
            <a:ext cx="994650" cy="83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56"/>
          <p:cNvPicPr preferRelativeResize="0"/>
          <p:nvPr/>
        </p:nvPicPr>
        <p:blipFill rotWithShape="1">
          <a:blip r:embed="rId5">
            <a:alphaModFix/>
          </a:blip>
          <a:srcRect b="38397"/>
          <a:stretch/>
        </p:blipFill>
        <p:spPr>
          <a:xfrm>
            <a:off x="311700" y="2939325"/>
            <a:ext cx="4752975" cy="19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4" name="Google Shape;924;p56"/>
          <p:cNvSpPr/>
          <p:nvPr/>
        </p:nvSpPr>
        <p:spPr>
          <a:xfrm>
            <a:off x="2960300" y="2909475"/>
            <a:ext cx="1132200" cy="393600"/>
          </a:xfrm>
          <a:prstGeom prst="rect">
            <a:avLst/>
          </a:prstGeom>
          <a:noFill/>
          <a:ln w="762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56"/>
          <p:cNvSpPr/>
          <p:nvPr/>
        </p:nvSpPr>
        <p:spPr>
          <a:xfrm>
            <a:off x="2224920" y="2849175"/>
            <a:ext cx="591000" cy="51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AA22A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56"/>
          <p:cNvSpPr/>
          <p:nvPr/>
        </p:nvSpPr>
        <p:spPr>
          <a:xfrm>
            <a:off x="450670" y="2829239"/>
            <a:ext cx="1635300" cy="514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lin ang="5400012" scaled="0"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Ubuntu"/>
                <a:ea typeface="Ubuntu"/>
                <a:cs typeface="Ubuntu"/>
                <a:sym typeface="Ubuntu"/>
              </a:rPr>
              <a:t>Créer votre compte Scratch</a:t>
            </a:r>
            <a:endParaRPr b="1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27" name="Google Shape;927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7624" y="1017725"/>
            <a:ext cx="3173976" cy="31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933" name="Google Shape;933;p57"/>
          <p:cNvSpPr txBox="1">
            <a:spLocks noGrp="1"/>
          </p:cNvSpPr>
          <p:nvPr>
            <p:ph type="title" idx="4294967295"/>
          </p:nvPr>
        </p:nvSpPr>
        <p:spPr>
          <a:xfrm>
            <a:off x="1364575" y="181425"/>
            <a:ext cx="6473700" cy="11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11">
                <a:solidFill>
                  <a:srgbClr val="0B5394"/>
                </a:solidFill>
                <a:latin typeface="Viga"/>
                <a:ea typeface="Viga"/>
                <a:cs typeface="Viga"/>
                <a:sym typeface="Viga"/>
              </a:rPr>
              <a:t>L’équipe du RÉCIT MST est disponible </a:t>
            </a:r>
            <a:endParaRPr sz="3111">
              <a:solidFill>
                <a:srgbClr val="0B5394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11">
                <a:solidFill>
                  <a:srgbClr val="0B5394"/>
                </a:solidFill>
                <a:latin typeface="Viga"/>
                <a:ea typeface="Viga"/>
                <a:cs typeface="Viga"/>
                <a:sym typeface="Viga"/>
              </a:rPr>
              <a:t>les mercredis matins de 9 h à 11 h 30.</a:t>
            </a:r>
            <a:r>
              <a:rPr lang="en" sz="3000">
                <a:solidFill>
                  <a:schemeClr val="accent5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3000">
              <a:solidFill>
                <a:schemeClr val="accent5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934" name="Google Shape;934;p57"/>
          <p:cNvSpPr/>
          <p:nvPr/>
        </p:nvSpPr>
        <p:spPr>
          <a:xfrm>
            <a:off x="2805248" y="1343603"/>
            <a:ext cx="3228699" cy="217328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935" name="Google Shape;935;p57"/>
          <p:cNvSpPr txBox="1"/>
          <p:nvPr/>
        </p:nvSpPr>
        <p:spPr>
          <a:xfrm>
            <a:off x="1638175" y="3595525"/>
            <a:ext cx="59265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Ubuntu"/>
                <a:ea typeface="Ubuntu"/>
                <a:cs typeface="Ubuntu"/>
                <a:sym typeface="Ubuntu"/>
              </a:rPr>
              <a:t>Lien vers notre salle de vidéoconférence : 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0B5394"/>
                </a:solidFill>
                <a:highlight>
                  <a:srgbClr val="FFFFFF"/>
                </a:highlight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http://recitmst.qc.ca/ecv-zoom</a:t>
            </a:r>
            <a:endParaRPr sz="2400">
              <a:solidFill>
                <a:srgbClr val="0B5394"/>
              </a:solidFill>
              <a:highlight>
                <a:srgbClr val="FFFFFF"/>
              </a:highlight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Toutes les informations: </a:t>
            </a:r>
            <a:r>
              <a:rPr lang="en" u="sng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recitmst.qc.ca/ecv</a:t>
            </a:r>
            <a:r>
              <a:rPr lang="en" sz="2600">
                <a:solidFill>
                  <a:srgbClr val="0B5394"/>
                </a:solidFill>
                <a:highlight>
                  <a:srgbClr val="FFFFFF"/>
                </a:highlight>
                <a:latin typeface="Viga"/>
                <a:ea typeface="Viga"/>
                <a:cs typeface="Viga"/>
                <a:sym typeface="Viga"/>
              </a:rPr>
              <a:t> </a:t>
            </a:r>
            <a:endParaRPr sz="2600" b="1">
              <a:solidFill>
                <a:srgbClr val="0B5394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36" name="Google Shape;936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0350" y="1454825"/>
            <a:ext cx="2958601" cy="1633199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Google Shape;937;p57"/>
          <p:cNvSpPr/>
          <p:nvPr/>
        </p:nvSpPr>
        <p:spPr>
          <a:xfrm>
            <a:off x="0" y="4974300"/>
            <a:ext cx="9144000" cy="169200"/>
          </a:xfrm>
          <a:prstGeom prst="rect">
            <a:avLst/>
          </a:prstGeom>
          <a:solidFill>
            <a:srgbClr val="0069B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" name="Google Shape;94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1202" y="4413750"/>
            <a:ext cx="588367" cy="568750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944" name="Google Shape;944;p5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53" name="Google Shape;653;p41"/>
          <p:cNvSpPr txBox="1"/>
          <p:nvPr/>
        </p:nvSpPr>
        <p:spPr>
          <a:xfrm>
            <a:off x="362625" y="1731775"/>
            <a:ext cx="84441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scratch.mit.edu/</a:t>
            </a:r>
            <a:r>
              <a:rPr lang="en" sz="6000">
                <a:latin typeface="Ubuntu"/>
                <a:ea typeface="Ubuntu"/>
                <a:cs typeface="Ubuntu"/>
                <a:sym typeface="Ubuntu"/>
              </a:rPr>
              <a:t> </a:t>
            </a:r>
            <a:endParaRPr sz="60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59"/>
          <p:cNvSpPr txBox="1">
            <a:spLocks noGrp="1"/>
          </p:cNvSpPr>
          <p:nvPr>
            <p:ph type="ctrTitle" idx="4294967295"/>
          </p:nvPr>
        </p:nvSpPr>
        <p:spPr>
          <a:xfrm>
            <a:off x="4279350" y="1952825"/>
            <a:ext cx="44277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b="1">
                <a:solidFill>
                  <a:srgbClr val="0B5394"/>
                </a:solidFill>
                <a:latin typeface="Viga"/>
                <a:ea typeface="Viga"/>
                <a:cs typeface="Viga"/>
                <a:sym typeface="Viga"/>
              </a:rPr>
              <a:t>MERCI !</a:t>
            </a:r>
            <a:endParaRPr sz="10000" b="1">
              <a:solidFill>
                <a:srgbClr val="0B5394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950" name="Google Shape;95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98" y="178450"/>
            <a:ext cx="2940700" cy="844225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59"/>
          <p:cNvSpPr txBox="1"/>
          <p:nvPr/>
        </p:nvSpPr>
        <p:spPr>
          <a:xfrm>
            <a:off x="4256050" y="2818100"/>
            <a:ext cx="4258200" cy="18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equipe@recitmst.qc.ca</a:t>
            </a:r>
            <a:r>
              <a:rPr lang="en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952" name="Google Shape;952;p59"/>
          <p:cNvSpPr txBox="1"/>
          <p:nvPr/>
        </p:nvSpPr>
        <p:spPr>
          <a:xfrm>
            <a:off x="2451875" y="4528300"/>
            <a:ext cx="60624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</a:t>
            </a:r>
            <a:r>
              <a:rPr lang="en" sz="800" u="sng">
                <a:solidFill>
                  <a:srgbClr val="4A86E8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RÉCITMST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 sont mises à disposition, sauf exception,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rgbClr val="4A86E8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International.</a:t>
            </a:r>
            <a:r>
              <a:rPr lang="en" sz="800">
                <a:solidFill>
                  <a:srgbClr val="4A86E8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rgbClr val="4A86E8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53" name="Google Shape;953;p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Google Shape;954;p59"/>
          <p:cNvSpPr/>
          <p:nvPr/>
        </p:nvSpPr>
        <p:spPr>
          <a:xfrm>
            <a:off x="-389475" y="1154925"/>
            <a:ext cx="4190100" cy="30621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Ubuntu"/>
                <a:ea typeface="Ubuntu"/>
                <a:cs typeface="Ubuntu"/>
                <a:sym typeface="Ubuntu"/>
              </a:rPr>
              <a:t>Des questions?</a:t>
            </a:r>
            <a:endParaRPr sz="3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55" name="Google Shape;955;p59"/>
          <p:cNvSpPr txBox="1"/>
          <p:nvPr/>
        </p:nvSpPr>
        <p:spPr>
          <a:xfrm>
            <a:off x="4112600" y="403100"/>
            <a:ext cx="4353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Cahier Scratch Halloween :</a:t>
            </a:r>
            <a:endParaRPr sz="20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rgbClr val="0B5394"/>
                </a:solidFill>
                <a:latin typeface="Viga"/>
                <a:ea typeface="Viga"/>
                <a:cs typeface="Viga"/>
                <a:sym typeface="Viga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monurl.ca/scratchhalloween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2"/>
          <p:cNvSpPr txBox="1">
            <a:spLocks noGrp="1"/>
          </p:cNvSpPr>
          <p:nvPr>
            <p:ph type="sldNum" idx="12"/>
          </p:nvPr>
        </p:nvSpPr>
        <p:spPr>
          <a:xfrm>
            <a:off x="5730200" y="6471066"/>
            <a:ext cx="7317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9" name="Google Shape;65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42"/>
          <p:cNvSpPr txBox="1"/>
          <p:nvPr/>
        </p:nvSpPr>
        <p:spPr>
          <a:xfrm>
            <a:off x="0" y="0"/>
            <a:ext cx="30000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42"/>
          <p:cNvSpPr txBox="1">
            <a:spLocks noGrp="1"/>
          </p:cNvSpPr>
          <p:nvPr>
            <p:ph type="body" idx="4294967295"/>
          </p:nvPr>
        </p:nvSpPr>
        <p:spPr>
          <a:xfrm>
            <a:off x="2876650" y="1705625"/>
            <a:ext cx="3540600" cy="30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sz="36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" sz="36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Sonya Fiset</a:t>
            </a:r>
            <a:endParaRPr sz="36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rPr lang="en" sz="2000" b="1" u="sng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sonya.fiset@recitmst.qc.ca</a:t>
            </a:r>
            <a:endParaRPr sz="2000" b="1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sz="20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sz="20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sz="20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endParaRPr sz="2000" b="1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62" name="Google Shape;662;p42"/>
          <p:cNvPicPr preferRelativeResize="0"/>
          <p:nvPr/>
        </p:nvPicPr>
        <p:blipFill rotWithShape="1">
          <a:blip r:embed="rId5">
            <a:alphaModFix/>
          </a:blip>
          <a:srcRect l="3113" t="6884" r="3113" b="28657"/>
          <a:stretch/>
        </p:blipFill>
        <p:spPr>
          <a:xfrm>
            <a:off x="239550" y="1804825"/>
            <a:ext cx="2143800" cy="1973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63" name="Google Shape;663;p42"/>
          <p:cNvSpPr/>
          <p:nvPr/>
        </p:nvSpPr>
        <p:spPr>
          <a:xfrm>
            <a:off x="0" y="4974300"/>
            <a:ext cx="9144000" cy="169200"/>
          </a:xfrm>
          <a:prstGeom prst="rect">
            <a:avLst/>
          </a:prstGeom>
          <a:solidFill>
            <a:srgbClr val="0069B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43"/>
          <p:cNvSpPr/>
          <p:nvPr/>
        </p:nvSpPr>
        <p:spPr>
          <a:xfrm>
            <a:off x="-310000" y="1302525"/>
            <a:ext cx="5550900" cy="35229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43"/>
          <p:cNvSpPr/>
          <p:nvPr/>
        </p:nvSpPr>
        <p:spPr>
          <a:xfrm>
            <a:off x="-12950" y="0"/>
            <a:ext cx="9156900" cy="1127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Plan</a:t>
            </a:r>
            <a:endParaRPr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71" name="Google Shape;671;p43"/>
          <p:cNvSpPr txBox="1">
            <a:spLocks noGrp="1"/>
          </p:cNvSpPr>
          <p:nvPr>
            <p:ph type="body" idx="1"/>
          </p:nvPr>
        </p:nvSpPr>
        <p:spPr>
          <a:xfrm>
            <a:off x="311700" y="1620750"/>
            <a:ext cx="8520600" cy="29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-Présentation de Scratch</a:t>
            </a:r>
            <a:endParaRPr sz="24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-Programmation </a:t>
            </a:r>
            <a:endParaRPr sz="24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-Ressources</a:t>
            </a:r>
            <a:endParaRPr sz="24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-Kreocode</a:t>
            </a:r>
            <a:endParaRPr sz="24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2" name="Google Shape;672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3" name="Google Shape;67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6775" y="1718425"/>
            <a:ext cx="2417149" cy="2417149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43"/>
          <p:cNvSpPr txBox="1"/>
          <p:nvPr/>
        </p:nvSpPr>
        <p:spPr>
          <a:xfrm>
            <a:off x="7873050" y="4174000"/>
            <a:ext cx="599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44"/>
          <p:cNvSpPr txBox="1">
            <a:spLocks noGrp="1"/>
          </p:cNvSpPr>
          <p:nvPr>
            <p:ph type="title"/>
          </p:nvPr>
        </p:nvSpPr>
        <p:spPr>
          <a:xfrm>
            <a:off x="655325" y="379950"/>
            <a:ext cx="73569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Viga"/>
                <a:ea typeface="Viga"/>
                <a:cs typeface="Viga"/>
                <a:sym typeface="Viga"/>
              </a:rPr>
              <a:t>S’initier à la programmation Scratch</a:t>
            </a:r>
            <a:endParaRPr sz="24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80" name="Google Shape;680;p44"/>
          <p:cNvSpPr txBox="1">
            <a:spLocks noGrp="1"/>
          </p:cNvSpPr>
          <p:nvPr>
            <p:ph type="body" idx="1"/>
          </p:nvPr>
        </p:nvSpPr>
        <p:spPr>
          <a:xfrm>
            <a:off x="270900" y="1312800"/>
            <a:ext cx="8725800" cy="3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731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2000"/>
              <a:buFont typeface="Ubuntu"/>
              <a:buAutoNum type="arabicPeriod"/>
            </a:pPr>
            <a:r>
              <a:rPr lang="en" sz="2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Scratch : </a:t>
            </a:r>
            <a:r>
              <a:rPr lang="en" sz="20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https://scratch.mit.edu/</a:t>
            </a:r>
            <a:endParaRPr sz="2000" u="sng">
              <a:solidFill>
                <a:srgbClr val="0069BF"/>
              </a:solidFill>
              <a:latin typeface="Ubuntu"/>
              <a:ea typeface="Ubuntu"/>
              <a:cs typeface="Ubuntu"/>
              <a:sym typeface="Ubuntu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100"/>
              </a:spcBef>
              <a:spcAft>
                <a:spcPts val="600"/>
              </a:spcAft>
              <a:buSzPts val="2500"/>
              <a:buNone/>
            </a:pP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81" name="Google Shape;681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2248" y="204576"/>
            <a:ext cx="689156" cy="66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2928"/>
            <a:ext cx="9144002" cy="5097644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44"/>
          <p:cNvSpPr/>
          <p:nvPr/>
        </p:nvSpPr>
        <p:spPr>
          <a:xfrm>
            <a:off x="7507075" y="4595250"/>
            <a:ext cx="591000" cy="51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AA22A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84" name="Google Shape;684;p44"/>
          <p:cNvCxnSpPr>
            <a:stCxn id="685" idx="3"/>
          </p:cNvCxnSpPr>
          <p:nvPr/>
        </p:nvCxnSpPr>
        <p:spPr>
          <a:xfrm>
            <a:off x="8474025" y="3678350"/>
            <a:ext cx="600" cy="6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86" name="Google Shape;686;p44"/>
          <p:cNvGrpSpPr/>
          <p:nvPr/>
        </p:nvGrpSpPr>
        <p:grpSpPr>
          <a:xfrm>
            <a:off x="7157925" y="3478250"/>
            <a:ext cx="1986000" cy="1642618"/>
            <a:chOff x="7157925" y="3478250"/>
            <a:chExt cx="1986000" cy="1642618"/>
          </a:xfrm>
        </p:grpSpPr>
        <p:sp>
          <p:nvSpPr>
            <p:cNvPr id="687" name="Google Shape;687;p44"/>
            <p:cNvSpPr/>
            <p:nvPr/>
          </p:nvSpPr>
          <p:spPr>
            <a:xfrm>
              <a:off x="8702325" y="4691268"/>
              <a:ext cx="441600" cy="429600"/>
            </a:xfrm>
            <a:prstGeom prst="roundRect">
              <a:avLst>
                <a:gd name="adj" fmla="val 16667"/>
              </a:avLst>
            </a:prstGeom>
            <a:noFill/>
            <a:ln w="76200" cap="flat" cmpd="sng">
              <a:solidFill>
                <a:srgbClr val="FAA2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4"/>
            <p:cNvSpPr txBox="1"/>
            <p:nvPr/>
          </p:nvSpPr>
          <p:spPr>
            <a:xfrm>
              <a:off x="7157925" y="3478250"/>
              <a:ext cx="1316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Ubuntu"/>
                  <a:ea typeface="Ubuntu"/>
                  <a:cs typeface="Ubuntu"/>
                  <a:sym typeface="Ubuntu"/>
                </a:rPr>
                <a:t>Arrière-plan</a:t>
              </a:r>
              <a:endParaRPr b="1">
                <a:latin typeface="Ubuntu"/>
                <a:ea typeface="Ubuntu"/>
                <a:cs typeface="Ubuntu"/>
                <a:sym typeface="Ubuntu"/>
              </a:endParaRPr>
            </a:p>
          </p:txBody>
        </p:sp>
        <p:cxnSp>
          <p:nvCxnSpPr>
            <p:cNvPr id="688" name="Google Shape;688;p44"/>
            <p:cNvCxnSpPr>
              <a:stCxn id="685" idx="3"/>
              <a:endCxn id="687" idx="0"/>
            </p:cNvCxnSpPr>
            <p:nvPr/>
          </p:nvCxnSpPr>
          <p:spPr>
            <a:xfrm>
              <a:off x="8474025" y="3678350"/>
              <a:ext cx="449100" cy="1012800"/>
            </a:xfrm>
            <a:prstGeom prst="bentConnector2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689" name="Google Shape;689;p44"/>
          <p:cNvGrpSpPr/>
          <p:nvPr/>
        </p:nvGrpSpPr>
        <p:grpSpPr>
          <a:xfrm>
            <a:off x="6745075" y="3878450"/>
            <a:ext cx="1941650" cy="1242418"/>
            <a:chOff x="6745075" y="3878450"/>
            <a:chExt cx="1941650" cy="1242418"/>
          </a:xfrm>
        </p:grpSpPr>
        <p:sp>
          <p:nvSpPr>
            <p:cNvPr id="690" name="Google Shape;690;p44"/>
            <p:cNvSpPr/>
            <p:nvPr/>
          </p:nvSpPr>
          <p:spPr>
            <a:xfrm>
              <a:off x="8245125" y="4691268"/>
              <a:ext cx="441600" cy="429600"/>
            </a:xfrm>
            <a:prstGeom prst="roundRect">
              <a:avLst>
                <a:gd name="adj" fmla="val 16667"/>
              </a:avLst>
            </a:prstGeom>
            <a:noFill/>
            <a:ln w="76200" cap="flat" cmpd="sng">
              <a:solidFill>
                <a:srgbClr val="FAA2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4"/>
            <p:cNvSpPr txBox="1"/>
            <p:nvPr/>
          </p:nvSpPr>
          <p:spPr>
            <a:xfrm>
              <a:off x="6745075" y="3878450"/>
              <a:ext cx="1316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Ubuntu"/>
                  <a:ea typeface="Ubuntu"/>
                  <a:cs typeface="Ubuntu"/>
                  <a:sym typeface="Ubuntu"/>
                </a:rPr>
                <a:t>Sprite</a:t>
              </a:r>
              <a:endParaRPr b="1">
                <a:latin typeface="Ubuntu"/>
                <a:ea typeface="Ubuntu"/>
                <a:cs typeface="Ubuntu"/>
                <a:sym typeface="Ubuntu"/>
              </a:endParaRPr>
            </a:p>
          </p:txBody>
        </p:sp>
        <p:cxnSp>
          <p:nvCxnSpPr>
            <p:cNvPr id="692" name="Google Shape;692;p44"/>
            <p:cNvCxnSpPr>
              <a:stCxn id="691" idx="3"/>
            </p:cNvCxnSpPr>
            <p:nvPr/>
          </p:nvCxnSpPr>
          <p:spPr>
            <a:xfrm>
              <a:off x="8061175" y="4078550"/>
              <a:ext cx="404700" cy="612600"/>
            </a:xfrm>
            <a:prstGeom prst="bentConnector2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693" name="Google Shape;693;p44"/>
          <p:cNvGrpSpPr/>
          <p:nvPr/>
        </p:nvGrpSpPr>
        <p:grpSpPr>
          <a:xfrm>
            <a:off x="6499875" y="484225"/>
            <a:ext cx="2644200" cy="1973250"/>
            <a:chOff x="6499875" y="484225"/>
            <a:chExt cx="2644200" cy="1973250"/>
          </a:xfrm>
        </p:grpSpPr>
        <p:sp>
          <p:nvSpPr>
            <p:cNvPr id="694" name="Google Shape;694;p44"/>
            <p:cNvSpPr/>
            <p:nvPr/>
          </p:nvSpPr>
          <p:spPr>
            <a:xfrm>
              <a:off x="6499875" y="711775"/>
              <a:ext cx="2644200" cy="17457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AA2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4"/>
            <p:cNvSpPr/>
            <p:nvPr/>
          </p:nvSpPr>
          <p:spPr>
            <a:xfrm>
              <a:off x="6687986" y="484225"/>
              <a:ext cx="2301000" cy="416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F6DB"/>
                </a:gs>
                <a:gs pos="100000">
                  <a:srgbClr val="FAD25C"/>
                </a:gs>
              </a:gsLst>
              <a:lin ang="5400012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dk1"/>
                  </a:solidFill>
                  <a:latin typeface="Ubuntu"/>
                  <a:ea typeface="Ubuntu"/>
                  <a:cs typeface="Ubuntu"/>
                  <a:sym typeface="Ubuntu"/>
                </a:rPr>
                <a:t>Scène d’animation</a:t>
              </a:r>
              <a:endParaRPr sz="1600"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696" name="Google Shape;696;p44"/>
          <p:cNvGrpSpPr/>
          <p:nvPr/>
        </p:nvGrpSpPr>
        <p:grpSpPr>
          <a:xfrm>
            <a:off x="-600" y="128875"/>
            <a:ext cx="1773900" cy="4907250"/>
            <a:chOff x="-600" y="128875"/>
            <a:chExt cx="1773900" cy="4907250"/>
          </a:xfrm>
        </p:grpSpPr>
        <p:sp>
          <p:nvSpPr>
            <p:cNvPr id="697" name="Google Shape;697;p44"/>
            <p:cNvSpPr/>
            <p:nvPr/>
          </p:nvSpPr>
          <p:spPr>
            <a:xfrm>
              <a:off x="14100" y="484225"/>
              <a:ext cx="1759200" cy="45519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AA2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4"/>
            <p:cNvSpPr/>
            <p:nvPr/>
          </p:nvSpPr>
          <p:spPr>
            <a:xfrm>
              <a:off x="-600" y="128875"/>
              <a:ext cx="1759200" cy="5829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F6DB"/>
                </a:gs>
                <a:gs pos="100000">
                  <a:srgbClr val="FAD25C"/>
                </a:gs>
              </a:gsLst>
              <a:lin ang="5400012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dk1"/>
                  </a:solidFill>
                  <a:latin typeface="Ubuntu"/>
                  <a:ea typeface="Ubuntu"/>
                  <a:cs typeface="Ubuntu"/>
                  <a:sym typeface="Ubuntu"/>
                </a:rPr>
                <a:t>Blocs de programmation</a:t>
              </a:r>
              <a:endParaRPr sz="1600"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sp>
        <p:nvSpPr>
          <p:cNvPr id="699" name="Google Shape;699;p44"/>
          <p:cNvSpPr/>
          <p:nvPr/>
        </p:nvSpPr>
        <p:spPr>
          <a:xfrm>
            <a:off x="1920425" y="3209625"/>
            <a:ext cx="4190100" cy="132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 u="sng">
                <a:solidFill>
                  <a:srgbClr val="FAA22A"/>
                </a:solidFill>
                <a:highlight>
                  <a:schemeClr val="lt1"/>
                </a:highlight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www.scratch.mit.edu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0" name="Google Shape;700;p44"/>
          <p:cNvGrpSpPr/>
          <p:nvPr/>
        </p:nvGrpSpPr>
        <p:grpSpPr>
          <a:xfrm>
            <a:off x="1920425" y="329213"/>
            <a:ext cx="4452300" cy="4438113"/>
            <a:chOff x="1920425" y="329213"/>
            <a:chExt cx="4452300" cy="4438113"/>
          </a:xfrm>
        </p:grpSpPr>
        <p:sp>
          <p:nvSpPr>
            <p:cNvPr id="701" name="Google Shape;701;p44"/>
            <p:cNvSpPr/>
            <p:nvPr/>
          </p:nvSpPr>
          <p:spPr>
            <a:xfrm>
              <a:off x="1920425" y="560425"/>
              <a:ext cx="4452300" cy="42069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AA2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4"/>
            <p:cNvSpPr/>
            <p:nvPr/>
          </p:nvSpPr>
          <p:spPr>
            <a:xfrm>
              <a:off x="2994875" y="329213"/>
              <a:ext cx="2041200" cy="416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F6DB"/>
                </a:gs>
                <a:gs pos="100000">
                  <a:srgbClr val="FAD25C"/>
                </a:gs>
              </a:gsLst>
              <a:lin ang="5400012" scaled="0"/>
            </a:gra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" sz="1600" b="1">
                  <a:solidFill>
                    <a:schemeClr val="dk1"/>
                  </a:solidFill>
                  <a:latin typeface="Ubuntu"/>
                  <a:ea typeface="Ubuntu"/>
                  <a:cs typeface="Ubuntu"/>
                  <a:sym typeface="Ubuntu"/>
                </a:rPr>
                <a:t>Script</a:t>
              </a:r>
              <a:endParaRPr sz="1600"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pic>
        <p:nvPicPr>
          <p:cNvPr id="703" name="Google Shape;703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42600" y="832175"/>
            <a:ext cx="2274075" cy="227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5"/>
          <p:cNvSpPr txBox="1">
            <a:spLocks noGrp="1"/>
          </p:cNvSpPr>
          <p:nvPr>
            <p:ph type="title"/>
          </p:nvPr>
        </p:nvSpPr>
        <p:spPr>
          <a:xfrm>
            <a:off x="655325" y="379950"/>
            <a:ext cx="73569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latin typeface="Viga"/>
                <a:ea typeface="Viga"/>
                <a:cs typeface="Viga"/>
                <a:sym typeface="Viga"/>
              </a:rPr>
              <a:t>S’initier à la programmation Scratch</a:t>
            </a:r>
            <a:endParaRPr sz="24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09" name="Google Shape;709;p45"/>
          <p:cNvSpPr txBox="1">
            <a:spLocks noGrp="1"/>
          </p:cNvSpPr>
          <p:nvPr>
            <p:ph type="body" idx="1"/>
          </p:nvPr>
        </p:nvSpPr>
        <p:spPr>
          <a:xfrm>
            <a:off x="270900" y="1312800"/>
            <a:ext cx="8725800" cy="3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731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2000"/>
              <a:buFont typeface="Ubuntu"/>
              <a:buAutoNum type="arabicPeriod"/>
            </a:pPr>
            <a:r>
              <a:rPr lang="en" sz="2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Scratch : </a:t>
            </a:r>
            <a:r>
              <a:rPr lang="en" sz="20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https://scratch.mit.edu/</a:t>
            </a:r>
            <a:endParaRPr sz="2000" u="sng">
              <a:solidFill>
                <a:srgbClr val="0069BF"/>
              </a:solidFill>
              <a:latin typeface="Ubuntu"/>
              <a:ea typeface="Ubuntu"/>
              <a:cs typeface="Ubuntu"/>
              <a:sym typeface="Ubuntu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100"/>
              </a:spcBef>
              <a:spcAft>
                <a:spcPts val="600"/>
              </a:spcAft>
              <a:buSzPts val="2500"/>
              <a:buNone/>
            </a:pP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10" name="Google Shape;710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2248" y="204576"/>
            <a:ext cx="689156" cy="66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2928"/>
            <a:ext cx="9144002" cy="5097644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45"/>
          <p:cNvSpPr/>
          <p:nvPr/>
        </p:nvSpPr>
        <p:spPr>
          <a:xfrm>
            <a:off x="1289225" y="1052650"/>
            <a:ext cx="591000" cy="51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AA22A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3" name="Google Shape;713;p45"/>
          <p:cNvGrpSpPr/>
          <p:nvPr/>
        </p:nvGrpSpPr>
        <p:grpSpPr>
          <a:xfrm>
            <a:off x="6177575" y="3478250"/>
            <a:ext cx="2966350" cy="1642618"/>
            <a:chOff x="6177575" y="3478250"/>
            <a:chExt cx="2966350" cy="1642618"/>
          </a:xfrm>
        </p:grpSpPr>
        <p:sp>
          <p:nvSpPr>
            <p:cNvPr id="714" name="Google Shape;714;p45"/>
            <p:cNvSpPr/>
            <p:nvPr/>
          </p:nvSpPr>
          <p:spPr>
            <a:xfrm>
              <a:off x="8702325" y="4691268"/>
              <a:ext cx="441600" cy="429600"/>
            </a:xfrm>
            <a:prstGeom prst="roundRect">
              <a:avLst>
                <a:gd name="adj" fmla="val 16667"/>
              </a:avLst>
            </a:prstGeom>
            <a:noFill/>
            <a:ln w="76200" cap="flat" cmpd="sng">
              <a:solidFill>
                <a:srgbClr val="FAA2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5"/>
            <p:cNvSpPr txBox="1"/>
            <p:nvPr/>
          </p:nvSpPr>
          <p:spPr>
            <a:xfrm>
              <a:off x="6177575" y="3478250"/>
              <a:ext cx="229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Ubuntu"/>
                  <a:ea typeface="Ubuntu"/>
                  <a:cs typeface="Ubuntu"/>
                  <a:sym typeface="Ubuntu"/>
                </a:rPr>
                <a:t>2. Choisir l’arrière-plan.</a:t>
              </a:r>
              <a:endParaRPr b="1">
                <a:latin typeface="Ubuntu"/>
                <a:ea typeface="Ubuntu"/>
                <a:cs typeface="Ubuntu"/>
                <a:sym typeface="Ubuntu"/>
              </a:endParaRPr>
            </a:p>
          </p:txBody>
        </p:sp>
        <p:cxnSp>
          <p:nvCxnSpPr>
            <p:cNvPr id="716" name="Google Shape;716;p45"/>
            <p:cNvCxnSpPr>
              <a:stCxn id="715" idx="3"/>
              <a:endCxn id="714" idx="0"/>
            </p:cNvCxnSpPr>
            <p:nvPr/>
          </p:nvCxnSpPr>
          <p:spPr>
            <a:xfrm>
              <a:off x="8474075" y="3678350"/>
              <a:ext cx="449100" cy="1012800"/>
            </a:xfrm>
            <a:prstGeom prst="bentConnector2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717" name="Google Shape;717;p45"/>
          <p:cNvGrpSpPr/>
          <p:nvPr/>
        </p:nvGrpSpPr>
        <p:grpSpPr>
          <a:xfrm>
            <a:off x="5304650" y="3878450"/>
            <a:ext cx="3382075" cy="1242418"/>
            <a:chOff x="5304650" y="3878450"/>
            <a:chExt cx="3382075" cy="1242418"/>
          </a:xfrm>
        </p:grpSpPr>
        <p:sp>
          <p:nvSpPr>
            <p:cNvPr id="718" name="Google Shape;718;p45"/>
            <p:cNvSpPr/>
            <p:nvPr/>
          </p:nvSpPr>
          <p:spPr>
            <a:xfrm>
              <a:off x="8245125" y="4691268"/>
              <a:ext cx="441600" cy="429600"/>
            </a:xfrm>
            <a:prstGeom prst="roundRect">
              <a:avLst>
                <a:gd name="adj" fmla="val 16667"/>
              </a:avLst>
            </a:prstGeom>
            <a:noFill/>
            <a:ln w="76200" cap="flat" cmpd="sng">
              <a:solidFill>
                <a:srgbClr val="FAA2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5"/>
            <p:cNvSpPr txBox="1"/>
            <p:nvPr/>
          </p:nvSpPr>
          <p:spPr>
            <a:xfrm>
              <a:off x="5304650" y="3878450"/>
              <a:ext cx="2756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Ubuntu"/>
                  <a:ea typeface="Ubuntu"/>
                  <a:cs typeface="Ubuntu"/>
                  <a:sym typeface="Ubuntu"/>
                </a:rPr>
                <a:t>1. Choisir le ou les sprite(s).</a:t>
              </a:r>
              <a:endParaRPr b="1">
                <a:latin typeface="Ubuntu"/>
                <a:ea typeface="Ubuntu"/>
                <a:cs typeface="Ubuntu"/>
                <a:sym typeface="Ubuntu"/>
              </a:endParaRPr>
            </a:p>
          </p:txBody>
        </p:sp>
        <p:cxnSp>
          <p:nvCxnSpPr>
            <p:cNvPr id="720" name="Google Shape;720;p45"/>
            <p:cNvCxnSpPr>
              <a:stCxn id="719" idx="3"/>
            </p:cNvCxnSpPr>
            <p:nvPr/>
          </p:nvCxnSpPr>
          <p:spPr>
            <a:xfrm>
              <a:off x="8061350" y="4078550"/>
              <a:ext cx="404700" cy="612600"/>
            </a:xfrm>
            <a:prstGeom prst="bentConnector2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721" name="Google Shape;721;p45"/>
          <p:cNvGrpSpPr/>
          <p:nvPr/>
        </p:nvGrpSpPr>
        <p:grpSpPr>
          <a:xfrm>
            <a:off x="1504100" y="9050"/>
            <a:ext cx="2927575" cy="5013676"/>
            <a:chOff x="1504100" y="9050"/>
            <a:chExt cx="2927575" cy="5013676"/>
          </a:xfrm>
        </p:grpSpPr>
        <p:sp>
          <p:nvSpPr>
            <p:cNvPr id="722" name="Google Shape;722;p45"/>
            <p:cNvSpPr/>
            <p:nvPr/>
          </p:nvSpPr>
          <p:spPr>
            <a:xfrm>
              <a:off x="1504100" y="9050"/>
              <a:ext cx="595800" cy="281100"/>
            </a:xfrm>
            <a:prstGeom prst="roundRect">
              <a:avLst>
                <a:gd name="adj" fmla="val 16667"/>
              </a:avLst>
            </a:prstGeom>
            <a:noFill/>
            <a:ln w="76200" cap="flat" cmpd="sng">
              <a:solidFill>
                <a:srgbClr val="FAA2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5"/>
            <p:cNvSpPr/>
            <p:nvPr/>
          </p:nvSpPr>
          <p:spPr>
            <a:xfrm>
              <a:off x="1683375" y="3062226"/>
              <a:ext cx="2748300" cy="1960500"/>
            </a:xfrm>
            <a:prstGeom prst="roundRect">
              <a:avLst>
                <a:gd name="adj" fmla="val 16667"/>
              </a:avLst>
            </a:prstGeom>
            <a:noFill/>
            <a:ln w="76200" cap="flat" cmpd="sng">
              <a:solidFill>
                <a:srgbClr val="FAA2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5"/>
            <p:cNvSpPr txBox="1"/>
            <p:nvPr/>
          </p:nvSpPr>
          <p:spPr>
            <a:xfrm>
              <a:off x="3265875" y="2662025"/>
              <a:ext cx="1165800" cy="4002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Ubuntu"/>
                  <a:ea typeface="Ubuntu"/>
                  <a:cs typeface="Ubuntu"/>
                  <a:sym typeface="Ubuntu"/>
                </a:rPr>
                <a:t>0. Tutoriels</a:t>
              </a:r>
              <a:endParaRPr/>
            </a:p>
          </p:txBody>
        </p:sp>
        <p:sp>
          <p:nvSpPr>
            <p:cNvPr id="725" name="Google Shape;725;p45"/>
            <p:cNvSpPr txBox="1"/>
            <p:nvPr/>
          </p:nvSpPr>
          <p:spPr>
            <a:xfrm>
              <a:off x="1683375" y="204575"/>
              <a:ext cx="1165800" cy="4002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Ubuntu"/>
                  <a:ea typeface="Ubuntu"/>
                  <a:cs typeface="Ubuntu"/>
                  <a:sym typeface="Ubuntu"/>
                </a:rPr>
                <a:t>0. Tutoriels</a:t>
              </a:r>
              <a:endParaRPr/>
            </a:p>
          </p:txBody>
        </p:sp>
      </p:grpSp>
      <p:sp>
        <p:nvSpPr>
          <p:cNvPr id="726" name="Google Shape;726;p45"/>
          <p:cNvSpPr txBox="1"/>
          <p:nvPr/>
        </p:nvSpPr>
        <p:spPr>
          <a:xfrm>
            <a:off x="1951950" y="1106368"/>
            <a:ext cx="224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3. Déplacer les blocs ici.</a:t>
            </a:r>
            <a:endParaRPr/>
          </a:p>
        </p:txBody>
      </p:sp>
      <p:grpSp>
        <p:nvGrpSpPr>
          <p:cNvPr id="727" name="Google Shape;727;p45"/>
          <p:cNvGrpSpPr/>
          <p:nvPr/>
        </p:nvGrpSpPr>
        <p:grpSpPr>
          <a:xfrm>
            <a:off x="6343400" y="264125"/>
            <a:ext cx="2904541" cy="972475"/>
            <a:chOff x="6343400" y="264125"/>
            <a:chExt cx="2904541" cy="972475"/>
          </a:xfrm>
        </p:grpSpPr>
        <p:sp>
          <p:nvSpPr>
            <p:cNvPr id="728" name="Google Shape;728;p45"/>
            <p:cNvSpPr txBox="1"/>
            <p:nvPr/>
          </p:nvSpPr>
          <p:spPr>
            <a:xfrm>
              <a:off x="6819441" y="621000"/>
              <a:ext cx="2428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b="1">
                  <a:solidFill>
                    <a:schemeClr val="dk1"/>
                  </a:solidFill>
                  <a:latin typeface="Ubuntu"/>
                  <a:ea typeface="Ubuntu"/>
                  <a:cs typeface="Ubuntu"/>
                  <a:sym typeface="Ubuntu"/>
                </a:rPr>
                <a:t>4. Démarrer le programme avec le drapeau vert.</a:t>
              </a:r>
              <a:endParaRPr sz="1400" b="0" i="0" u="none" strike="noStrike" cap="non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729" name="Google Shape;729;p45"/>
            <p:cNvSpPr/>
            <p:nvPr/>
          </p:nvSpPr>
          <p:spPr>
            <a:xfrm>
              <a:off x="6343400" y="264125"/>
              <a:ext cx="411600" cy="281100"/>
            </a:xfrm>
            <a:prstGeom prst="roundRect">
              <a:avLst>
                <a:gd name="adj" fmla="val 16667"/>
              </a:avLst>
            </a:prstGeom>
            <a:noFill/>
            <a:ln w="76200" cap="flat" cmpd="sng">
              <a:solidFill>
                <a:srgbClr val="FAA2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30" name="Google Shape;730;p45"/>
            <p:cNvCxnSpPr/>
            <p:nvPr/>
          </p:nvCxnSpPr>
          <p:spPr>
            <a:xfrm rot="5400000" flipH="1">
              <a:off x="6556053" y="562775"/>
              <a:ext cx="307800" cy="272700"/>
            </a:xfrm>
            <a:prstGeom prst="bentConnector3">
              <a:avLst>
                <a:gd name="adj1" fmla="val -2104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46"/>
          <p:cNvSpPr/>
          <p:nvPr/>
        </p:nvSpPr>
        <p:spPr>
          <a:xfrm>
            <a:off x="-12950" y="0"/>
            <a:ext cx="9156900" cy="1127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46"/>
          <p:cNvSpPr txBox="1"/>
          <p:nvPr/>
        </p:nvSpPr>
        <p:spPr>
          <a:xfrm>
            <a:off x="373025" y="1805875"/>
            <a:ext cx="6034800" cy="3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Ubuntu"/>
              <a:buAutoNum type="arabicPeriod"/>
            </a:pPr>
            <a:r>
              <a:rPr lang="en" sz="24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Ajouter d’un arrière-plan.</a:t>
            </a:r>
            <a:endParaRPr sz="24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Ubuntu"/>
              <a:buAutoNum type="arabicPeriod"/>
            </a:pPr>
            <a:r>
              <a:rPr lang="en" sz="24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Choisir un personnage (Sprite).</a:t>
            </a:r>
            <a:endParaRPr sz="24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Ubuntu"/>
              <a:buAutoNum type="arabicPeriod"/>
            </a:pPr>
            <a:r>
              <a:rPr lang="en" sz="24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Faire bouger son personnage.</a:t>
            </a:r>
            <a:endParaRPr sz="24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Ubuntu"/>
              <a:buAutoNum type="arabicPeriod"/>
            </a:pPr>
            <a:r>
              <a:rPr lang="en" sz="24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Écrire un dialogue.</a:t>
            </a:r>
            <a:endParaRPr sz="24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Ubuntu"/>
              <a:buAutoNum type="arabicPeriod"/>
            </a:pPr>
            <a:r>
              <a:rPr lang="en" sz="24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Ajouter un son. </a:t>
            </a:r>
            <a:endParaRPr sz="24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Ubuntu"/>
              <a:buAutoNum type="arabicPeriod"/>
            </a:pPr>
            <a:r>
              <a:rPr lang="en" sz="24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Ajouter et animer un 2e personnage.</a:t>
            </a:r>
            <a:endParaRPr sz="24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7" name="Google Shape;737;p46"/>
          <p:cNvSpPr txBox="1"/>
          <p:nvPr/>
        </p:nvSpPr>
        <p:spPr>
          <a:xfrm>
            <a:off x="170850" y="1127100"/>
            <a:ext cx="5720100" cy="6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🔗 </a:t>
            </a:r>
            <a:r>
              <a:rPr lang="en" sz="12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Programme Scratch </a:t>
            </a:r>
            <a:r>
              <a:rPr lang="en" sz="12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    </a:t>
            </a:r>
            <a:r>
              <a:rPr lang="en" sz="16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🔗</a:t>
            </a:r>
            <a:r>
              <a:rPr lang="en" sz="1200">
                <a:solidFill>
                  <a:schemeClr val="accent5"/>
                </a:solidFill>
                <a:latin typeface="Viga"/>
                <a:ea typeface="Viga"/>
                <a:cs typeface="Viga"/>
                <a:sym typeface="Viga"/>
              </a:rPr>
              <a:t>Tutoriel sur vidéo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 	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hlink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38" name="Google Shape;738;p46"/>
          <p:cNvSpPr txBox="1">
            <a:spLocks noGrp="1"/>
          </p:cNvSpPr>
          <p:nvPr>
            <p:ph type="title" idx="4294967295"/>
          </p:nvPr>
        </p:nvSpPr>
        <p:spPr>
          <a:xfrm>
            <a:off x="157900" y="127350"/>
            <a:ext cx="5952600" cy="8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📑 Programmation défi hiver</a:t>
            </a:r>
            <a:endParaRPr sz="25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39" name="Google Shape;73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8575" y="1279500"/>
            <a:ext cx="3053024" cy="229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47"/>
          <p:cNvSpPr/>
          <p:nvPr/>
        </p:nvSpPr>
        <p:spPr>
          <a:xfrm>
            <a:off x="-12950" y="0"/>
            <a:ext cx="9156900" cy="1127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47"/>
          <p:cNvSpPr txBox="1">
            <a:spLocks noGrp="1"/>
          </p:cNvSpPr>
          <p:nvPr>
            <p:ph type="title" idx="4294967295"/>
          </p:nvPr>
        </p:nvSpPr>
        <p:spPr>
          <a:xfrm>
            <a:off x="157900" y="127350"/>
            <a:ext cx="8028900" cy="8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📑 Choisir la langue</a:t>
            </a:r>
            <a:endParaRPr sz="25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46" name="Google Shape;74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150" y="2227238"/>
            <a:ext cx="33528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3425" y="1279500"/>
            <a:ext cx="4476750" cy="3419475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47"/>
          <p:cNvSpPr txBox="1"/>
          <p:nvPr/>
        </p:nvSpPr>
        <p:spPr>
          <a:xfrm>
            <a:off x="750125" y="4298775"/>
            <a:ext cx="81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Ghost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9" name="Google Shape;749;p47"/>
          <p:cNvSpPr txBox="1"/>
          <p:nvPr/>
        </p:nvSpPr>
        <p:spPr>
          <a:xfrm>
            <a:off x="2615850" y="4298775"/>
            <a:ext cx="126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Skeleton</a:t>
            </a:r>
            <a:endParaRPr/>
          </a:p>
        </p:txBody>
      </p:sp>
      <p:pic>
        <p:nvPicPr>
          <p:cNvPr id="750" name="Google Shape;750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5750" y="1292977"/>
            <a:ext cx="1928368" cy="6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47"/>
          <p:cNvSpPr/>
          <p:nvPr/>
        </p:nvSpPr>
        <p:spPr>
          <a:xfrm>
            <a:off x="3253975" y="1292975"/>
            <a:ext cx="1082100" cy="677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47"/>
          <p:cNvSpPr txBox="1"/>
          <p:nvPr/>
        </p:nvSpPr>
        <p:spPr>
          <a:xfrm>
            <a:off x="513150" y="1292975"/>
            <a:ext cx="192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Choix de la langue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53" name="Google Shape;753;p47"/>
          <p:cNvSpPr txBox="1"/>
          <p:nvPr/>
        </p:nvSpPr>
        <p:spPr>
          <a:xfrm>
            <a:off x="6386525" y="4298775"/>
            <a:ext cx="126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Castel 3</a:t>
            </a:r>
            <a:endParaRPr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48"/>
          <p:cNvSpPr/>
          <p:nvPr/>
        </p:nvSpPr>
        <p:spPr>
          <a:xfrm>
            <a:off x="5004975" y="3861650"/>
            <a:ext cx="3837300" cy="11538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48"/>
          <p:cNvSpPr txBox="1">
            <a:spLocks noGrp="1"/>
          </p:cNvSpPr>
          <p:nvPr>
            <p:ph type="body" idx="1"/>
          </p:nvPr>
        </p:nvSpPr>
        <p:spPr>
          <a:xfrm>
            <a:off x="5004975" y="263850"/>
            <a:ext cx="3837300" cy="3477000"/>
          </a:xfrm>
          <a:prstGeom prst="rect">
            <a:avLst/>
          </a:prstGeom>
          <a:solidFill>
            <a:srgbClr val="F8F8F8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Passion One"/>
                <a:ea typeface="Passion One"/>
                <a:cs typeface="Passion One"/>
                <a:sym typeface="Passion One"/>
              </a:rPr>
              <a:t>Solution</a:t>
            </a:r>
            <a:r>
              <a:rPr lang="en"/>
              <a:t> : </a:t>
            </a:r>
            <a:endParaRPr/>
          </a:p>
        </p:txBody>
      </p:sp>
      <p:sp>
        <p:nvSpPr>
          <p:cNvPr id="760" name="Google Shape;760;p48"/>
          <p:cNvSpPr txBox="1">
            <a:spLocks noGrp="1"/>
          </p:cNvSpPr>
          <p:nvPr>
            <p:ph type="title"/>
          </p:nvPr>
        </p:nvSpPr>
        <p:spPr>
          <a:xfrm>
            <a:off x="178150" y="160125"/>
            <a:ext cx="4371600" cy="572700"/>
          </a:xfrm>
          <a:prstGeom prst="rect">
            <a:avLst/>
          </a:prstGeom>
          <a:solidFill>
            <a:srgbClr val="0B5394"/>
          </a:solidFill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DÉFI 1 -</a:t>
            </a:r>
            <a:r>
              <a:rPr lang="en" sz="34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 </a:t>
            </a:r>
            <a:r>
              <a:rPr lang="en" sz="2200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AJOUTER UN ARRIÈRE-PLAN</a:t>
            </a:r>
            <a:endParaRPr sz="2200">
              <a:solidFill>
                <a:srgbClr val="FFFFFF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761" name="Google Shape;761;p48"/>
          <p:cNvSpPr txBox="1">
            <a:spLocks noGrp="1"/>
          </p:cNvSpPr>
          <p:nvPr>
            <p:ph type="body" idx="1"/>
          </p:nvPr>
        </p:nvSpPr>
        <p:spPr>
          <a:xfrm>
            <a:off x="557025" y="847675"/>
            <a:ext cx="3992700" cy="1565100"/>
          </a:xfrm>
          <a:prstGeom prst="rect">
            <a:avLst/>
          </a:prstGeom>
          <a:solidFill>
            <a:srgbClr val="CFE2F3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ssion One"/>
                <a:ea typeface="Passion One"/>
                <a:cs typeface="Passion One"/>
                <a:sym typeface="Passion One"/>
              </a:rPr>
              <a:t>Défi technologique : </a:t>
            </a:r>
            <a:endParaRPr>
              <a:latin typeface="Passion One"/>
              <a:ea typeface="Passion One"/>
              <a:cs typeface="Passion One"/>
              <a:sym typeface="Passion One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Tu dois choisir une image de fond en lien avec ton projet.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2" name="Google Shape;762;p48"/>
          <p:cNvSpPr txBox="1">
            <a:spLocks noGrp="1"/>
          </p:cNvSpPr>
          <p:nvPr>
            <p:ph type="body" idx="1"/>
          </p:nvPr>
        </p:nvSpPr>
        <p:spPr>
          <a:xfrm>
            <a:off x="557050" y="2527625"/>
            <a:ext cx="3992700" cy="21564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ssion One"/>
                <a:ea typeface="Passion One"/>
                <a:cs typeface="Passion One"/>
                <a:sym typeface="Passion One"/>
              </a:rPr>
              <a:t> </a:t>
            </a:r>
            <a:endParaRPr>
              <a:latin typeface="Passion One"/>
              <a:ea typeface="Passion One"/>
              <a:cs typeface="Passion One"/>
              <a:sym typeface="Passion One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63" name="Google Shape;763;p48"/>
          <p:cNvCxnSpPr/>
          <p:nvPr/>
        </p:nvCxnSpPr>
        <p:spPr>
          <a:xfrm>
            <a:off x="4768488" y="1156050"/>
            <a:ext cx="17700" cy="2831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764" name="Google Shape;764;p48"/>
          <p:cNvPicPr preferRelativeResize="0"/>
          <p:nvPr/>
        </p:nvPicPr>
        <p:blipFill rotWithShape="1">
          <a:blip r:embed="rId3">
            <a:alphaModFix/>
          </a:blip>
          <a:srcRect l="11675" t="8951" r="12852" b="11125"/>
          <a:stretch/>
        </p:blipFill>
        <p:spPr>
          <a:xfrm>
            <a:off x="4506950" y="4484350"/>
            <a:ext cx="540798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48"/>
          <p:cNvPicPr preferRelativeResize="0"/>
          <p:nvPr/>
        </p:nvPicPr>
        <p:blipFill rotWithShape="1">
          <a:blip r:embed="rId4">
            <a:alphaModFix/>
          </a:blip>
          <a:srcRect l="22427" t="12710" r="22832" b="12433"/>
          <a:stretch/>
        </p:blipFill>
        <p:spPr>
          <a:xfrm>
            <a:off x="259275" y="2527625"/>
            <a:ext cx="250401" cy="34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48"/>
          <p:cNvPicPr preferRelativeResize="0"/>
          <p:nvPr/>
        </p:nvPicPr>
        <p:blipFill rotWithShape="1">
          <a:blip r:embed="rId5">
            <a:alphaModFix/>
          </a:blip>
          <a:srcRect l="14468" t="13180" r="14885" b="12899"/>
          <a:stretch/>
        </p:blipFill>
        <p:spPr>
          <a:xfrm>
            <a:off x="211925" y="847675"/>
            <a:ext cx="345111" cy="34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48"/>
          <p:cNvPicPr preferRelativeResize="0"/>
          <p:nvPr/>
        </p:nvPicPr>
        <p:blipFill rotWithShape="1">
          <a:blip r:embed="rId6">
            <a:alphaModFix/>
          </a:blip>
          <a:srcRect l="17741" t="13174" r="17221" b="11501"/>
          <a:stretch/>
        </p:blipFill>
        <p:spPr>
          <a:xfrm>
            <a:off x="4661036" y="224250"/>
            <a:ext cx="343926" cy="39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48"/>
          <p:cNvPicPr preferRelativeResize="0"/>
          <p:nvPr/>
        </p:nvPicPr>
        <p:blipFill rotWithShape="1">
          <a:blip r:embed="rId7">
            <a:alphaModFix/>
          </a:blip>
          <a:srcRect l="45396" t="7792" b="1380"/>
          <a:stretch/>
        </p:blipFill>
        <p:spPr>
          <a:xfrm>
            <a:off x="5733075" y="749429"/>
            <a:ext cx="2551100" cy="2709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9" name="Google Shape;769;p48"/>
          <p:cNvGrpSpPr/>
          <p:nvPr/>
        </p:nvGrpSpPr>
        <p:grpSpPr>
          <a:xfrm>
            <a:off x="7603900" y="-74750"/>
            <a:ext cx="1458532" cy="643250"/>
            <a:chOff x="13005275" y="4206850"/>
            <a:chExt cx="1458532" cy="643250"/>
          </a:xfrm>
        </p:grpSpPr>
        <p:pic>
          <p:nvPicPr>
            <p:cNvPr id="770" name="Google Shape;770;p4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3005275" y="4206850"/>
              <a:ext cx="398575" cy="64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1" name="Google Shape;771;p48"/>
            <p:cNvSpPr txBox="1"/>
            <p:nvPr/>
          </p:nvSpPr>
          <p:spPr>
            <a:xfrm>
              <a:off x="13377507" y="4285421"/>
              <a:ext cx="1086300" cy="4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0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univers social</a:t>
              </a:r>
              <a:endParaRPr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recitus.qc.ca</a:t>
              </a:r>
              <a:endParaRPr sz="1000"/>
            </a:p>
          </p:txBody>
        </p:sp>
      </p:grpSp>
      <p:sp>
        <p:nvSpPr>
          <p:cNvPr id="772" name="Google Shape;772;p48"/>
          <p:cNvSpPr txBox="1"/>
          <p:nvPr/>
        </p:nvSpPr>
        <p:spPr>
          <a:xfrm>
            <a:off x="5095125" y="3781025"/>
            <a:ext cx="3837300" cy="12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assion One"/>
                <a:ea typeface="Passion One"/>
                <a:cs typeface="Passion One"/>
                <a:sym typeface="Passion One"/>
              </a:rPr>
              <a:t>Pour aller plus loin</a:t>
            </a:r>
            <a:r>
              <a:rPr lang="en" sz="1800">
                <a:solidFill>
                  <a:schemeClr val="dk2"/>
                </a:solidFill>
              </a:rPr>
              <a:t> : 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Importe une image pour l’arrière-plan. Pense à utiliser une image libre de droits.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sp>
        <p:nvSpPr>
          <p:cNvPr id="773" name="Google Shape;773;p48"/>
          <p:cNvSpPr/>
          <p:nvPr/>
        </p:nvSpPr>
        <p:spPr>
          <a:xfrm>
            <a:off x="7603900" y="2611100"/>
            <a:ext cx="540900" cy="342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4" name="Google Shape;774;p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2194" y="2522350"/>
            <a:ext cx="4293356" cy="215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921</Words>
  <Application>Microsoft Office PowerPoint</Application>
  <PresentationFormat>Affichage à l'écran (16:9)</PresentationFormat>
  <Paragraphs>156</Paragraphs>
  <Slides>20</Slides>
  <Notes>20</Notes>
  <HiddenSlides>1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20</vt:i4>
      </vt:variant>
    </vt:vector>
  </HeadingPairs>
  <TitlesOfParts>
    <vt:vector size="32" baseType="lpstr">
      <vt:lpstr>Dosis</vt:lpstr>
      <vt:lpstr>Open Sans</vt:lpstr>
      <vt:lpstr>Arial</vt:lpstr>
      <vt:lpstr>Sniglet</vt:lpstr>
      <vt:lpstr>Passion One</vt:lpstr>
      <vt:lpstr>Merriweather</vt:lpstr>
      <vt:lpstr>Ubuntu</vt:lpstr>
      <vt:lpstr>Roboto</vt:lpstr>
      <vt:lpstr>Viga</vt:lpstr>
      <vt:lpstr>Friar template</vt:lpstr>
      <vt:lpstr>Simple Light</vt:lpstr>
      <vt:lpstr>Simple Light</vt:lpstr>
      <vt:lpstr>Présentation PowerPoint</vt:lpstr>
      <vt:lpstr>Présentation PowerPoint</vt:lpstr>
      <vt:lpstr>Présentation PowerPoint</vt:lpstr>
      <vt:lpstr>Plan</vt:lpstr>
      <vt:lpstr>S’initier à la programmation Scratch</vt:lpstr>
      <vt:lpstr>S’initier à la programmation Scratch</vt:lpstr>
      <vt:lpstr>📑 Programmation défi hiver</vt:lpstr>
      <vt:lpstr>📑 Choisir la langue</vt:lpstr>
      <vt:lpstr>DÉFI 1 - AJOUTER UN ARRIÈRE-PLAN</vt:lpstr>
      <vt:lpstr>DÉFI 2 - CHOISIR UN SPRITE </vt:lpstr>
      <vt:lpstr>DÉFI 3 - FAIRE BOUGER TON SPRITE</vt:lpstr>
      <vt:lpstr>DÉFI 4 - ÉCRIRE UN DIALOGUE </vt:lpstr>
      <vt:lpstr>DÉFI 5 - AJOUTER UN SON </vt:lpstr>
      <vt:lpstr>DÉFI 6 - AJOUTER EN ANIMER LE 2e SPRITE </vt:lpstr>
      <vt:lpstr>DÉFI - MODIFIER L’APPARENCE </vt:lpstr>
      <vt:lpstr>DÉFI - MODIFIER LES COSTUMES </vt:lpstr>
      <vt:lpstr>Expérimentation</vt:lpstr>
      <vt:lpstr>L’équipe du RÉCIT MST est disponible  les mercredis matins de 9 h à 11 h 30. </vt:lpstr>
      <vt:lpstr>Présentation PowerPoint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Fiset Sonia</cp:lastModifiedBy>
  <cp:revision>1</cp:revision>
  <dcterms:modified xsi:type="dcterms:W3CDTF">2022-11-18T15:48:49Z</dcterms:modified>
</cp:coreProperties>
</file>