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embeddedFontLst>
    <p:embeddedFont>
      <p:font typeface="Bangers" panose="020B0604020202020204" charset="0"/>
      <p:regular r:id="rId44"/>
    </p:embeddedFont>
    <p:embeddedFont>
      <p:font typeface="Dosis" panose="020B0604020202020204" charset="0"/>
      <p:regular r:id="rId45"/>
      <p:bold r:id="rId46"/>
    </p:embeddedFont>
    <p:embeddedFont>
      <p:font typeface="Merriweather" panose="020B0604020202020204" charset="0"/>
      <p:regular r:id="rId47"/>
      <p:bold r:id="rId48"/>
      <p:italic r:id="rId49"/>
      <p:boldItalic r:id="rId50"/>
    </p:embeddedFont>
    <p:embeddedFont>
      <p:font typeface="Nixie One" panose="020B0604020202020204" charset="0"/>
      <p:regular r:id="rId51"/>
    </p:embeddedFont>
    <p:embeddedFont>
      <p:font typeface="Permanent Marker" panose="020B0604020202020204" charset="0"/>
      <p:regular r:id="rId52"/>
    </p:embeddedFon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Sniglet" panose="020B0604020202020204" charset="0"/>
      <p:regular r:id="rId57"/>
    </p:embeddedFont>
    <p:embeddedFont>
      <p:font typeface="Ubuntu" panose="020B0604020202020204" charset="0"/>
      <p:regular r:id="rId58"/>
      <p:bold r:id="rId59"/>
      <p:italic r:id="rId60"/>
      <p:boldItalic r:id="rId61"/>
    </p:embeddedFont>
    <p:embeddedFont>
      <p:font typeface="Varela Round" panose="020B0604020202020204" charset="-79"/>
      <p:regular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  <p:embeddedFont>
      <p:font typeface="Viga" panose="020B0604020202020204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168338-2ABC-4F16-970F-69C2C68BD909}">
  <a:tblStyle styleId="{33168338-2ABC-4F16-970F-69C2C68BD9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20janvier2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citmst.qc.ca/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25347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37865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jojuvYmwHpKrOUXWB1LRlbRgtCMAUNYrlm13vy-lV6M/edit?usp=sharin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cratch.mit.edu/projects/434637865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51166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citmst.qc.ca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60299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898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37865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onya_fiset/kml29hq5sgsx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mpus.recit.qc.ca/math%c3%a9matique-science-et-technologie/mstdistance101" TargetMode="External"/><Relationship Id="rId5" Type="http://schemas.openxmlformats.org/officeDocument/2006/relationships/hyperlink" Target="https://campus.recit.qc.ca/math%c3%a9matique-science-et-technologie/scratchpremierspas" TargetMode="External"/><Relationship Id="rId4" Type="http://schemas.openxmlformats.org/officeDocument/2006/relationships/hyperlink" Target="https://campus.recit.qc.ca/course/view.php?id=16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fr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pendulum-lab/latest/pendulum-lab_fr.html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jojuvYmwHpKrOUXWB1LRlbRgtCMAUNYrlm13vy-lV6M/edit?usp=sharin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n/simulations/filter?sort=alpha&amp;view=grid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93849137106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899cd166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899cd166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D4965"/>
                </a:solidFill>
              </a:rPr>
              <a:t>Lien de la présentation : </a:t>
            </a:r>
            <a:r>
              <a:rPr lang="en" b="1" u="sng">
                <a:solidFill>
                  <a:schemeClr val="hlink"/>
                </a:solidFill>
                <a:hlinkClick r:id="rId3"/>
              </a:rPr>
              <a:t>https://bit.ly/mst20janvier21</a:t>
            </a:r>
            <a:endParaRPr b="1"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Article sur le site du RÉCIT MST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https://recitmst.qc.ca/</a:t>
            </a:r>
            <a:r>
              <a:rPr lang="en"/>
              <a:t> 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Intention : produire une micro planification une SAE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19h à 22 hres pause après 90 minutes 15 à 20 minutes de pause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Manipulation complément à ajouter en complément avec du matériel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b4bd2d5ab6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b4bd2d5ab6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b4bd2d5ab6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b4bd2d5ab6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Nommer seulement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Voir autre diapo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Code.org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b4bd2d5ab6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b4bd2d5ab6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Démo + exploration 5 minutes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http://recitmst.qc.ca/blockly/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b4bd2d5ab6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b4bd2d5ab6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seulement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b4bd2d5ab6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b4bd2d5ab6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b4bd2d5ab6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b4bd2d5ab6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b4bd2d5ab6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b4bd2d5ab6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évaporation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https://scratch.mit.edu/projects/434625347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Trouver des images libres de droit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b4bd2d5ab6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b4bd2d5ab6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à remixer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https://scratch.mit.edu/projects/434637865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aae748e09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aae748e09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Document collaboratif : </a:t>
            </a:r>
            <a:r>
              <a:rPr lang="en" u="sng">
                <a:solidFill>
                  <a:srgbClr val="3C78D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https://docs.google.com/document/d/1jojuvYmwHpKrOUXWB1LRlbRgtCMAUNYrlm13vy-lV6M/edit?usp=sharing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à remixer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https://scratch.mit.edu/projects/434637865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b4bd2d5ab6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b4bd2d5ab6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Format jeu, classe des animaux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https://scratch.mit.edu/projects/434651166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b4bd2d5ab6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b4bd2d5ab6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du site du RÉCIT MST : </a:t>
            </a:r>
            <a:r>
              <a:rPr lang="en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https://recitmst.qc.ca/</a:t>
            </a: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b4bd2d5ab6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b4bd2d5ab6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https://scratch.mit.edu/projects/434660299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b4bd2d5ab6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b4bd2d5ab6_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simulateur engrenages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https://scratch.mit.edu/projects/25898/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b4bd2d5ab6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b4bd2d5ab6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899cd16637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899cd16637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9668d94ebd_0_2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9668d94ebd_0_2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b71988594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b71988594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à remixer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https://scratch.mit.edu/projects/434637865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99cd1663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99cd1663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b4bd2d5ab6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b4bd2d5ab6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Formulaire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https://docs.google.com/forms/d/1ejCYLetBGifetvaMegpR26DyvBBxdlqOOpQejDtcyRk/copy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https://forms.office.com/Pages/ShareFormPage.aspx?id=EF61Z5BlXEaXCQTxot_EPGUpWRFJktxEiclxsdXYqidUQzEzSEE1MjlFUkIzWVZPMjJHWjlGV1hBNC4u&amp;sharetoken=HvkamXa58b85xI9BoaGE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b4bd2d5ab6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b4bd2d5ab6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Padlet par disciplines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https://padlet.com/sonya_fiset/kml29hq5sgsx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https://campus.recit.qc.ca/math%c3%a9matique-science-et-technologie/mstdistance101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b71988594d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b71988594d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b4bd2d5ab6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b4bd2d5ab6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794f1630fe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794f1630fe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https://phet.colorado.edu/fr/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794f1630fe_0_1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794f1630fe_0_1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Écrire les hypothèses dans le bas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794f1630f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794f1630f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 laboratoire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https://phet.colorado.edu/sims/html/pendulum-lab/latest/pendulum-lab_fr.html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minutes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794f1630fe_0_1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794f1630fe_0_1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 collaboratif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https://docs.google.com/document/d/1jojuvYmwHpKrOUXWB1LRlbRgtCMAUNYrlm13vy-lV6M/edit?usp=sharing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794f1630fe_0_2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794f1630fe_0_2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794f1630fe_0_3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794f1630fe_0_3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794f1630fe_0_5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794f1630fe_0_5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794f1630fe_0_5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794f1630fe_0_5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https://phet.colorado.edu/en/simulations/filter?sort=alpha&amp;view=grid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 : Les simulations ne remplacent pas la manipulation, mais doivent servir en complément.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b4bd2d5ab6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b4bd2d5ab6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pour obtenir le badge de participation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https://campus.recit.qc.ca/enrol/index.php?id=284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b71988594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b71988594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b7198859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b7198859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b4bd2d5ab6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b4bd2d5ab6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899cd1663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899cd1663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C78D8"/>
                </a:solidFill>
              </a:rPr>
              <a:t>Lien de la présentation sur le site du RÉCIT MST (Mathématique, Science et Technologie) :</a:t>
            </a:r>
            <a:endParaRPr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 u="sng">
                <a:solidFill>
                  <a:srgbClr val="3C78D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</a:t>
            </a:r>
            <a:r>
              <a:rPr lang="en">
                <a:solidFill>
                  <a:srgbClr val="3C78D8"/>
                </a:solidFill>
              </a:rPr>
              <a:t> 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b71988594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b71988594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b66f7b6d6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b66f7b6d6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C’est surtout des humains...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b4bd2d5ab6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b4bd2d5ab6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b4bd2d5ab6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b4bd2d5ab6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b4bd2d5ab6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b4bd2d5ab6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5" name="Google Shape;53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_1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4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4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bit.ly/mst20janvier21" TargetMode="External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hyperlink" Target="https://recitmst.qc.ca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hyperlink" Target="https://scratch.mit.edu/projects/43462534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3786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jojuvYmwHpKrOUXWB1LRlbRgtCMAUNYrlm13vy-lV6M/edit?usp=shari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51166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6029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898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gi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8zWnIkVf7YOmuXukXEmhALialAQ4FLGas9Vb8AgnbI/edit?usp=sharin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imgres?imgurl=https%3A%2F%2Fsvgsilh.com%2Fsvg_v2%2F1956799.svg&amp;imgrefurl=https%3A%2F%2Fsvgsilh.com%2Fimage%2F1956799.html&amp;tbnid=l95mIbEPHX9cjM&amp;vet=12ahUKEwixk9LyiPjpAhVFZDABHYIiDIYQMygFegUIARChAQ..i&amp;docid=4skeTIk_u5LPKM&amp;w=1707&amp;h=853&amp;q=pause&amp;hl=fr&amp;authuser=0&amp;ved=2ahUKEwixk9LyiPjpAhVFZDABHYIiDIYQMygFegUIARChAQ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onya_fiset/kml29hq5sgsx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ampus.recit.qc.ca/math%c3%a9matique-science-et-technologie/mstdistance10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fr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xhere.com/fr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pendulum-lab/latest/pendulum-lab_fr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fr" TargetMode="Externa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7lGTOoRRuYb6Aakco9d88WB6dy0j3Rh47ErY2MYeh3Q/edit?usp=sharin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hyperlink" Target="https://docs.google.com/document/d/1jojuvYmwHpKrOUXWB1LRlbRgtCMAUNYrlm13vy-lV6M/edit?usp=sharin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fr/simulation/balancing-act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fr/teaching-resources/browse-activitie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hyperlink" Target="https://zoom.us/j/9384913710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2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Roland_Topo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ampus.recit.qc.ca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recit.qc.c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5"/>
          <p:cNvSpPr/>
          <p:nvPr/>
        </p:nvSpPr>
        <p:spPr>
          <a:xfrm>
            <a:off x="102250" y="4743450"/>
            <a:ext cx="7392900" cy="3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5"/>
          <p:cNvSpPr txBox="1">
            <a:spLocks noGrp="1"/>
          </p:cNvSpPr>
          <p:nvPr>
            <p:ph type="ctrTitle"/>
          </p:nvPr>
        </p:nvSpPr>
        <p:spPr>
          <a:xfrm>
            <a:off x="1926875" y="110100"/>
            <a:ext cx="6102900" cy="4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Sciences et technologie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UQTR </a:t>
            </a:r>
            <a:endParaRPr sz="30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Cours de Mme Jolyane Damphousse</a:t>
            </a:r>
            <a:endParaRPr sz="22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Lien de la présentation : </a:t>
            </a:r>
            <a:r>
              <a:rPr lang="en" sz="30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https://bit.ly/mst20</a:t>
            </a:r>
            <a:r>
              <a:rPr lang="en" sz="30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janvier21</a:t>
            </a:r>
            <a:endParaRPr sz="30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547" name="Google Shape;54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2038" y="639347"/>
            <a:ext cx="1309500" cy="14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5"/>
          <p:cNvSpPr txBox="1"/>
          <p:nvPr/>
        </p:nvSpPr>
        <p:spPr>
          <a:xfrm>
            <a:off x="277575" y="4743450"/>
            <a:ext cx="7060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</a:t>
            </a:r>
            <a:r>
              <a:rPr lang="en" sz="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RÉCIT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549" name="Google Shape;549;p1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2788" y="4605812"/>
            <a:ext cx="1387975" cy="4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9150" y="1252950"/>
            <a:ext cx="1248025" cy="1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5950" y="212325"/>
            <a:ext cx="1765075" cy="8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4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8" name="Google Shape;648;p24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4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50" name="Google Shape;6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5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7" name="Google Shape;657;p25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Jeux Blockly</a:t>
            </a: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Code.org</a:t>
            </a: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Scratch</a:t>
            </a: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: 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Prêt à programmer...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8" name="Google Shape;658;p25"/>
          <p:cNvSpPr/>
          <p:nvPr/>
        </p:nvSpPr>
        <p:spPr>
          <a:xfrm>
            <a:off x="0" y="3205856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59" name="Google Shape;65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6"/>
          <p:cNvSpPr txBox="1">
            <a:spLocks noGrp="1"/>
          </p:cNvSpPr>
          <p:nvPr>
            <p:ph type="title"/>
          </p:nvPr>
        </p:nvSpPr>
        <p:spPr>
          <a:xfrm>
            <a:off x="606800" y="379950"/>
            <a:ext cx="7405500" cy="3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5" name="Google Shape;665;p26"/>
          <p:cNvSpPr txBox="1">
            <a:spLocks noGrp="1"/>
          </p:cNvSpPr>
          <p:nvPr>
            <p:ph type="body" idx="1"/>
          </p:nvPr>
        </p:nvSpPr>
        <p:spPr>
          <a:xfrm>
            <a:off x="270900" y="962700"/>
            <a:ext cx="87258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66" name="Google Shape;666;p26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044406"/>
            <a:ext cx="3861788" cy="2915194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6"/>
          <p:cNvSpPr txBox="1"/>
          <p:nvPr/>
        </p:nvSpPr>
        <p:spPr>
          <a:xfrm>
            <a:off x="606800" y="1684024"/>
            <a:ext cx="2573700" cy="2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installation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Base de programmation par blocs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Évolutif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Addictif ;-)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68" name="Google Shape;6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7823" y="10328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7"/>
          <p:cNvSpPr txBox="1">
            <a:spLocks noGrp="1"/>
          </p:cNvSpPr>
          <p:nvPr>
            <p:ph type="title"/>
          </p:nvPr>
        </p:nvSpPr>
        <p:spPr>
          <a:xfrm>
            <a:off x="777250" y="379950"/>
            <a:ext cx="7235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4" name="Google Shape;674;p27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75" name="Google Shape;675;p27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180230"/>
            <a:ext cx="4143055" cy="2631393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27"/>
          <p:cNvSpPr txBox="1"/>
          <p:nvPr/>
        </p:nvSpPr>
        <p:spPr>
          <a:xfrm>
            <a:off x="648650" y="2237119"/>
            <a:ext cx="25320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enseignant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Suivi des élèves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Tous âges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Ludique (thèmes)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Tutoriel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7" name="Google Shape;67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2723" y="178195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3" name="Google Shape;683;p2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aphicFrame>
        <p:nvGraphicFramePr>
          <p:cNvPr id="684" name="Google Shape;684;p28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{33168338-2ABC-4F16-970F-69C2C68BD909}</a:tableStyleId>
              </a:tblPr>
              <a:tblGrid>
                <a:gridCol w="29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85" name="Google Shape;6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6400" y="140925"/>
            <a:ext cx="857400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9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3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Créer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»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*Astuce : avoir le même titre pour un programme et on ajoute les initiales de l’élève.</a:t>
            </a:r>
            <a:endParaRPr/>
          </a:p>
        </p:txBody>
      </p:sp>
      <p:sp>
        <p:nvSpPr>
          <p:cNvPr id="692" name="Google Shape;692;p29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93" name="Google Shape;6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6400" y="140925"/>
            <a:ext cx="857400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0"/>
          <p:cNvSpPr txBox="1"/>
          <p:nvPr/>
        </p:nvSpPr>
        <p:spPr>
          <a:xfrm>
            <a:off x="373025" y="1515075"/>
            <a:ext cx="85452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0-Choisir un bloc «Événement»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3-Écrire des informations bloc «Apparence»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5-Bloc «Contrôle» temps pour synchroniser le Sprite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6-Montrer ou cacher le Sprite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7-Modifier l’arrière-plan et le faire apparaître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00" name="Google Shape;700;p30"/>
          <p:cNvSpPr txBox="1"/>
          <p:nvPr/>
        </p:nvSpPr>
        <p:spPr>
          <a:xfrm>
            <a:off x="905775" y="295725"/>
            <a:ext cx="5506500" cy="11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 cycle de l’eau, </a:t>
            </a:r>
            <a:r>
              <a:rPr lang="en" sz="18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format présentation</a:t>
            </a: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évaporation</a:t>
            </a:r>
            <a:r>
              <a:rPr lang="en" sz="24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01" name="Google Shape;70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1"/>
          <p:cNvSpPr txBox="1"/>
          <p:nvPr/>
        </p:nvSpPr>
        <p:spPr>
          <a:xfrm>
            <a:off x="373025" y="1701550"/>
            <a:ext cx="8545200" cy="3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0-REMIX :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https://scratch.mit.edu/projects/434637865</a:t>
            </a:r>
            <a:endParaRPr sz="1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3-Déplacement possible «Mouvement»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4-Écrire une information bloc «Apparence»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6-Narration possible bloc «Son 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7-Modifier l’arrière-plan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08" name="Google Shape;708;p31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 cycle de l’eau, </a:t>
            </a:r>
            <a:r>
              <a:rPr lang="en" sz="18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présentation avec narration </a:t>
            </a:r>
            <a:endParaRPr sz="18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condensation</a:t>
            </a:r>
            <a:endParaRPr>
              <a:solidFill>
                <a:srgbClr val="FF99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09" name="Google Shape;70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2"/>
          <p:cNvSpPr txBox="1"/>
          <p:nvPr/>
        </p:nvSpPr>
        <p:spPr>
          <a:xfrm>
            <a:off x="373025" y="1701550"/>
            <a:ext cx="8545200" cy="3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Document collaboratif </a:t>
            </a:r>
            <a:endParaRPr sz="3000" b="1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3000" b="1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6" name="Google Shape;716;p32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Mains sur les touches</a:t>
            </a:r>
            <a:endParaRPr>
              <a:solidFill>
                <a:srgbClr val="FF99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17" name="Google Shape;71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3"/>
          <p:cNvSpPr txBox="1"/>
          <p:nvPr/>
        </p:nvSpPr>
        <p:spPr>
          <a:xfrm>
            <a:off x="373025" y="1134300"/>
            <a:ext cx="5250300" cy="3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0-Arrière-plan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1-Bloc «Événements»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2-Bloc «Apparence» intention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3-Bloc «Capteurs» poser une question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4-Définir les «variables»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5-Associer réponse «Capteurs »</a:t>
            </a:r>
            <a:r>
              <a:rPr lang="en" sz="2000">
                <a:solidFill>
                  <a:srgbClr val="4A86E8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=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«Variables»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6-Bloc «Contrôle» SI ALORS, SINON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7-Insérer bloc «Opérateurs» d’égalité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8-Bloc «Apparence» si oui ou sinon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4" name="Google Shape;724;p33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3</a:t>
            </a:r>
            <a:endParaRPr sz="2400">
              <a:solidFill>
                <a:srgbClr val="FF9900"/>
              </a:solidFill>
              <a:highlight>
                <a:srgbClr val="FFFF00"/>
              </a:highlight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Classe des animaux</a:t>
            </a:r>
            <a:r>
              <a:rPr lang="en" sz="1800" b="1">
                <a:solidFill>
                  <a:srgbClr val="4A86E8"/>
                </a:solidFill>
                <a:latin typeface="Viga"/>
                <a:ea typeface="Viga"/>
                <a:cs typeface="Viga"/>
                <a:sym typeface="Viga"/>
              </a:rPr>
              <a:t>, format jeu</a:t>
            </a:r>
            <a:endParaRPr sz="1800" b="1">
              <a:solidFill>
                <a:srgbClr val="4A86E8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25" name="Google Shape;72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750" y="1235925"/>
            <a:ext cx="3560075" cy="356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6"/>
          <p:cNvSpPr txBox="1">
            <a:spLocks noGrp="1"/>
          </p:cNvSpPr>
          <p:nvPr>
            <p:ph type="ctrTitle"/>
          </p:nvPr>
        </p:nvSpPr>
        <p:spPr>
          <a:xfrm>
            <a:off x="279700" y="491375"/>
            <a:ext cx="7287900" cy="12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atin typeface="Viga"/>
                <a:ea typeface="Viga"/>
                <a:cs typeface="Viga"/>
                <a:sym typeface="Viga"/>
              </a:rPr>
              <a:t>Initiation à Scratch </a:t>
            </a:r>
            <a:endParaRPr sz="4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atin typeface="Viga"/>
                <a:ea typeface="Viga"/>
                <a:cs typeface="Viga"/>
                <a:sym typeface="Viga"/>
              </a:rPr>
              <a:t>et PhET en ST au primaire</a:t>
            </a:r>
            <a:endParaRPr sz="4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57" name="Google Shape;55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8550" y="485796"/>
            <a:ext cx="1542075" cy="15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6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  <p:pic>
        <p:nvPicPr>
          <p:cNvPr id="562" name="Google Shape;56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126" y="1820575"/>
            <a:ext cx="1885749" cy="18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6"/>
          <p:cNvSpPr txBox="1"/>
          <p:nvPr/>
        </p:nvSpPr>
        <p:spPr>
          <a:xfrm>
            <a:off x="2828150" y="2004575"/>
            <a:ext cx="36285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Sonya Fiset, </a:t>
            </a:r>
            <a:r>
              <a:rPr lang="en" sz="2400" b="1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RÉCIT MST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564" name="Google Shape;56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29750" y="2065488"/>
            <a:ext cx="1765075" cy="8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4"/>
          <p:cNvSpPr txBox="1"/>
          <p:nvPr/>
        </p:nvSpPr>
        <p:spPr>
          <a:xfrm>
            <a:off x="1349125" y="1517231"/>
            <a:ext cx="75690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32" name="Google Shape;732;p34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4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Les parties d’une plante</a:t>
            </a: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, </a:t>
            </a:r>
            <a:r>
              <a:rPr lang="en" sz="1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format bulle pour afficher</a:t>
            </a:r>
            <a:endParaRPr sz="1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33" name="Google Shape;733;p34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34" name="Google Shape;73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4"/>
          <p:cNvPicPr preferRelativeResize="0"/>
          <p:nvPr/>
        </p:nvPicPr>
        <p:blipFill/>
        <p:spPr>
          <a:xfrm>
            <a:off x="2437766" y="1460375"/>
            <a:ext cx="3862724" cy="306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5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5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Engrenages</a:t>
            </a: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, </a:t>
            </a:r>
            <a:r>
              <a:rPr lang="en" sz="1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simulateur</a:t>
            </a:r>
            <a:endParaRPr sz="1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41" name="Google Shape;741;p35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42" name="Google Shape;74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6650" y="1312125"/>
            <a:ext cx="3972396" cy="315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6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Recherche par mot-clé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49" name="Google Shape;7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59725"/>
            <a:ext cx="8839201" cy="17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0800" y="3094576"/>
            <a:ext cx="5814520" cy="189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7"/>
          <p:cNvSpPr txBox="1">
            <a:spLocks noGrp="1"/>
          </p:cNvSpPr>
          <p:nvPr>
            <p:ph type="title"/>
          </p:nvPr>
        </p:nvSpPr>
        <p:spPr>
          <a:xfrm>
            <a:off x="2583650" y="99775"/>
            <a:ext cx="6084000" cy="48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6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Lab créatif : </a:t>
            </a: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Makey Makey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-peu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-créatif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-s’utilise avec Scratch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57" name="Google Shape;7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9050"/>
            <a:ext cx="2576825" cy="19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500" y="3890281"/>
            <a:ext cx="871225" cy="93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8"/>
          <p:cNvSpPr txBox="1">
            <a:spLocks noGrp="1"/>
          </p:cNvSpPr>
          <p:nvPr>
            <p:ph type="title"/>
          </p:nvPr>
        </p:nvSpPr>
        <p:spPr>
          <a:xfrm>
            <a:off x="4992000" y="333300"/>
            <a:ext cx="3675600" cy="48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Mains sur les touches : </a:t>
            </a:r>
            <a:endParaRPr sz="24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Ubuntu"/>
                <a:ea typeface="Ubuntu"/>
                <a:cs typeface="Ubuntu"/>
                <a:sym typeface="Ubuntu"/>
              </a:rPr>
              <a:t>Makey Makey</a:t>
            </a:r>
            <a:endParaRPr sz="3600" b="1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Programmation avec Scratch en ajoutant l’extension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Intentions pédagogiques :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●"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64" name="Google Shape;76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25" y="957150"/>
            <a:ext cx="4687198" cy="25215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5" name="Google Shape;765;p38"/>
          <p:cNvCxnSpPr/>
          <p:nvPr/>
        </p:nvCxnSpPr>
        <p:spPr>
          <a:xfrm flipH="1">
            <a:off x="264550" y="2469925"/>
            <a:ext cx="1075800" cy="863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66" name="Google Shape;76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500" y="3890281"/>
            <a:ext cx="871225" cy="93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9"/>
          <p:cNvSpPr txBox="1"/>
          <p:nvPr/>
        </p:nvSpPr>
        <p:spPr>
          <a:xfrm>
            <a:off x="373025" y="1701550"/>
            <a:ext cx="8545200" cy="3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2" name="Google Shape;772;p39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Mains sur les touches</a:t>
            </a:r>
            <a:endParaRPr>
              <a:solidFill>
                <a:srgbClr val="FF99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73" name="Google Shape;77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0"/>
          <p:cNvSpPr txBox="1">
            <a:spLocks noGrp="1"/>
          </p:cNvSpPr>
          <p:nvPr>
            <p:ph type="title" idx="4294967295"/>
          </p:nvPr>
        </p:nvSpPr>
        <p:spPr>
          <a:xfrm>
            <a:off x="677100" y="926675"/>
            <a:ext cx="7789800" cy="37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8004C"/>
                </a:solidFill>
                <a:latin typeface="Ubuntu"/>
                <a:ea typeface="Ubuntu"/>
                <a:cs typeface="Ubuntu"/>
                <a:sym typeface="Ubuntu"/>
              </a:rPr>
              <a:t>Retour main sur les touches</a:t>
            </a:r>
            <a:endParaRPr sz="3600">
              <a:solidFill>
                <a:srgbClr val="E8004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D1C6"/>
                </a:solidFill>
                <a:latin typeface="Ubuntu"/>
                <a:ea typeface="Ubuntu"/>
                <a:cs typeface="Ubuntu"/>
                <a:sym typeface="Ubuntu"/>
              </a:rPr>
              <a:t>Pause</a:t>
            </a: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200" u="sng">
                <a:solidFill>
                  <a:srgbClr val="1155CC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 de l’image</a:t>
            </a:r>
            <a:r>
              <a:rPr lang="en">
                <a:solidFill>
                  <a:srgbClr val="00D1C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36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80" name="Google Shape;780;p40" descr="SVG &gt; pause track back music - Free SVG Image &amp; Icon. | SVG Sil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4700" y="2320500"/>
            <a:ext cx="2803050" cy="140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1"/>
          <p:cNvSpPr txBox="1"/>
          <p:nvPr/>
        </p:nvSpPr>
        <p:spPr>
          <a:xfrm>
            <a:off x="373025" y="1517231"/>
            <a:ext cx="85452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environnement numérique d’apprentissage (ENA)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formulaire pour consigner les programmes réalisés par les élèves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-Copie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Google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-Copie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Microsoft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6" name="Google Shape;786;p41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enseigner à distance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87" name="Google Shape;78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2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6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 ressources par disciplines Scratch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Scratch pour tous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MST à distance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, section des applications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93" name="Google Shape;79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800" y="1338800"/>
            <a:ext cx="2088775" cy="17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PhET?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00" name="Google Shape;800;p4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801" name="Google Shape;8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5572"/>
            <a:ext cx="9143999" cy="389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325" y="4328560"/>
            <a:ext cx="1414275" cy="66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70" name="Google Shape;570;p17"/>
          <p:cNvSpPr txBox="1">
            <a:spLocks noGrp="1"/>
          </p:cNvSpPr>
          <p:nvPr>
            <p:ph type="body" idx="1"/>
          </p:nvPr>
        </p:nvSpPr>
        <p:spPr>
          <a:xfrm>
            <a:off x="747925" y="1082425"/>
            <a:ext cx="7721100" cy="3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RÉCIT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</a:t>
            </a:r>
            <a:r>
              <a:rPr lang="en" sz="23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Scratch</a:t>
            </a:r>
            <a:endParaRPr sz="23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des exemples en ST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 simulation </a:t>
            </a:r>
            <a:r>
              <a:rPr lang="en" sz="23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PhET</a:t>
            </a:r>
            <a:endParaRPr sz="23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des exemples en ST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1" name="Google Shape;571;p1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72" name="Google Shape;5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5400" y="140925"/>
            <a:ext cx="8574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800" y="235635"/>
            <a:ext cx="1414275" cy="66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Viga"/>
                <a:ea typeface="Viga"/>
                <a:cs typeface="Viga"/>
                <a:sym typeface="Viga"/>
              </a:rPr>
              <a:t>Présentation rapide de PhET</a:t>
            </a:r>
            <a:endParaRPr sz="32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09" name="Google Shape;809;p44"/>
          <p:cNvSpPr txBox="1">
            <a:spLocks noGrp="1"/>
          </p:cNvSpPr>
          <p:nvPr>
            <p:ph type="sldNum" idx="12"/>
          </p:nvPr>
        </p:nvSpPr>
        <p:spPr>
          <a:xfrm>
            <a:off x="55869" y="474991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810" name="Google Shape;810;p4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826" y="1216925"/>
            <a:ext cx="5358349" cy="29195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1" name="Google Shape;811;p44"/>
          <p:cNvSpPr txBox="1"/>
          <p:nvPr/>
        </p:nvSpPr>
        <p:spPr>
          <a:xfrm>
            <a:off x="2376738" y="4136450"/>
            <a:ext cx="4390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hlinkClick r:id="rId3"/>
              </a:rPr>
              <a:t>https://phet.colorado.edu/fr/</a:t>
            </a:r>
            <a:endParaRPr sz="2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5"/>
          <p:cNvSpPr txBox="1">
            <a:spLocks noGrp="1"/>
          </p:cNvSpPr>
          <p:nvPr>
            <p:ph type="title"/>
          </p:nvPr>
        </p:nvSpPr>
        <p:spPr>
          <a:xfrm>
            <a:off x="747925" y="-3575"/>
            <a:ext cx="4931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Plus haut papa, plus haut !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17" name="Google Shape;817;p45"/>
          <p:cNvSpPr txBox="1">
            <a:spLocks noGrp="1"/>
          </p:cNvSpPr>
          <p:nvPr>
            <p:ph type="body" idx="1"/>
          </p:nvPr>
        </p:nvSpPr>
        <p:spPr>
          <a:xfrm>
            <a:off x="530350" y="3243150"/>
            <a:ext cx="6816300" cy="9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171700" lvl="0" indent="-21717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Ubuntu"/>
                <a:ea typeface="Ubuntu"/>
                <a:cs typeface="Ubuntu"/>
                <a:sym typeface="Ubuntu"/>
              </a:rPr>
              <a:t>Discutons un peu :   </a:t>
            </a:r>
            <a:endParaRPr sz="1800" b="1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4043"/>
                </a:solidFill>
                <a:latin typeface="Ubuntu"/>
                <a:ea typeface="Ubuntu"/>
                <a:cs typeface="Ubuntu"/>
                <a:sym typeface="Ubuntu"/>
              </a:rPr>
              <a:t>Quels sont les différents facteurs qui auraient pu influencer le pendule? De quelle façon?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18" name="Google Shape;818;p4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819" name="Google Shape;819;p45"/>
          <p:cNvSpPr txBox="1">
            <a:spLocks noGrp="1"/>
          </p:cNvSpPr>
          <p:nvPr>
            <p:ph type="body" idx="1"/>
          </p:nvPr>
        </p:nvSpPr>
        <p:spPr>
          <a:xfrm>
            <a:off x="2766075" y="982625"/>
            <a:ext cx="4772700" cy="24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4043"/>
                </a:solidFill>
                <a:latin typeface="Ubuntu"/>
                <a:ea typeface="Ubuntu"/>
                <a:cs typeface="Ubuntu"/>
                <a:sym typeface="Ubuntu"/>
              </a:rPr>
              <a:t>Pendant le confinement, vous avez décidé de visionner les vidéos de votre enfance. Celles qui portent sur une activité de balançoire suscitent chez vous des questionnements. Par exemple, vous cherchez à comprendre comment certains facteurs auraient pu influencer le plaisir que vous aviez avant qu’une personne ne vous donne une nouvelle poussée pour repartir le mouvement de pendule.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20" name="Google Shape;82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50" y="1063125"/>
            <a:ext cx="2228024" cy="1484977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45"/>
          <p:cNvSpPr/>
          <p:nvPr/>
        </p:nvSpPr>
        <p:spPr>
          <a:xfrm>
            <a:off x="5794988" y="189906"/>
            <a:ext cx="1035005" cy="47044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22" name="Google Shape;822;p45"/>
          <p:cNvSpPr txBox="1"/>
          <p:nvPr/>
        </p:nvSpPr>
        <p:spPr>
          <a:xfrm>
            <a:off x="1172700" y="2512675"/>
            <a:ext cx="20820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Image :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https://pxhere.com/fr</a:t>
            </a:r>
            <a:endParaRPr sz="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4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4931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Plus haut papa, plus haut !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28" name="Google Shape;828;p4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829" name="Google Shape;829;p46"/>
          <p:cNvSpPr/>
          <p:nvPr/>
        </p:nvSpPr>
        <p:spPr>
          <a:xfrm>
            <a:off x="5794988" y="418506"/>
            <a:ext cx="1035005" cy="47044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30" name="Google Shape;830;p46"/>
          <p:cNvSpPr txBox="1">
            <a:spLocks noGrp="1"/>
          </p:cNvSpPr>
          <p:nvPr>
            <p:ph type="body" idx="1"/>
          </p:nvPr>
        </p:nvSpPr>
        <p:spPr>
          <a:xfrm>
            <a:off x="205450" y="3747475"/>
            <a:ext cx="7274700" cy="9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En utilisant, la simulation PhET «</a:t>
            </a:r>
            <a:r>
              <a:rPr lang="en" sz="20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Laboratoire pendulaire</a:t>
            </a:r>
            <a:r>
              <a:rPr lang="en" sz="2000" b="1">
                <a:latin typeface="Ubuntu"/>
                <a:ea typeface="Ubuntu"/>
                <a:cs typeface="Ubuntu"/>
                <a:sym typeface="Ubuntu"/>
              </a:rPr>
              <a:t>», confrontez vos idées!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31" name="Google Shape;83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687" y="1179650"/>
            <a:ext cx="3556224" cy="2370251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46"/>
          <p:cNvSpPr txBox="1"/>
          <p:nvPr/>
        </p:nvSpPr>
        <p:spPr>
          <a:xfrm>
            <a:off x="4177775" y="3505175"/>
            <a:ext cx="20820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Image : </a:t>
            </a:r>
            <a:r>
              <a:rPr lang="en" sz="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https://pixabay.com/fr</a:t>
            </a:r>
            <a:endParaRPr sz="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7"/>
          <p:cNvSpPr txBox="1">
            <a:spLocks noGrp="1"/>
          </p:cNvSpPr>
          <p:nvPr>
            <p:ph type="title"/>
          </p:nvPr>
        </p:nvSpPr>
        <p:spPr>
          <a:xfrm>
            <a:off x="693200" y="437750"/>
            <a:ext cx="6759300" cy="3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Retour sur l’activité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Exploration d’une nouvelle simulation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Document collaboratif :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Exploration et commentaires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38" name="Google Shape;838;p4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839" name="Google Shape;839;p47"/>
          <p:cNvSpPr/>
          <p:nvPr/>
        </p:nvSpPr>
        <p:spPr>
          <a:xfrm>
            <a:off x="3632358" y="2050394"/>
            <a:ext cx="5581" cy="3946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0" name="Google Shape;840;p47"/>
          <p:cNvSpPr/>
          <p:nvPr/>
        </p:nvSpPr>
        <p:spPr>
          <a:xfrm>
            <a:off x="5679325" y="308702"/>
            <a:ext cx="928668" cy="631316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41" name="Google Shape;84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9875" y="2455000"/>
            <a:ext cx="1508275" cy="19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8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847" name="Google Shape;847;p48"/>
          <p:cNvSpPr txBox="1">
            <a:spLocks noGrp="1"/>
          </p:cNvSpPr>
          <p:nvPr>
            <p:ph type="title" idx="4294967295"/>
          </p:nvPr>
        </p:nvSpPr>
        <p:spPr>
          <a:xfrm>
            <a:off x="943500" y="2143050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latin typeface="Viga"/>
                <a:ea typeface="Viga"/>
                <a:cs typeface="Viga"/>
                <a:sym typeface="Viga"/>
              </a:rPr>
              <a:t>Et le rôle du professeur dans  tout ça ?</a:t>
            </a:r>
            <a:endParaRPr sz="51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2" name="Google Shape;852;p49"/>
          <p:cNvCxnSpPr/>
          <p:nvPr/>
        </p:nvCxnSpPr>
        <p:spPr>
          <a:xfrm rot="10800000" flipH="1">
            <a:off x="2262200" y="1188450"/>
            <a:ext cx="4464900" cy="1170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53" name="Google Shape;853;p4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854" name="Google Shape;854;p49"/>
          <p:cNvSpPr txBox="1"/>
          <p:nvPr/>
        </p:nvSpPr>
        <p:spPr>
          <a:xfrm>
            <a:off x="1127550" y="-64300"/>
            <a:ext cx="6736500" cy="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Comment PhET peut aider </a:t>
            </a:r>
            <a:endParaRPr sz="30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les élèves à APPRENDRE?</a:t>
            </a:r>
            <a:endParaRPr sz="30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55" name="Google Shape;855;p49"/>
          <p:cNvSpPr txBox="1"/>
          <p:nvPr/>
        </p:nvSpPr>
        <p:spPr>
          <a:xfrm>
            <a:off x="529800" y="1121900"/>
            <a:ext cx="8084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Ubuntu"/>
              <a:buChar char="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Facile d’utilisation, l’élève se sent compétent;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Ubuntu"/>
              <a:buChar char="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Permet de visualiser des concepts difficiles à concevoir et de les contextualiser dans des situations réelles;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Ubuntu"/>
              <a:buChar char="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L’élève n’a pas peur de briser du matériel en faisant ses expériences (il est en sécurité);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Ubuntu"/>
              <a:buChar char="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Permet de reproduire des manipulations lorsque le matériel n’est pas disponible;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Ubuntu"/>
              <a:buChar char="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Rend les objectifs d'apprentissage explicites et significatifs pour les élèves;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Ubuntu"/>
              <a:buChar char="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Offre la possibilité à l'enseignant d’utiliser une approche centrée sur l'élève et de donner la parole aux élèves;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Ubuntu"/>
              <a:buChar char="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Offre la possibilité à l’enseignant de promouvoir l'engagement des élèves en sollicitant leurs idées, en leur demandant de les verbaliser et en leur offrant des occasions de pratiquer la conversation scientifique.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0"/>
          <p:cNvSpPr/>
          <p:nvPr/>
        </p:nvSpPr>
        <p:spPr>
          <a:xfrm>
            <a:off x="3393701" y="864534"/>
            <a:ext cx="4858468" cy="3782373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861" name="Google Shape;861;p50"/>
          <p:cNvSpPr/>
          <p:nvPr/>
        </p:nvSpPr>
        <p:spPr>
          <a:xfrm>
            <a:off x="3597012" y="1058116"/>
            <a:ext cx="4452000" cy="284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862" name="Google Shape;862;p5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Classroom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63" name="Google Shape;863;p50"/>
          <p:cNvSpPr txBox="1">
            <a:spLocks noGrp="1"/>
          </p:cNvSpPr>
          <p:nvPr>
            <p:ph type="body" idx="1"/>
          </p:nvPr>
        </p:nvSpPr>
        <p:spPr>
          <a:xfrm>
            <a:off x="747925" y="1297050"/>
            <a:ext cx="22548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Partage facile et rapide d’une simulation HTML5 ou Flash avec vos élèves via Google Classroom.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4" name="Google Shape;864;p5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865" name="Google Shape;865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1625" y="1073650"/>
            <a:ext cx="3614000" cy="2813150"/>
          </a:xfrm>
          <a:prstGeom prst="rect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6" name="Google Shape;866;p50"/>
          <p:cNvSpPr/>
          <p:nvPr/>
        </p:nvSpPr>
        <p:spPr>
          <a:xfrm>
            <a:off x="7227075" y="1214450"/>
            <a:ext cx="365700" cy="36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7" name="Google Shape;86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10161">
            <a:off x="6033598" y="314511"/>
            <a:ext cx="1207879" cy="120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51"/>
          <p:cNvSpPr/>
          <p:nvPr/>
        </p:nvSpPr>
        <p:spPr>
          <a:xfrm>
            <a:off x="3597012" y="1058116"/>
            <a:ext cx="4452000" cy="284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873" name="Google Shape;873;p51"/>
          <p:cNvSpPr txBox="1">
            <a:spLocks noGrp="1"/>
          </p:cNvSpPr>
          <p:nvPr>
            <p:ph type="title"/>
          </p:nvPr>
        </p:nvSpPr>
        <p:spPr>
          <a:xfrm>
            <a:off x="747925" y="726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Outils de recherche d’activités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74" name="Google Shape;874;p51"/>
          <p:cNvSpPr txBox="1">
            <a:spLocks noGrp="1"/>
          </p:cNvSpPr>
          <p:nvPr>
            <p:ph type="body" idx="1"/>
          </p:nvPr>
        </p:nvSpPr>
        <p:spPr>
          <a:xfrm>
            <a:off x="486925" y="1189900"/>
            <a:ext cx="32556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Permet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les recherches</a:t>
            </a:r>
            <a:r>
              <a:rPr lang="en" sz="1800">
                <a:latin typeface="Ubuntu"/>
                <a:ea typeface="Ubuntu"/>
                <a:cs typeface="Ubuntu"/>
                <a:sym typeface="Ubuntu"/>
              </a:rPr>
              <a:t> par: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Font typeface="Ubuntu"/>
              <a:buChar char="✘"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Simulations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✘"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Types d’activcités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✘"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Sujets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✘"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Niveaux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✘"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Langues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75" name="Google Shape;875;p5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876" name="Google Shape;876;p51"/>
          <p:cNvSpPr/>
          <p:nvPr/>
        </p:nvSpPr>
        <p:spPr>
          <a:xfrm>
            <a:off x="3393701" y="864534"/>
            <a:ext cx="4858468" cy="3782373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877" name="Google Shape;87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8050" y="1189900"/>
            <a:ext cx="4289775" cy="2116526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51"/>
          <p:cNvSpPr txBox="1"/>
          <p:nvPr/>
        </p:nvSpPr>
        <p:spPr>
          <a:xfrm rot="-860596">
            <a:off x="775920" y="3735693"/>
            <a:ext cx="2172520" cy="66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Complément à la manipulation!</a:t>
            </a:r>
            <a:endParaRPr sz="2000" b="1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2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884" name="Google Shape;884;p52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85" name="Google Shape;885;p52"/>
          <p:cNvSpPr txBox="1"/>
          <p:nvPr/>
        </p:nvSpPr>
        <p:spPr>
          <a:xfrm>
            <a:off x="4613600" y="1631200"/>
            <a:ext cx="3324900" cy="24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Suivre les instructions dans la section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Badge de participation</a:t>
            </a:r>
            <a:endParaRPr sz="2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86" name="Google Shape;88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4875" y="1767050"/>
            <a:ext cx="2189525" cy="21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53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892" name="Google Shape;892;p53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les mercredis matins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de 9 h à 11 h 30.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93" name="Google Shape;893;p53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894" name="Google Shape;894;p53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895" name="Google Shape;895;p53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A73E8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 sz="2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96" name="Google Shape;89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80" name="Google Shape;580;p18"/>
          <p:cNvSpPr txBox="1">
            <a:spLocks noGrp="1"/>
          </p:cNvSpPr>
          <p:nvPr>
            <p:ph type="body" idx="1"/>
          </p:nvPr>
        </p:nvSpPr>
        <p:spPr>
          <a:xfrm>
            <a:off x="747925" y="1082425"/>
            <a:ext cx="7721100" cy="3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RÉCIT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</a:t>
            </a:r>
            <a:r>
              <a:rPr lang="en" sz="23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Scratch</a:t>
            </a:r>
            <a:endParaRPr sz="23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des exemples en ST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 simulation </a:t>
            </a:r>
            <a:r>
              <a:rPr lang="en" sz="23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PhET</a:t>
            </a:r>
            <a:endParaRPr sz="23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des exemples en ST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1" name="Google Shape;581;p1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582" name="Google Shape;5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5400" y="140925"/>
            <a:ext cx="8574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800" y="235635"/>
            <a:ext cx="1414275" cy="66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4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02" name="Google Shape;90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54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904" name="Google Shape;904;p54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05" name="Google Shape;905;p54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06" name="Google Shape;906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5"/>
          <p:cNvSpPr txBox="1">
            <a:spLocks noGrp="1"/>
          </p:cNvSpPr>
          <p:nvPr>
            <p:ph type="title"/>
          </p:nvPr>
        </p:nvSpPr>
        <p:spPr>
          <a:xfrm>
            <a:off x="3356475" y="192750"/>
            <a:ext cx="4179300" cy="8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Lien de la présentation :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http://recitmst.qc.ca</a:t>
            </a:r>
            <a:r>
              <a:rPr lang="en" sz="2400"/>
              <a:t> </a:t>
            </a:r>
            <a:endParaRPr sz="2400"/>
          </a:p>
        </p:txBody>
      </p:sp>
      <p:sp>
        <p:nvSpPr>
          <p:cNvPr id="912" name="Google Shape;912;p55"/>
          <p:cNvSpPr txBox="1">
            <a:spLocks noGrp="1"/>
          </p:cNvSpPr>
          <p:nvPr>
            <p:ph type="body" idx="1"/>
          </p:nvPr>
        </p:nvSpPr>
        <p:spPr>
          <a:xfrm>
            <a:off x="3776925" y="3610100"/>
            <a:ext cx="4976400" cy="1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Ubuntu"/>
                <a:ea typeface="Ubuntu"/>
                <a:cs typeface="Ubuntu"/>
                <a:sym typeface="Ubuntu"/>
              </a:rPr>
              <a:t>Sonya Fiset</a:t>
            </a:r>
            <a:r>
              <a:rPr lang="en" sz="1800"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Spécialiste en développement pédagonumérique </a:t>
            </a:r>
            <a:r>
              <a:rPr lang="en" sz="1800">
                <a:latin typeface="Ubuntu"/>
                <a:ea typeface="Ubuntu"/>
                <a:cs typeface="Ubuntu"/>
                <a:sym typeface="Ubuntu"/>
              </a:rPr>
              <a:t> du service national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RÉCIT MST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13" name="Google Shape;91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1050" y="3347225"/>
            <a:ext cx="1213850" cy="16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6525" y="1220988"/>
            <a:ext cx="2152575" cy="21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900" y="3347222"/>
            <a:ext cx="1266275" cy="13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9"/>
          <p:cNvSpPr txBox="1">
            <a:spLocks noGrp="1"/>
          </p:cNvSpPr>
          <p:nvPr>
            <p:ph type="ctrTitle" idx="4294967295"/>
          </p:nvPr>
        </p:nvSpPr>
        <p:spPr>
          <a:xfrm>
            <a:off x="311700" y="418400"/>
            <a:ext cx="8520600" cy="4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4290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4290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r" rtl="0">
              <a:lnSpc>
                <a:spcPct val="14290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i="1">
              <a:uFill>
                <a:noFill/>
              </a:u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0" name="Google Shape;590;p19" descr="logo_recit_quadrichromi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7000" y="4156275"/>
            <a:ext cx="735775" cy="7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1500" y="-108525"/>
            <a:ext cx="9516976" cy="5353301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9"/>
          <p:cNvSpPr txBox="1"/>
          <p:nvPr/>
        </p:nvSpPr>
        <p:spPr>
          <a:xfrm>
            <a:off x="-45425" y="868475"/>
            <a:ext cx="1582500" cy="11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3" name="Google Shape;593;p19"/>
          <p:cNvSpPr txBox="1"/>
          <p:nvPr/>
        </p:nvSpPr>
        <p:spPr>
          <a:xfrm>
            <a:off x="5694725" y="2184725"/>
            <a:ext cx="41670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CampusRECIT.qc.ca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RÉCIT acronyme existant déjà</a:t>
            </a:r>
            <a:endParaRPr/>
          </a:p>
        </p:txBody>
      </p:sp>
      <p:pic>
        <p:nvPicPr>
          <p:cNvPr id="599" name="Google Shape;599;p20"/>
          <p:cNvPicPr preferRelativeResize="0"/>
          <p:nvPr/>
        </p:nvPicPr>
        <p:blipFill rotWithShape="1">
          <a:blip r:embed="rId3">
            <a:alphaModFix/>
          </a:blip>
          <a:srcRect b="980"/>
          <a:stretch/>
        </p:blipFill>
        <p:spPr>
          <a:xfrm>
            <a:off x="0" y="-81325"/>
            <a:ext cx="9144000" cy="522482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20"/>
          <p:cNvSpPr/>
          <p:nvPr/>
        </p:nvSpPr>
        <p:spPr>
          <a:xfrm>
            <a:off x="6200825" y="564600"/>
            <a:ext cx="807000" cy="807000"/>
          </a:xfrm>
          <a:prstGeom prst="ellipse">
            <a:avLst/>
          </a:prstGeom>
          <a:solidFill>
            <a:srgbClr val="384F5C"/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71</a:t>
            </a:r>
            <a:r>
              <a:rPr lang="en" sz="30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FAA22A"/>
              </a:solidFill>
            </a:endParaRPr>
          </a:p>
        </p:txBody>
      </p:sp>
      <p:sp>
        <p:nvSpPr>
          <p:cNvPr id="601" name="Google Shape;601;p20"/>
          <p:cNvSpPr/>
          <p:nvPr/>
        </p:nvSpPr>
        <p:spPr>
          <a:xfrm>
            <a:off x="6200825" y="3662500"/>
            <a:ext cx="807000" cy="807000"/>
          </a:xfrm>
          <a:prstGeom prst="ellipse">
            <a:avLst/>
          </a:prstGeom>
          <a:solidFill>
            <a:srgbClr val="384F5C"/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14</a:t>
            </a:r>
            <a:r>
              <a:rPr lang="en" sz="30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FAA22A"/>
              </a:solidFill>
            </a:endParaRPr>
          </a:p>
        </p:txBody>
      </p:sp>
      <p:sp>
        <p:nvSpPr>
          <p:cNvPr id="602" name="Google Shape;602;p20"/>
          <p:cNvSpPr/>
          <p:nvPr/>
        </p:nvSpPr>
        <p:spPr>
          <a:xfrm>
            <a:off x="6200825" y="2113550"/>
            <a:ext cx="807000" cy="807000"/>
          </a:xfrm>
          <a:prstGeom prst="ellipse">
            <a:avLst/>
          </a:prstGeom>
          <a:solidFill>
            <a:srgbClr val="384F5C"/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17</a:t>
            </a:r>
            <a:r>
              <a:rPr lang="en" sz="30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FAA22A"/>
              </a:solidFill>
            </a:endParaRPr>
          </a:p>
        </p:txBody>
      </p:sp>
      <p:sp>
        <p:nvSpPr>
          <p:cNvPr id="603" name="Google Shape;603;p20"/>
          <p:cNvSpPr txBox="1"/>
          <p:nvPr/>
        </p:nvSpPr>
        <p:spPr>
          <a:xfrm>
            <a:off x="390625" y="3689800"/>
            <a:ext cx="31686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RECIT.qc.ca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1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9" name="Google Shape;609;p21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1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11" name="Google Shape;6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21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1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" name="Google Shape;6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21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2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2" name="Google Shape;622;p22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3" name="Google Shape;6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2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25" name="Google Shape;6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3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1" name="Google Shape;631;p23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3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3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3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3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3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3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3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3"/>
          <p:cNvSpPr/>
          <p:nvPr/>
        </p:nvSpPr>
        <p:spPr>
          <a:xfrm>
            <a:off x="6727775" y="991075"/>
            <a:ext cx="2054400" cy="2097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3"/>
          <p:cNvSpPr/>
          <p:nvPr/>
        </p:nvSpPr>
        <p:spPr>
          <a:xfrm>
            <a:off x="6727775" y="3200875"/>
            <a:ext cx="2054400" cy="1783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1845</Words>
  <Application>Microsoft Office PowerPoint</Application>
  <PresentationFormat>Affichage à l'écran (16:9)</PresentationFormat>
  <Paragraphs>323</Paragraphs>
  <Slides>41</Slides>
  <Notes>41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4" baseType="lpstr">
      <vt:lpstr>Arial</vt:lpstr>
      <vt:lpstr>Varela Round</vt:lpstr>
      <vt:lpstr>Nixie One</vt:lpstr>
      <vt:lpstr>Dosis</vt:lpstr>
      <vt:lpstr>Roboto</vt:lpstr>
      <vt:lpstr>Ubuntu</vt:lpstr>
      <vt:lpstr>Viga</vt:lpstr>
      <vt:lpstr>Verdana</vt:lpstr>
      <vt:lpstr>Merriweather</vt:lpstr>
      <vt:lpstr>Permanent Marker</vt:lpstr>
      <vt:lpstr>Bangers</vt:lpstr>
      <vt:lpstr>Sniglet</vt:lpstr>
      <vt:lpstr>Friar template</vt:lpstr>
      <vt:lpstr>Sciences et technologie  UQTR  Cours de Mme Jolyane Damphousse  Lien de la présentation : https://bit.ly/mst20janvier21 </vt:lpstr>
      <vt:lpstr>Initiation à Scratch  et PhET en ST au primaire </vt:lpstr>
      <vt:lpstr>Plan de la rencontre</vt:lpstr>
      <vt:lpstr>Plan de la rencontre</vt:lpstr>
      <vt:lpstr>    </vt:lpstr>
      <vt:lpstr>RÉCIT acronyme existant déjà</vt:lpstr>
      <vt:lpstr>Enseigner la programmation… Pourquoi?</vt:lpstr>
      <vt:lpstr>Enseigner la programmation… Pourquoi?</vt:lpstr>
      <vt:lpstr>Présentation PowerPoint</vt:lpstr>
      <vt:lpstr>L’engagement de l’élève</vt:lpstr>
      <vt:lpstr>Des outils pour s’initier à la programmation</vt:lpstr>
      <vt:lpstr>Des outils pour s’initier à la programmation</vt:lpstr>
      <vt:lpstr>Des outils pour s’initier à la programmation</vt:lpstr>
      <vt:lpstr>Connaissez-vous Scratch?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Défi 6 Lab créatif : Makey Makey  Ressources  Avantages :  -peu coûteux -créatif -s’utilise avec Scratch   </vt:lpstr>
      <vt:lpstr>Mains sur les touches :  Makey Makey  Programmation avec Scratch en ajoutant l’extension   Intentions pédagogiques :    </vt:lpstr>
      <vt:lpstr>Présentation PowerPoint</vt:lpstr>
      <vt:lpstr>Retour main sur les touches Pause   Source de l’image </vt:lpstr>
      <vt:lpstr>Présentation PowerPoint</vt:lpstr>
      <vt:lpstr>Présentation PowerPoint</vt:lpstr>
      <vt:lpstr>Connaissez-vous PhET? </vt:lpstr>
      <vt:lpstr>Présentation rapide de PhET</vt:lpstr>
      <vt:lpstr>Plus haut papa, plus haut !</vt:lpstr>
      <vt:lpstr>Plus haut papa, plus haut !</vt:lpstr>
      <vt:lpstr>Retour sur l’activité   Exploration d’une nouvelle simulation Ressources  Document collaboratif :  Exploration et commentaires   </vt:lpstr>
      <vt:lpstr>Et le rôle du professeur dans  tout ça ?</vt:lpstr>
      <vt:lpstr>Présentation PowerPoint</vt:lpstr>
      <vt:lpstr>Classroom</vt:lpstr>
      <vt:lpstr>Outils de recherche d’activités</vt:lpstr>
      <vt:lpstr>Obtenez votre  badge de participation</vt:lpstr>
      <vt:lpstr>L’équipe du RÉCIT MST est disponible  les mercredis matins  de 9 h à 11 h 30. </vt:lpstr>
      <vt:lpstr>MERCI !</vt:lpstr>
      <vt:lpstr>Lien de la présentation : http://recitmst.qc.ca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Sciences et technologie  UQTR  Cours de Mme Jolyane Damphousse  Lien de la présentation : https://bit.ly/mst20janvier21 </dc:title>
  <dc:creator>Sonya Fiset</dc:creator>
  <cp:lastModifiedBy>Fiset Sonia</cp:lastModifiedBy>
  <cp:revision>1</cp:revision>
  <dcterms:modified xsi:type="dcterms:W3CDTF">2021-01-19T00:56:24Z</dcterms:modified>
</cp:coreProperties>
</file>