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 Slab"/>
      <p:regular r:id="rId27"/>
      <p:bold r:id="rId28"/>
    </p:embeddedFont>
    <p:embeddedFont>
      <p:font typeface="Ubuntu"/>
      <p:regular r:id="rId29"/>
      <p:bold r:id="rId30"/>
      <p:italic r:id="rId31"/>
      <p:boldItalic r:id="rId32"/>
    </p:embeddedFont>
    <p:embeddedFont>
      <p:font typeface="Dosis"/>
      <p:regular r:id="rId33"/>
      <p:bold r:id="rId34"/>
    </p:embeddedFont>
    <p:embeddedFont>
      <p:font typeface="Nixie One"/>
      <p:regular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Oswald"/>
      <p:regular r:id="rId40"/>
      <p:bold r:id="rId41"/>
    </p:embeddedFont>
    <p:embeddedFont>
      <p:font typeface="Red Hat Text"/>
      <p:regular r:id="rId42"/>
      <p:bold r:id="rId43"/>
      <p:italic r:id="rId44"/>
      <p:boldItalic r:id="rId45"/>
    </p:embeddedFont>
    <p:embeddedFont>
      <p:font typeface="Century Gothic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BC9E5A-61F5-4430-A4DC-CCFD3B0F9D05}">
  <a:tblStyle styleId="{88BC9E5A-61F5-4430-A4DC-CCFD3B0F9D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42" Type="http://schemas.openxmlformats.org/officeDocument/2006/relationships/font" Target="fonts/RedHatText-regular.fntdata"/><Relationship Id="rId41" Type="http://schemas.openxmlformats.org/officeDocument/2006/relationships/font" Target="fonts/Oswald-bold.fntdata"/><Relationship Id="rId44" Type="http://schemas.openxmlformats.org/officeDocument/2006/relationships/font" Target="fonts/RedHatText-italic.fntdata"/><Relationship Id="rId43" Type="http://schemas.openxmlformats.org/officeDocument/2006/relationships/font" Target="fonts/RedHatText-bold.fntdata"/><Relationship Id="rId46" Type="http://schemas.openxmlformats.org/officeDocument/2006/relationships/font" Target="fonts/CenturyGothic-regular.fntdata"/><Relationship Id="rId45" Type="http://schemas.openxmlformats.org/officeDocument/2006/relationships/font" Target="fonts/RedHatTex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enturyGothic-italic.fntdata"/><Relationship Id="rId47" Type="http://schemas.openxmlformats.org/officeDocument/2006/relationships/font" Target="fonts/CenturyGothic-bold.fntdata"/><Relationship Id="rId49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buntu-italic.fntdata"/><Relationship Id="rId30" Type="http://schemas.openxmlformats.org/officeDocument/2006/relationships/font" Target="fonts/Ubuntu-bold.fntdata"/><Relationship Id="rId33" Type="http://schemas.openxmlformats.org/officeDocument/2006/relationships/font" Target="fonts/Dosis-regular.fntdata"/><Relationship Id="rId32" Type="http://schemas.openxmlformats.org/officeDocument/2006/relationships/font" Target="fonts/Ubuntu-boldItalic.fntdata"/><Relationship Id="rId35" Type="http://schemas.openxmlformats.org/officeDocument/2006/relationships/font" Target="fonts/NixieOne-regular.fntdata"/><Relationship Id="rId34" Type="http://schemas.openxmlformats.org/officeDocument/2006/relationships/font" Target="fonts/Dosis-bold.fntdata"/><Relationship Id="rId37" Type="http://schemas.openxmlformats.org/officeDocument/2006/relationships/font" Target="fonts/Montserrat-bold.fntdata"/><Relationship Id="rId36" Type="http://schemas.openxmlformats.org/officeDocument/2006/relationships/font" Target="fonts/Montserrat-regular.fntdata"/><Relationship Id="rId39" Type="http://schemas.openxmlformats.org/officeDocument/2006/relationships/font" Target="fonts/Montserrat-boldItalic.fntdata"/><Relationship Id="rId38" Type="http://schemas.openxmlformats.org/officeDocument/2006/relationships/font" Target="fonts/Montserra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29" Type="http://schemas.openxmlformats.org/officeDocument/2006/relationships/font" Target="fonts/Ubuntu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2d5601ac4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2d5601ac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min minimum (Stéphanie et Valérie)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4f049daef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94f049dae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+ Valérie + Marie-Hélène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8b822dae88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8b822dae8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 et Valérie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8b822dae88_1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8b822dae8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8a78250128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8a78250128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 - rapide si reste du temps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http://www.education.gouv.qc.ca/references/tx-solrtyperecherchepublicationtx-solrpublicationnouveaute/resultats-de-la-recherche/detail/article/referentiel-dintervention-en-mathematique/?fbclid=IwAR1Fw_M-BAhU6gMIwKFGDnrQEYT7Rl5Rq9yHKacg61Sn_7QwER8WwHt1zW0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8a78250128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8a78250128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Stéphanie - rapide si reste du temps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8a78250128_0_6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8a78250128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Stéphanie - rapide si reste du temps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8a78250128_0_6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8a78250128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Stéphanie - rapide 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d1564521f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d1564521f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  <p:sp>
        <p:nvSpPr>
          <p:cNvPr id="414" name="Google Shape;414;g2d1564521f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8a78250128_0_6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8a78250128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a78250128_0_3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8a78250128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3d2e3e72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3d2e3e72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a78250128_0_4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8a78250128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b822dae88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8b822dae88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2d5601ac4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2d5601ac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Stéphanie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D’autres stratégies/dispositifs pour supporter l’autonomisation de l’élève: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Page blanche​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Planification du travail en groupe​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Modélisation partielle ou complète par l'enseignant ou avec capsule vidéo​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Autovalidation​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Estampillage avec l'extension stylo​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Dessin avec l'extension stylo​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Code erroné à corriger​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Code fonctionnel à bonifier ou à compléter​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Nuage de blocs à assembler (contrainte de programmation)​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À partir d’un code donné, anticiper ce que fera le programme à l’exécution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Programme de base et demander aux élèves d’imaginer des prolongements​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Pistes de prolongements possibles: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Mathématiques (ex.: ajouter des contraintes);​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Programmation (ex.: optimiser le code, trouver des manières différentes de trouver le même résultat);​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Ludiques/esthétiques (ex.: ajouter couleur, images, pointage, touche d’humour,...);​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Exploration libre ou dirigée;​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Série de défis à réaliser selon degré de difficulté (ex: bronze, argent, or, platine, diamant).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et Valérie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et Valérie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Geneviève et Valérie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Valérie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552325" y="1051375"/>
            <a:ext cx="8008800" cy="13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596400" y="2379775"/>
            <a:ext cx="7951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628650" y="604684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▫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21" name="Google Shape;121;p17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129" name="Google Shape;129;p18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19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9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" name="Google Shape;151;p20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4" name="Google Shape;154;p20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2" name="Google Shape;162;p21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2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7" name="Google Shape;167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22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2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 showMasterSp="0">
  <p:cSld name="TITLE_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0" name="Google Shape;210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recitmst.qc.ca/scratch10052024" TargetMode="External"/><Relationship Id="rId10" Type="http://schemas.openxmlformats.org/officeDocument/2006/relationships/hyperlink" Target="https://creativecommons.org/licenses/by-nc-sa/4.0/deed.fr" TargetMode="Externa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-nc-sa/4.0/deed.fr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creativecommons.org/licenses/by-nc-sa/4.0/deed.fr" TargetMode="External"/><Relationship Id="rId5" Type="http://schemas.openxmlformats.org/officeDocument/2006/relationships/hyperlink" Target="mailto:stephanie.rioux@recit.qc.ca" TargetMode="External"/><Relationship Id="rId6" Type="http://schemas.openxmlformats.org/officeDocument/2006/relationships/hyperlink" Target="mailto:daniel.ricard@recit.qc.ca" TargetMode="External"/><Relationship Id="rId7" Type="http://schemas.openxmlformats.org/officeDocument/2006/relationships/image" Target="../media/image20.png"/><Relationship Id="rId8" Type="http://schemas.openxmlformats.org/officeDocument/2006/relationships/hyperlink" Target="mailto:equipemst@recit.qc.ca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822579636/fullscreen/" TargetMode="External"/><Relationship Id="rId10" Type="http://schemas.openxmlformats.org/officeDocument/2006/relationships/hyperlink" Target="https://docs.google.com/document/d/1HPaZisdEB4x4aK76Hy9zqR6S2hgkhpERMu68IOv554A/edit?usp=share_link" TargetMode="External"/><Relationship Id="rId13" Type="http://schemas.openxmlformats.org/officeDocument/2006/relationships/hyperlink" Target="https://docs.google.com/document/d/1GCOmDSAOmsL8Xx3updo9kJ4oo_xc1u9V9N3BPRL22t0/edit?usp=share_link" TargetMode="External"/><Relationship Id="rId12" Type="http://schemas.openxmlformats.org/officeDocument/2006/relationships/hyperlink" Target="https://docs.google.com/document/d/1up9kjvJEykglrpOKFMlhuPK9dV2I_Y8KqoJAOmzMKmU/edit?usp=share_link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_2TG20FbwPtPD1ywsmj5-lGELya2-wgVgn42WTidy80/edit?usp=share_link" TargetMode="External"/><Relationship Id="rId4" Type="http://schemas.openxmlformats.org/officeDocument/2006/relationships/hyperlink" Target="https://teacher.desmos.com/activitybuilder/custom/6519e382c22cbf256bb4527a?collections=64ebe87bb6f88fd20e446614&amp;lang=fr" TargetMode="External"/><Relationship Id="rId9" Type="http://schemas.openxmlformats.org/officeDocument/2006/relationships/hyperlink" Target="https://docs.google.com/document/d/1I1h_8iksAf2cIEZx5Y_B6F4Nc4JFkvF4RbdsJdFgt2w/edit?usp=share_link" TargetMode="External"/><Relationship Id="rId15" Type="http://schemas.openxmlformats.org/officeDocument/2006/relationships/hyperlink" Target="https://docs.google.com/document/d/1dm8FjMfyOc9wanzL5dyyJIEkDxSotqN7Bo9bR2xpFjM/edit?usp=share_link" TargetMode="External"/><Relationship Id="rId14" Type="http://schemas.openxmlformats.org/officeDocument/2006/relationships/hyperlink" Target="https://scratch.mit.edu/projects/822564734/editor/" TargetMode="External"/><Relationship Id="rId16" Type="http://schemas.openxmlformats.org/officeDocument/2006/relationships/image" Target="../media/image4.png"/><Relationship Id="rId5" Type="http://schemas.openxmlformats.org/officeDocument/2006/relationships/hyperlink" Target="https://docs.google.com/document/d/1_2TG20FbwPtPD1ywsmj5-lGELya2-wgVgn42WTidy80/edit?usp=share_link" TargetMode="External"/><Relationship Id="rId6" Type="http://schemas.openxmlformats.org/officeDocument/2006/relationships/hyperlink" Target="https://docs.google.com/presentation/d/1DIowffOmHB3QLFC1zThNAROyChU-NOGNnB5kW7x7wcQ/edit?usp=sharing" TargetMode="External"/><Relationship Id="rId7" Type="http://schemas.openxmlformats.org/officeDocument/2006/relationships/hyperlink" Target="https://docs.google.com/document/d/1zuTyYKkK7wfi8taZBsPgHoCByo9g_sbT7EPhhSTSB0c/edit?usp=share_link" TargetMode="External"/><Relationship Id="rId8" Type="http://schemas.openxmlformats.org/officeDocument/2006/relationships/hyperlink" Target="https://scratch.mit.edu/projects/822583185/editor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presentation/d/13mZvUYtEi5cqhrphjgGyReyj2Xn0Pl6MjeJZ9B0-43c/edit?usp=sharing" TargetMode="External"/><Relationship Id="rId10" Type="http://schemas.openxmlformats.org/officeDocument/2006/relationships/hyperlink" Target="https://scratch.mit.edu/projects/357319972/editor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adlet.com/rioux_stephanie/scratch-36jcynvonqyi" TargetMode="External"/><Relationship Id="rId4" Type="http://schemas.openxmlformats.org/officeDocument/2006/relationships/hyperlink" Target="https://scratch.mit.edu/projects/917478552/editor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scratch.mit.edu/projects/141976799/editor/" TargetMode="External"/><Relationship Id="rId6" Type="http://schemas.openxmlformats.org/officeDocument/2006/relationships/hyperlink" Target="https://scratch.mit.edu/projects/130842168/editor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://autrementenmath.recitmst.qc.ca/" TargetMode="External"/><Relationship Id="rId10" Type="http://schemas.openxmlformats.org/officeDocument/2006/relationships/hyperlink" Target="https://www.dcp.edu.gov.on.ca/fr/curriculum/secondaire-mathematiques/cours/mth1w/c/c2?fbclid=IwAR0ISnF_17oIRPbyYznwf3F99KlvGvG6--G-H3PxVy63VaBzYxARW8xYBGA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ampus.recit.qc.ca/course/view.php?id=177" TargetMode="External"/><Relationship Id="rId4" Type="http://schemas.openxmlformats.org/officeDocument/2006/relationships/hyperlink" Target="https://campus.recit.qc.ca/course/view.php?id=178" TargetMode="External"/><Relationship Id="rId9" Type="http://schemas.openxmlformats.org/officeDocument/2006/relationships/hyperlink" Target="https://docs.google.com/spreadsheets/d/1fmb39gcwBgvFr2BSUe75QQQ7-0qZ_Ekx0dck1zSzxIE/edit#gid=0" TargetMode="External"/><Relationship Id="rId5" Type="http://schemas.openxmlformats.org/officeDocument/2006/relationships/hyperlink" Target="https://campus.recit.qc.ca/course/view.php?id=276" TargetMode="External"/><Relationship Id="rId6" Type="http://schemas.openxmlformats.org/officeDocument/2006/relationships/hyperlink" Target="https://padlet.com/rioux_stephanie/scratch-36jcynvonqyi" TargetMode="External"/><Relationship Id="rId7" Type="http://schemas.openxmlformats.org/officeDocument/2006/relationships/hyperlink" Target="https://docs.google.com/presentation/d/13mZvUYtEi5cqhrphjgGyReyj2Xn0Pl6MjeJZ9B0-43c/edit?usp=sharing" TargetMode="External"/><Relationship Id="rId8" Type="http://schemas.openxmlformats.org/officeDocument/2006/relationships/hyperlink" Target="https://sites.google.com/cscapitale.qc.ca/math-fga-scratch/accuei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view.genial.ly/5d812659369a7d0fc95ca03b/interactive-content-cadre-de-reference-de-la-competence-numerique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hyperlink" Target="http://recitmst.qc.ca/salle-ecv" TargetMode="External"/><Relationship Id="rId5" Type="http://schemas.openxmlformats.org/officeDocument/2006/relationships/hyperlink" Target="https://docs.google.com/presentation/d/e/2PACX-1vS2WFQmnIa0PsifAkHSL10jQWkEmVlsKHjZHYbQNz-0yrpu9XqpIrvD8I23YXRKQpr8rO92ygj97ht1/pub?start=false&amp;loop=false&amp;delayms=3000&amp;fbclid=IwAR0xnWxEfteXSJpa4Tp6ChFgPx0rzNEjVQYO4swRDSVNvIkEIPg4ToNH8Bo&amp;slide=id.g27c0d637c22_0_0" TargetMode="External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16668" TargetMode="External"/><Relationship Id="rId10" Type="http://schemas.openxmlformats.org/officeDocument/2006/relationships/hyperlink" Target="https://campus.recit.qc.ca/enrol/index.php?id=178" TargetMode="External"/><Relationship Id="rId13" Type="http://schemas.openxmlformats.org/officeDocument/2006/relationships/hyperlink" Target="https://campus.recit.qc.ca/mod/page/view.php?id=24255&amp;forceview=1" TargetMode="External"/><Relationship Id="rId12" Type="http://schemas.openxmlformats.org/officeDocument/2006/relationships/hyperlink" Target="https://campus.recit.qc.ca/mod/page/view.php?id=24255&amp;forceview=1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178" TargetMode="External"/><Relationship Id="rId1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hyperlink" Target="https://campus.recit.qc.ca/enrol/index.php?id=263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gif"/><Relationship Id="rId4" Type="http://schemas.openxmlformats.org/officeDocument/2006/relationships/image" Target="../media/image18.png"/><Relationship Id="rId9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s://www.facebook.com/RECITMST2020/" TargetMode="External"/><Relationship Id="rId8" Type="http://schemas.openxmlformats.org/officeDocument/2006/relationships/hyperlink" Target="https://twitter.com/recitms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Relationship Id="rId6" Type="http://schemas.openxmlformats.org/officeDocument/2006/relationships/hyperlink" Target="https://sites.google.com/csbe.qc.ca/evaluerautrementenmath/types-de-probl%C3%A8mes/programmation-et-robotique?authuser=0" TargetMode="External"/><Relationship Id="rId7" Type="http://schemas.openxmlformats.org/officeDocument/2006/relationships/hyperlink" Target="https://www.dcp.edu.gov.on.ca/fr/curriculum/elementaire-mathematique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ssets-us-01.kc-usercontent.com/fbd574c4-da36-0066-a0c5-849ffb2de96e/f4f0a390-e440-451a-85f0-c1dd4e7f45e0/Algebre%20AODA.pdf" TargetMode="External"/><Relationship Id="rId4" Type="http://schemas.openxmlformats.org/officeDocument/2006/relationships/hyperlink" Target="https://www.dcp.edu.gov.on.ca/fr/curriculum/elementaire-mathematiques" TargetMode="External"/><Relationship Id="rId5" Type="http://schemas.openxmlformats.org/officeDocument/2006/relationships/hyperlink" Target="https://www.dcp.edu.gov.on.ca/fr/curriculum/secondaire-mathematiques/cours/mth1w/c/c2" TargetMode="External"/><Relationship Id="rId6" Type="http://schemas.openxmlformats.org/officeDocument/2006/relationships/hyperlink" Target="https://www.dcp.edu.gov.on.ca/fr/curriculum/secondaire-mathematiques/cours/mth1w" TargetMode="External"/><Relationship Id="rId7" Type="http://schemas.openxmlformats.org/officeDocument/2006/relationships/hyperlink" Target="https://www.dcp.edu.gov.on.ca/fr/" TargetMode="External"/><Relationship Id="rId8" Type="http://schemas.openxmlformats.org/officeDocument/2006/relationships/hyperlink" Target="https://www.dcp.edu.gov.on.ca/fr/curriculum/secondaire-mathematiques/cours/mth1w/c/c2?fbclid=IwAR0ISnF_17oIRPbyYznwf3F99KlvGvG6--G-H3PxVy63VaBzYxARW8xYBG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cp.edu.gov.on.ca/fr/curriculum/secondaire-mathematiques/cours/mth1w/c/c2?fbclid=IwAR0ISnF_17oIRPbyYznwf3F99KlvGvG6--G-H3PxVy63VaBzYxARW8xYBGA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ctrTitle"/>
          </p:nvPr>
        </p:nvSpPr>
        <p:spPr>
          <a:xfrm>
            <a:off x="662850" y="1056650"/>
            <a:ext cx="6956100" cy="152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5"/>
                </a:solidFill>
                <a:latin typeface="Red Hat Text"/>
                <a:ea typeface="Red Hat Text"/>
                <a:cs typeface="Red Hat Text"/>
                <a:sym typeface="Red Hat Text"/>
              </a:rPr>
              <a:t>Approche flexible pour intégrer la programmation en classe de mathématique</a:t>
            </a:r>
            <a:endParaRPr sz="2900">
              <a:solidFill>
                <a:schemeClr val="accent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17" name="Google Shape;217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5308" y="4652288"/>
            <a:ext cx="93345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>
            <p:ph type="ctrTitle"/>
          </p:nvPr>
        </p:nvSpPr>
        <p:spPr>
          <a:xfrm>
            <a:off x="739050" y="2580650"/>
            <a:ext cx="69561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ed Hat Text"/>
                <a:ea typeface="Red Hat Text"/>
                <a:cs typeface="Red Hat Text"/>
                <a:sym typeface="Red Hat Text"/>
              </a:rPr>
              <a:t>Stéphanie Rioux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		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📩 </a:t>
            </a:r>
            <a:r>
              <a:rPr lang="en" sz="1500" u="sng">
                <a:latin typeface="Red Hat Text"/>
                <a:ea typeface="Red Hat Text"/>
                <a:cs typeface="Red Hat Text"/>
                <a:sym typeface="Red Hat Text"/>
                <a:hlinkClick r:id="rId5"/>
              </a:rPr>
              <a:t>stephanie.rioux@recit.qc.ca</a:t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ed Hat Text"/>
                <a:ea typeface="Red Hat Text"/>
                <a:cs typeface="Red Hat Text"/>
                <a:sym typeface="Red Hat Text"/>
              </a:rPr>
              <a:t>Daniel Ricard	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		</a:t>
            </a:r>
            <a:r>
              <a:rPr lang="en" sz="1500">
                <a:latin typeface="Red Hat Text"/>
                <a:ea typeface="Red Hat Text"/>
                <a:cs typeface="Red Hat Text"/>
                <a:sym typeface="Red Hat Text"/>
              </a:rPr>
              <a:t>📩 </a:t>
            </a:r>
            <a:r>
              <a:rPr lang="en" sz="1500" u="sng">
                <a:latin typeface="Red Hat Text"/>
                <a:ea typeface="Red Hat Text"/>
                <a:cs typeface="Red Hat Text"/>
                <a:sym typeface="Red Hat Text"/>
                <a:hlinkClick r:id="rId6"/>
              </a:rPr>
              <a:t>daniel.ricard@recit.qc.ca</a:t>
            </a:r>
            <a:endParaRPr sz="1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8962" y="3"/>
            <a:ext cx="1115888" cy="18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1358400" y="4704575"/>
            <a:ext cx="5717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Cette présentation du </a:t>
            </a:r>
            <a:r>
              <a:rPr lang="en" sz="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RÉCIT MST</a:t>
            </a: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</a:t>
            </a:r>
            <a:r>
              <a:rPr lang="en" sz="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 </a:t>
            </a:r>
            <a:r>
              <a:rPr lang="en" sz="900" u="sng">
                <a:solidFill>
                  <a:schemeClr val="hlink"/>
                </a:solidFill>
                <a:hlinkClick r:id="rId10"/>
              </a:rPr>
              <a:t>Licence CC</a:t>
            </a: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5353825" y="3887625"/>
            <a:ext cx="37299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accent6"/>
                </a:solidFill>
                <a:latin typeface="Red Hat Text"/>
                <a:ea typeface="Red Hat Text"/>
                <a:cs typeface="Red Hat Text"/>
                <a:sym typeface="Red Hat Tex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recitmst.qc.ca/scratch10052024</a:t>
            </a:r>
            <a:endParaRPr b="1" sz="1700">
              <a:solidFill>
                <a:schemeClr val="accent6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73750" y="2315900"/>
            <a:ext cx="1523700" cy="15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/>
          <p:nvPr/>
        </p:nvSpPr>
        <p:spPr>
          <a:xfrm>
            <a:off x="4739250" y="3432325"/>
            <a:ext cx="44049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PROPOSITION 4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Créer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 </a:t>
            </a:r>
            <a:r>
              <a:rPr b="1" lang="en" sz="1300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</a:rPr>
              <a:t>- 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à présenter à l’élève</a:t>
            </a:r>
            <a:endParaRPr b="1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246200" y="3431100"/>
            <a:ext cx="4314600" cy="171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0242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PROPOSITION 3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Lire et interpréter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Modifier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Compléter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</a:t>
            </a:r>
            <a:r>
              <a:rPr lang="en" sz="1300"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b="1" lang="en" sz="1300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</a:rPr>
              <a:t>- 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</a:t>
            </a:r>
            <a:br>
              <a:rPr lang="en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Cahier de l’élève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9" name="Google Shape;329;p39"/>
          <p:cNvSpPr txBox="1"/>
          <p:nvPr>
            <p:ph type="title"/>
          </p:nvPr>
        </p:nvSpPr>
        <p:spPr>
          <a:xfrm>
            <a:off x="246200" y="530725"/>
            <a:ext cx="42564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ed Hat Text"/>
                <a:ea typeface="Red Hat Text"/>
                <a:cs typeface="Red Hat Text"/>
                <a:sym typeface="Red Hat Text"/>
              </a:rPr>
              <a:t>Les 4 propositions de tâches</a:t>
            </a:r>
            <a:endParaRPr sz="2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0" name="Google Shape;330;p3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246200" y="1559425"/>
            <a:ext cx="43146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PROPOSITION 1</a:t>
            </a:r>
            <a:endParaRPr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Lire et interpréter du code</a:t>
            </a:r>
            <a:endParaRPr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</a:t>
            </a:r>
            <a:r>
              <a:rPr b="1" lang="en" sz="1300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</a:rPr>
              <a:t> - 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Cahier de l’élève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2" name="Google Shape;332;p39"/>
          <p:cNvSpPr/>
          <p:nvPr/>
        </p:nvSpPr>
        <p:spPr>
          <a:xfrm>
            <a:off x="4739250" y="1559425"/>
            <a:ext cx="4404900" cy="168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PROPOSITION 2</a:t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Lire et interpréter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Modifier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ed Hat Text"/>
              <a:buChar char="✓"/>
            </a:pPr>
            <a:r>
              <a:rPr b="1" lang="en"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de l’enseignant </a:t>
            </a:r>
            <a:r>
              <a:rPr b="1" lang="en" sz="1300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</a:rPr>
              <a:t>- </a:t>
            </a: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accent2"/>
                </a:solidFill>
                <a:latin typeface="Red Hat Text"/>
                <a:ea typeface="Red Hat Text"/>
                <a:cs typeface="Red Hat Text"/>
                <a:sym typeface="Red Hat Text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Cahier de l’élève</a:t>
            </a:r>
            <a:endParaRPr b="1" sz="1300">
              <a:solidFill>
                <a:schemeClr val="accent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3322239" y="2016935"/>
            <a:ext cx="2479200" cy="24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 rot="5400000">
            <a:off x="3511893" y="2006135"/>
            <a:ext cx="2457600" cy="247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 rot="10800000">
            <a:off x="3501093" y="2195755"/>
            <a:ext cx="2479200" cy="2457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 rot="-5400000">
            <a:off x="3333039" y="2184955"/>
            <a:ext cx="2457600" cy="247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3968287" y="2536687"/>
            <a:ext cx="243270" cy="446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1</a:t>
            </a:r>
          </a:p>
        </p:txBody>
      </p:sp>
      <p:sp>
        <p:nvSpPr>
          <p:cNvPr id="338" name="Google Shape;338;p39"/>
          <p:cNvSpPr/>
          <p:nvPr/>
        </p:nvSpPr>
        <p:spPr>
          <a:xfrm>
            <a:off x="5077201" y="2533547"/>
            <a:ext cx="314223" cy="4527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2</a:t>
            </a:r>
          </a:p>
        </p:txBody>
      </p:sp>
      <p:sp>
        <p:nvSpPr>
          <p:cNvPr id="339" name="Google Shape;339;p39"/>
          <p:cNvSpPr/>
          <p:nvPr/>
        </p:nvSpPr>
        <p:spPr>
          <a:xfrm>
            <a:off x="3933761" y="3654646"/>
            <a:ext cx="312323" cy="4590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3</a:t>
            </a:r>
          </a:p>
        </p:txBody>
      </p:sp>
      <p:sp>
        <p:nvSpPr>
          <p:cNvPr id="340" name="Google Shape;340;p39"/>
          <p:cNvSpPr/>
          <p:nvPr/>
        </p:nvSpPr>
        <p:spPr>
          <a:xfrm>
            <a:off x="5069599" y="3660926"/>
            <a:ext cx="329428" cy="446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4</a:t>
            </a:r>
          </a:p>
        </p:txBody>
      </p:sp>
      <p:grpSp>
        <p:nvGrpSpPr>
          <p:cNvPr id="341" name="Google Shape;341;p39"/>
          <p:cNvGrpSpPr/>
          <p:nvPr/>
        </p:nvGrpSpPr>
        <p:grpSpPr>
          <a:xfrm>
            <a:off x="5627801" y="285167"/>
            <a:ext cx="2248879" cy="1028611"/>
            <a:chOff x="1177450" y="241631"/>
            <a:chExt cx="6173152" cy="3616776"/>
          </a:xfrm>
        </p:grpSpPr>
        <p:sp>
          <p:nvSpPr>
            <p:cNvPr id="342" name="Google Shape;342;p39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3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62019" y="418351"/>
            <a:ext cx="980906" cy="70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/>
          <p:nvPr>
            <p:ph type="title"/>
          </p:nvPr>
        </p:nvSpPr>
        <p:spPr>
          <a:xfrm>
            <a:off x="240600" y="541950"/>
            <a:ext cx="4424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Témoignages d’expérience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Valérie Lebel , CQSB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Geneviève Cyr, CSSDPS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ed Hat Text"/>
                <a:ea typeface="Red Hat Text"/>
                <a:cs typeface="Red Hat Text"/>
                <a:sym typeface="Red Hat Text"/>
              </a:rPr>
              <a:t>Marie-Hélène Simard, établissement privé</a:t>
            </a:r>
            <a:endParaRPr sz="11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2" name="Google Shape;352;p4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40"/>
          <p:cNvSpPr txBox="1"/>
          <p:nvPr/>
        </p:nvSpPr>
        <p:spPr>
          <a:xfrm>
            <a:off x="493650" y="1696975"/>
            <a:ext cx="2461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Technique</a:t>
            </a:r>
            <a:endParaRPr b="1" sz="17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Créer les comptes Scratch préalablement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Ou créer une classe à partir d’un compte enseignant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Avoir le tableau en version papier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Privilégier l’utilisation du Chromebook/ordinateur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Travailler en équipe de 2 (favorise la discussion)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4" name="Google Shape;354;p40"/>
          <p:cNvSpPr txBox="1"/>
          <p:nvPr/>
        </p:nvSpPr>
        <p:spPr>
          <a:xfrm>
            <a:off x="6088950" y="1696975"/>
            <a:ext cx="27636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Les élèves dans tout ça?</a:t>
            </a:r>
            <a:endParaRPr sz="12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Engagés</a:t>
            </a:r>
            <a:endParaRPr sz="12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Ont réalisé l’importance de bien lire la question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Contents de faire cette activité différente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De belles discussions ont émergé lors du retour en groupe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Permet d’aller plus loin, d’introduire l’algèbre et la simplification d’expressions algébriques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55" name="Google Shape;355;p40"/>
          <p:cNvSpPr txBox="1"/>
          <p:nvPr/>
        </p:nvSpPr>
        <p:spPr>
          <a:xfrm>
            <a:off x="2991600" y="1696975"/>
            <a:ext cx="26451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Précisions à apporter</a:t>
            </a:r>
            <a:endParaRPr b="1" sz="17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Parcourir le document de l’élève au complet avant de laisser les élèves ouvrir Scratch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Modéliser ou préciser ce qu’on attend dans la case “expression” du tableau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Prévoir une période complète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Accorder environ 20 minutes pour remplir le tableau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3B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Demander aux élèves de fixer une valeur positive, une négative et 0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■"/>
            </a:pPr>
            <a:r>
              <a:rPr lang="en" sz="12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Garder environ 30 minutes pour la discussion</a:t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 strike="sngStrike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7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1"/>
          <p:cNvSpPr txBox="1"/>
          <p:nvPr>
            <p:ph type="title"/>
          </p:nvPr>
        </p:nvSpPr>
        <p:spPr>
          <a:xfrm>
            <a:off x="371325" y="522750"/>
            <a:ext cx="41733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Red Hat Text"/>
                <a:ea typeface="Red Hat Text"/>
                <a:cs typeface="Red Hat Text"/>
                <a:sym typeface="Red Hat Text"/>
              </a:rPr>
              <a:t>Transfert à d’autres contenus</a:t>
            </a:r>
            <a:endParaRPr sz="21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accent5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d’idées</a:t>
            </a:r>
            <a:r>
              <a:rPr lang="en" sz="2100">
                <a:solidFill>
                  <a:schemeClr val="accent5"/>
                </a:solidFill>
                <a:latin typeface="Red Hat Text"/>
                <a:ea typeface="Red Hat Text"/>
                <a:cs typeface="Red Hat Text"/>
                <a:sym typeface="Red Hat Text"/>
              </a:rPr>
              <a:t> - </a:t>
            </a:r>
            <a:r>
              <a:rPr lang="en" sz="2100" u="sng">
                <a:solidFill>
                  <a:schemeClr val="accent5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Carré</a:t>
            </a:r>
            <a:endParaRPr sz="2100">
              <a:solidFill>
                <a:schemeClr val="accent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61" name="Google Shape;361;p4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41"/>
          <p:cNvSpPr txBox="1"/>
          <p:nvPr/>
        </p:nvSpPr>
        <p:spPr>
          <a:xfrm>
            <a:off x="3445656" y="1872450"/>
            <a:ext cx="260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800" u="sng">
                <a:solidFill>
                  <a:srgbClr val="0069BF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</a:t>
            </a:r>
            <a:endParaRPr b="1" sz="1800">
              <a:solidFill>
                <a:srgbClr val="0069B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63" name="Google Shape;363;p41"/>
          <p:cNvSpPr txBox="1"/>
          <p:nvPr/>
        </p:nvSpPr>
        <p:spPr>
          <a:xfrm>
            <a:off x="6539350" y="1872450"/>
            <a:ext cx="2492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800" u="sng">
                <a:solidFill>
                  <a:srgbClr val="0069BF"/>
                </a:solidFill>
                <a:latin typeface="Red Hat Text"/>
                <a:ea typeface="Red Hat Text"/>
                <a:cs typeface="Red Hat Text"/>
                <a:sym typeface="Red Hat Tex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Équation de la droite</a:t>
            </a:r>
            <a:endParaRPr sz="1800">
              <a:solidFill>
                <a:srgbClr val="0069B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64" name="Google Shape;36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3256" y="2332316"/>
            <a:ext cx="2492100" cy="219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9929" y="2332313"/>
            <a:ext cx="2350941" cy="21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8875" y="2332313"/>
            <a:ext cx="2401500" cy="21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1"/>
          <p:cNvSpPr txBox="1"/>
          <p:nvPr/>
        </p:nvSpPr>
        <p:spPr>
          <a:xfrm>
            <a:off x="545975" y="1734000"/>
            <a:ext cx="26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800" u="sng">
                <a:solidFill>
                  <a:srgbClr val="0069BF"/>
                </a:solidFill>
                <a:latin typeface="Red Hat Text"/>
                <a:ea typeface="Red Hat Text"/>
                <a:cs typeface="Red Hat Text"/>
                <a:sym typeface="Red Hat Tex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Aire et périmètre du rectangle</a:t>
            </a:r>
            <a:endParaRPr b="1" sz="1800">
              <a:solidFill>
                <a:srgbClr val="0069B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68" name="Google Shape;368;p41"/>
          <p:cNvSpPr txBox="1"/>
          <p:nvPr/>
        </p:nvSpPr>
        <p:spPr>
          <a:xfrm>
            <a:off x="670275" y="4626375"/>
            <a:ext cx="6372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5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Atelier Démystifier les bases de la programmation un défi à la fois</a:t>
            </a:r>
            <a:endParaRPr b="1" sz="1500" u="sng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>
            <p:ph type="title"/>
          </p:nvPr>
        </p:nvSpPr>
        <p:spPr>
          <a:xfrm>
            <a:off x="363300" y="506775"/>
            <a:ext cx="41571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Des ressources utiles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4" name="Google Shape;374;p4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5" name="Google Shape;375;p42"/>
          <p:cNvSpPr txBox="1"/>
          <p:nvPr/>
        </p:nvSpPr>
        <p:spPr>
          <a:xfrm>
            <a:off x="722251" y="1696975"/>
            <a:ext cx="25674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Autoformations du Campus RÉCIT</a:t>
            </a:r>
            <a:endParaRPr b="1" sz="18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Programmation créative avec Scratch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bases avec Scratch en mathématique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B19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Plus loin avec Scratch en mathématique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6" name="Google Shape;376;p42"/>
          <p:cNvSpPr txBox="1"/>
          <p:nvPr/>
        </p:nvSpPr>
        <p:spPr>
          <a:xfrm>
            <a:off x="6253650" y="1696975"/>
            <a:ext cx="26871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Autres ressources</a:t>
            </a:r>
            <a:endParaRPr b="1" sz="18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Scratch en mathématique</a:t>
            </a:r>
            <a:endParaRPr sz="13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Démystifier les bases de la programmation un défi à la fois</a:t>
            </a:r>
            <a:endParaRPr sz="13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Répertoire tâches pour la FGA</a:t>
            </a:r>
            <a:endParaRPr sz="13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Leçons de programmation en mathématique</a:t>
            </a:r>
            <a:endParaRPr sz="1300">
              <a:solidFill>
                <a:srgbClr val="3180BD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Red Hat Text"/>
              <a:buChar char="■"/>
            </a:pP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Programme-cadre de l’Ontario</a:t>
            </a:r>
            <a:r>
              <a:rPr lang="en" sz="1300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lang="en" sz="13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(section Algèbre - Codage en 9e année)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77" name="Google Shape;377;p42"/>
          <p:cNvSpPr txBox="1"/>
          <p:nvPr/>
        </p:nvSpPr>
        <p:spPr>
          <a:xfrm>
            <a:off x="3525600" y="1696975"/>
            <a:ext cx="24921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Apprendre et évaluer autrement</a:t>
            </a:r>
            <a:endParaRPr b="1" sz="18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Le site «</a:t>
            </a:r>
            <a:r>
              <a:rPr lang="en" sz="1300" u="sng">
                <a:solidFill>
                  <a:srgbClr val="3180BD"/>
                </a:solidFill>
                <a:latin typeface="Red Hat Text"/>
                <a:ea typeface="Red Hat Text"/>
                <a:cs typeface="Red Hat Text"/>
                <a:sym typeface="Red Hat Tex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Apprendre et évaluer autrement en mathématique</a:t>
            </a:r>
            <a:r>
              <a:rPr lang="en" sz="130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» peut être une source d’informations complémentaires pour l’enseignement, l’apprentissage et l’évaluation autrement avec des tâches créatives ou des tâches de programmation et robotique.</a:t>
            </a:r>
            <a:endParaRPr sz="13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80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83" name="Google Shape;383;p43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MEQ - Février 2020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84" name="Google Shape;384;p43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ed Hat Text"/>
                <a:ea typeface="Red Hat Text"/>
                <a:cs typeface="Red Hat Text"/>
                <a:sym typeface="Red Hat Text"/>
              </a:rPr>
              <a:t>Deux fondements de l’enseignement-apprentissage de la mathématique:</a:t>
            </a:r>
            <a:endParaRPr sz="16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Donner du sens à la mathématique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en s’appuyant sur la compréhension des concepts et des processus mathématiques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■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Recourir à la résolution de problèmes selon différentes intentions (</a:t>
            </a:r>
            <a:r>
              <a:rPr b="1" lang="en" u="sng">
                <a:latin typeface="Red Hat Text"/>
                <a:ea typeface="Red Hat Text"/>
                <a:cs typeface="Red Hat Text"/>
                <a:sym typeface="Red Hat Text"/>
              </a:rPr>
              <a:t>PAR la RP</a:t>
            </a: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)</a:t>
            </a:r>
            <a:endParaRPr b="1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ed Hat Text"/>
                <a:ea typeface="Red Hat Text"/>
                <a:cs typeface="Red Hat Text"/>
                <a:sym typeface="Red Hat Text"/>
              </a:rPr>
              <a:t>Condition essentielle à l’actualisation des fondements de l’enseignement-apprentissage de la mathématique:</a:t>
            </a:r>
            <a:endParaRPr sz="16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Favoriser l’engagement cognitif et la participation active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de l’élève dans l’activité mathématique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L’élève raisonne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(réfléchir, justifier, prouver, etc.)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Red Hat Text"/>
                <a:ea typeface="Red Hat Text"/>
                <a:cs typeface="Red Hat Text"/>
                <a:sym typeface="Red Hat Text"/>
              </a:rPr>
              <a:t>L’élève communique</a:t>
            </a: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"/>
          <p:cNvSpPr txBox="1"/>
          <p:nvPr/>
        </p:nvSpPr>
        <p:spPr>
          <a:xfrm>
            <a:off x="762000" y="-40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            </a:t>
            </a:r>
            <a:r>
              <a:rPr lang="en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rPr>
              <a:t>  </a:t>
            </a:r>
            <a:r>
              <a:rPr lang="en" sz="2500" u="sng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90" name="Google Shape;39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550" y="749400"/>
            <a:ext cx="6116514" cy="389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4"/>
          <p:cNvSpPr txBox="1"/>
          <p:nvPr/>
        </p:nvSpPr>
        <p:spPr>
          <a:xfrm>
            <a:off x="5754225" y="47239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Text"/>
                <a:ea typeface="Red Hat Text"/>
                <a:cs typeface="Red Hat Text"/>
                <a:sym typeface="Red Hat Text"/>
              </a:rPr>
              <a:t>MEQ - Février 2020</a:t>
            </a:r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92" name="Google Shape;392;p44"/>
          <p:cNvSpPr txBox="1"/>
          <p:nvPr>
            <p:ph idx="12" type="sldNum"/>
          </p:nvPr>
        </p:nvSpPr>
        <p:spPr>
          <a:xfrm>
            <a:off x="7109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8" name="Google Shape;398;p4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900" y="0"/>
            <a:ext cx="54893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5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compétence numérique</a:t>
            </a:r>
            <a:endParaRPr sz="40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Accompagnement</a:t>
            </a:r>
            <a:endParaRPr sz="4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405" name="Google Shape;40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66" y="4289025"/>
            <a:ext cx="691434" cy="6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 txBox="1"/>
          <p:nvPr/>
        </p:nvSpPr>
        <p:spPr>
          <a:xfrm>
            <a:off x="520500" y="788725"/>
            <a:ext cx="8400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725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L’équipe du RÉCIT MST est disponible les mercredis matins de 9 h à 11 h 30.</a:t>
            </a:r>
            <a:r>
              <a:rPr lang="en" sz="207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sz="207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2035818" y="3888558"/>
            <a:ext cx="4902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Lien vers notre salle de vidéoconférence : </a:t>
            </a:r>
            <a:endParaRPr sz="15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4"/>
              </a:rPr>
              <a:t>recitmst.qc.ca/salle-ecv</a:t>
            </a:r>
            <a:r>
              <a:rPr lang="en" sz="2500">
                <a:solidFill>
                  <a:schemeClr val="dk2"/>
                </a:solidFill>
                <a:highlight>
                  <a:srgbClr val="FFFFFF"/>
                </a:highlight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b="1" sz="25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5"/>
              </a:rPr>
              <a:t>Toutes les informations</a:t>
            </a:r>
            <a:endParaRPr i="1"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408" name="Google Shape;40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0358" y="1525586"/>
            <a:ext cx="3252927" cy="19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6"/>
          <p:cNvSpPr/>
          <p:nvPr/>
        </p:nvSpPr>
        <p:spPr>
          <a:xfrm>
            <a:off x="2652787" y="1407351"/>
            <a:ext cx="3668325" cy="248119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10" name="Google Shape;410;p4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7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ed Hat Text"/>
                <a:ea typeface="Red Hat Text"/>
                <a:cs typeface="Red Hat Text"/>
                <a:sym typeface="Red Hat Text"/>
              </a:rPr>
              <a:t>Création d’un compte gratuit ou se connecter</a:t>
            </a:r>
            <a:endParaRPr b="1" sz="1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18" name="Google Shape;418;p47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4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7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22" name="Google Shape;422;p47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423" name="Google Shape;423;p47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7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25" name="Google Shape;425;p47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47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7"/>
          <p:cNvSpPr txBox="1"/>
          <p:nvPr/>
        </p:nvSpPr>
        <p:spPr>
          <a:xfrm>
            <a:off x="388105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ed Hat Text"/>
                <a:ea typeface="Red Hat Text"/>
                <a:cs typeface="Red Hat Text"/>
                <a:sym typeface="Red Hat Text"/>
              </a:rPr>
              <a:t>Inscription à l’autoformation</a:t>
            </a:r>
            <a:endParaRPr b="1" sz="1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28" name="Google Shape;428;p47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ed Hat Text"/>
                <a:ea typeface="Red Hat Text"/>
                <a:cs typeface="Red Hat Text"/>
                <a:sym typeface="Red Hat Text"/>
              </a:rPr>
              <a:t>Visiter cette page</a:t>
            </a:r>
            <a:endParaRPr b="1" sz="1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29" name="Google Shape;429;p47"/>
          <p:cNvSpPr txBox="1"/>
          <p:nvPr>
            <p:ph type="title"/>
          </p:nvPr>
        </p:nvSpPr>
        <p:spPr>
          <a:xfrm>
            <a:off x="523875" y="530725"/>
            <a:ext cx="4065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ed Hat Text"/>
                <a:ea typeface="Red Hat Text"/>
                <a:cs typeface="Red Hat Text"/>
                <a:sym typeface="Red Hat Text"/>
              </a:rPr>
              <a:t>Badge « Découverte »</a:t>
            </a:r>
            <a:endParaRPr sz="2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30" name="Google Shape;430;p4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47">
            <a:hlinkClick r:id="rId8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 en mathématique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47">
            <a:hlinkClick r:id="rId11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Découverte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53425" y="418625"/>
            <a:ext cx="2154257" cy="18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175" y="2529526"/>
            <a:ext cx="5008307" cy="20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2" name="Google Shape;44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523" y="337725"/>
            <a:ext cx="2947275" cy="8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8"/>
          <p:cNvSpPr txBox="1"/>
          <p:nvPr/>
        </p:nvSpPr>
        <p:spPr>
          <a:xfrm>
            <a:off x="4492525" y="4576825"/>
            <a:ext cx="45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rgbClr val="11445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11445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114454"/>
                </a:solidFill>
              </a:rPr>
              <a:t>.</a:t>
            </a:r>
            <a:r>
              <a:rPr lang="en" sz="800">
                <a:solidFill>
                  <a:srgbClr val="114454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rgbClr val="114454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44" name="Google Shape;44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8"/>
          <p:cNvSpPr txBox="1"/>
          <p:nvPr/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6" name="Google Shape;446;p48"/>
          <p:cNvSpPr txBox="1"/>
          <p:nvPr/>
        </p:nvSpPr>
        <p:spPr>
          <a:xfrm>
            <a:off x="0" y="1723550"/>
            <a:ext cx="3496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MERCI !</a:t>
            </a:r>
            <a:endParaRPr b="1" sz="67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447" name="Google Shape;447;p48"/>
          <p:cNvSpPr txBox="1"/>
          <p:nvPr/>
        </p:nvSpPr>
        <p:spPr>
          <a:xfrm>
            <a:off x="4577857" y="1556825"/>
            <a:ext cx="2616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5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5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5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1052725" y="1683825"/>
            <a:ext cx="7877700" cy="26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Pourquoi la programmation en math (avantages et défis) ?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Programme-cadre de mathématique de nos voisins (2020)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Progression des usages de la programmation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Approche flexible proposée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Témoignages d’expérience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Exemple, exploration et transfert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</a:pPr>
            <a:r>
              <a:rPr lang="en" sz="2000">
                <a:latin typeface="Red Hat Text"/>
                <a:ea typeface="Red Hat Text"/>
                <a:cs typeface="Red Hat Text"/>
                <a:sym typeface="Red Hat Text"/>
              </a:rPr>
              <a:t>Ressources</a:t>
            </a:r>
            <a:endParaRPr sz="2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28" name="Google Shape;228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298150" y="514750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Plan de l’atelier</a:t>
            </a:r>
            <a:endParaRPr b="1" sz="25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54" name="Google Shape;454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55" name="Google Shape;455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56" name="Google Shape;456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57" name="Google Shape;457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58" name="Google Shape;458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59" name="Google Shape;459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0" name="Google Shape;460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61" name="Google Shape;461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62" name="Google Shape;462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3" name="Google Shape;463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64" name="Google Shape;464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65" name="Google Shape;465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66" name="Google Shape;466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idx="4294967295" type="body"/>
          </p:nvPr>
        </p:nvSpPr>
        <p:spPr>
          <a:xfrm>
            <a:off x="300425" y="1822350"/>
            <a:ext cx="86295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Engagement cognitif, motivation, faire autrement, créativité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PFEQ : arithmétique, géométrie, algèbre, probabilités, statistiques, maths financières, 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Pensée algébrique, pensée informatique, pensée algorithmique, résolution de problème, raisonnements (séquentiel, conditionnel, itératif, récursif)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Mesure 02 du Plan d’action numérique (PAN)</a:t>
            </a:r>
            <a:endParaRPr b="1" sz="1400">
              <a:solidFill>
                <a:srgbClr val="1A73E8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Document du MEQ « </a:t>
            </a: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L’usage pédagogique de la programmation informatique</a:t>
            </a: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 » 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Site «</a:t>
            </a: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Apprendre et évaluer autrement en mathématique - Programmation et robotique</a:t>
            </a:r>
            <a:r>
              <a:rPr lang="en" sz="1400">
                <a:latin typeface="Red Hat Text"/>
                <a:ea typeface="Red Hat Text"/>
                <a:cs typeface="Red Hat Text"/>
                <a:sym typeface="Red Hat Text"/>
              </a:rPr>
              <a:t>»</a:t>
            </a:r>
            <a:endParaRPr sz="1400">
              <a:latin typeface="Red Hat Text"/>
              <a:ea typeface="Red Hat Text"/>
              <a:cs typeface="Red Hat Text"/>
              <a:sym typeface="Red Hat Tex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</a:pPr>
            <a:r>
              <a:rPr b="1" lang="en" sz="1400" u="sng">
                <a:solidFill>
                  <a:srgbClr val="1A73E8"/>
                </a:solidFill>
                <a:latin typeface="Red Hat Text"/>
                <a:ea typeface="Red Hat Text"/>
                <a:cs typeface="Red Hat Text"/>
                <a:sym typeface="Red Hat Tex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programme-cadre de mathématiques de l’Ontario (2020) - Codage</a:t>
            </a:r>
            <a:endParaRPr b="1" sz="1400">
              <a:solidFill>
                <a:srgbClr val="1A73E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35" name="Google Shape;235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2"/>
          <p:cNvSpPr txBox="1"/>
          <p:nvPr>
            <p:ph type="title"/>
          </p:nvPr>
        </p:nvSpPr>
        <p:spPr>
          <a:xfrm>
            <a:off x="507050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Pourquoi ?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idx="4294967295" type="body"/>
          </p:nvPr>
        </p:nvSpPr>
        <p:spPr>
          <a:xfrm>
            <a:off x="1390475" y="1595775"/>
            <a:ext cx="60801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Red Hat Text"/>
                <a:ea typeface="Red Hat Text"/>
                <a:cs typeface="Red Hat Text"/>
                <a:sym typeface="Red Hat Text"/>
              </a:rPr>
              <a:t> Attentes et contenus d’apprentissage (Algèbre - Codage)</a:t>
            </a:r>
            <a:endParaRPr b="1" sz="1600">
              <a:solidFill>
                <a:schemeClr val="accent3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43" name="Google Shape;243;p33"/>
          <p:cNvSpPr txBox="1"/>
          <p:nvPr>
            <p:ph type="title"/>
          </p:nvPr>
        </p:nvSpPr>
        <p:spPr>
          <a:xfrm>
            <a:off x="425925" y="490775"/>
            <a:ext cx="3511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Chez nos voisins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aphicFrame>
        <p:nvGraphicFramePr>
          <p:cNvPr id="244" name="Google Shape;244;p33"/>
          <p:cNvGraphicFramePr/>
          <p:nvPr/>
        </p:nvGraphicFramePr>
        <p:xfrm>
          <a:off x="952500" y="221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{88BC9E5A-61F5-4430-A4DC-CCFD3B0F9D05}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1re à 8e année (voir attente C3)</a:t>
                      </a:r>
                      <a:endParaRPr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4"/>
                        </a:rPr>
                        <a:t>Curriculum</a:t>
                      </a:r>
                      <a:endParaRPr b="1"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9e année</a:t>
                      </a:r>
                      <a:r>
                        <a:rPr b="1" lang="en">
                          <a:solidFill>
                            <a:srgbClr val="1A73E8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</a:t>
                      </a:r>
                      <a:endParaRPr b="1">
                        <a:solidFill>
                          <a:srgbClr val="1A73E8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>
                          <a:solidFill>
                            <a:schemeClr val="hlink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6"/>
                        </a:rPr>
                        <a:t>Curriculum</a:t>
                      </a:r>
                      <a:endParaRPr b="1">
                        <a:solidFill>
                          <a:srgbClr val="1A73E8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Résoudre des problèmes et créer des représentations de situations mathématiques de façons computationnelles à l’aide de concepts et d’habiletés en codage.*</a:t>
                      </a:r>
                      <a:endParaRPr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M</a:t>
                      </a: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ettre en application ses habiletés en </a:t>
                      </a: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Red Hat Text"/>
                          <a:ea typeface="Red Hat Text"/>
                          <a:cs typeface="Red Hat Text"/>
                          <a:sym typeface="Red Hat Text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codage</a:t>
                      </a: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ed Hat Text"/>
                          <a:ea typeface="Red Hat Text"/>
                          <a:cs typeface="Red Hat Text"/>
                          <a:sym typeface="Red Hat Text"/>
                        </a:rPr>
                        <a:t> pour représenter dynamiquement des concepts mathématiques et des relations, et résoudre des problèmes, en algèbre et dans les autres domaines d’études.*</a:t>
                      </a:r>
                      <a:endParaRPr>
                        <a:solidFill>
                          <a:schemeClr val="dk1"/>
                        </a:solidFill>
                        <a:latin typeface="Red Hat Text"/>
                        <a:ea typeface="Red Hat Text"/>
                        <a:cs typeface="Red Hat Text"/>
                        <a:sym typeface="Red Hat Tex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45" name="Google Shape;245;p33"/>
          <p:cNvSpPr txBox="1"/>
          <p:nvPr/>
        </p:nvSpPr>
        <p:spPr>
          <a:xfrm>
            <a:off x="841225" y="4473027"/>
            <a:ext cx="7540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*Extraits des attentes et contenus d’apprentissage des programmes-cadres en mathématique de l’Ontario</a:t>
            </a:r>
            <a:r>
              <a:rPr lang="en" sz="9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): </a:t>
            </a:r>
            <a:r>
              <a:rPr lang="en" sz="9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8"/>
              </a:rPr>
              <a:t>https://www.dcp.edu.gov.on.ca/fr/curriculum/secondaire-mathematiques/cours/mth1w/c/c2?fbclid=IwAR0ISnF_17oIRPbyYznwf3F99KlvGvG6--G-H3PxVy63VaBzYxARW8xYBGA</a:t>
            </a:r>
            <a:endParaRPr sz="9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298150" y="530725"/>
            <a:ext cx="4056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ed Hat Text"/>
                <a:ea typeface="Red Hat Text"/>
                <a:cs typeface="Red Hat Text"/>
                <a:sym typeface="Red Hat Text"/>
              </a:rPr>
              <a:t>Progression des usages de la programmation</a:t>
            </a:r>
            <a:endParaRPr sz="24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1" name="Google Shape;251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2" name="Google Shape;252;p34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0" y="2795777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254" name="Google Shape;254;p34"/>
          <p:cNvGrpSpPr/>
          <p:nvPr/>
        </p:nvGrpSpPr>
        <p:grpSpPr>
          <a:xfrm>
            <a:off x="1786339" y="2128150"/>
            <a:ext cx="473400" cy="473400"/>
            <a:chOff x="1786339" y="1703401"/>
            <a:chExt cx="473400" cy="473400"/>
          </a:xfrm>
        </p:grpSpPr>
        <p:sp>
          <p:nvSpPr>
            <p:cNvPr id="255" name="Google Shape;255;p34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1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57" name="Google Shape;257;p34"/>
          <p:cNvGrpSpPr/>
          <p:nvPr/>
        </p:nvGrpSpPr>
        <p:grpSpPr>
          <a:xfrm>
            <a:off x="3814414" y="2128150"/>
            <a:ext cx="473400" cy="473400"/>
            <a:chOff x="3814414" y="1703401"/>
            <a:chExt cx="473400" cy="473400"/>
          </a:xfrm>
        </p:grpSpPr>
        <p:sp>
          <p:nvSpPr>
            <p:cNvPr id="258" name="Google Shape;258;p34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3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60" name="Google Shape;260;p34"/>
          <p:cNvGrpSpPr/>
          <p:nvPr/>
        </p:nvGrpSpPr>
        <p:grpSpPr>
          <a:xfrm>
            <a:off x="5842489" y="2128150"/>
            <a:ext cx="473400" cy="473400"/>
            <a:chOff x="5842489" y="1703401"/>
            <a:chExt cx="473400" cy="473400"/>
          </a:xfrm>
        </p:grpSpPr>
        <p:sp>
          <p:nvSpPr>
            <p:cNvPr id="261" name="Google Shape;261;p34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5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63" name="Google Shape;263;p34"/>
          <p:cNvGrpSpPr/>
          <p:nvPr/>
        </p:nvGrpSpPr>
        <p:grpSpPr>
          <a:xfrm>
            <a:off x="6880814" y="4001049"/>
            <a:ext cx="473400" cy="473400"/>
            <a:chOff x="6880814" y="3576300"/>
            <a:chExt cx="473400" cy="473400"/>
          </a:xfrm>
        </p:grpSpPr>
        <p:sp>
          <p:nvSpPr>
            <p:cNvPr id="264" name="Google Shape;264;p34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6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66" name="Google Shape;266;p34"/>
          <p:cNvGrpSpPr/>
          <p:nvPr/>
        </p:nvGrpSpPr>
        <p:grpSpPr>
          <a:xfrm>
            <a:off x="4852739" y="4001049"/>
            <a:ext cx="473400" cy="473400"/>
            <a:chOff x="4852739" y="3576300"/>
            <a:chExt cx="473400" cy="473400"/>
          </a:xfrm>
        </p:grpSpPr>
        <p:sp>
          <p:nvSpPr>
            <p:cNvPr id="267" name="Google Shape;267;p34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4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69" name="Google Shape;269;p34"/>
          <p:cNvGrpSpPr/>
          <p:nvPr/>
        </p:nvGrpSpPr>
        <p:grpSpPr>
          <a:xfrm>
            <a:off x="2824664" y="4001049"/>
            <a:ext cx="473400" cy="473400"/>
            <a:chOff x="2824664" y="3576300"/>
            <a:chExt cx="473400" cy="473400"/>
          </a:xfrm>
        </p:grpSpPr>
        <p:sp>
          <p:nvSpPr>
            <p:cNvPr id="270" name="Google Shape;270;p34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2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sp>
        <p:nvSpPr>
          <p:cNvPr id="272" name="Google Shape;272;p34"/>
          <p:cNvSpPr txBox="1"/>
          <p:nvPr/>
        </p:nvSpPr>
        <p:spPr>
          <a:xfrm>
            <a:off x="137985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Exécuter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3" name="Google Shape;273;p34"/>
          <p:cNvSpPr txBox="1"/>
          <p:nvPr/>
        </p:nvSpPr>
        <p:spPr>
          <a:xfrm>
            <a:off x="3377205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Modifier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4" name="Google Shape;274;p34"/>
          <p:cNvSpPr txBox="1"/>
          <p:nvPr/>
        </p:nvSpPr>
        <p:spPr>
          <a:xfrm>
            <a:off x="5436010" y="15808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Compléter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2259750" y="4488350"/>
            <a:ext cx="1610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Lire et interpréter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444625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Corriger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6474335" y="4488349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Créer du code</a:t>
            </a:r>
            <a:endParaRPr b="1" sz="13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247600" y="530725"/>
            <a:ext cx="4400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ed Hat Text"/>
                <a:ea typeface="Red Hat Text"/>
                <a:cs typeface="Red Hat Text"/>
                <a:sym typeface="Red Hat Text"/>
              </a:rPr>
              <a:t>Les tâches proposées</a:t>
            </a:r>
            <a:endParaRPr sz="25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1146025" y="1850468"/>
            <a:ext cx="3460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highlight>
                  <a:schemeClr val="accent6"/>
                </a:highlight>
                <a:latin typeface="Red Hat Text"/>
                <a:ea typeface="Red Hat Text"/>
                <a:cs typeface="Red Hat Text"/>
                <a:sym typeface="Red Hat Text"/>
              </a:rPr>
              <a:t>Concepts et processus</a:t>
            </a:r>
            <a:endParaRPr b="1" sz="1200">
              <a:solidFill>
                <a:srgbClr val="114454"/>
              </a:solidFill>
              <a:highlight>
                <a:schemeClr val="accent6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Les tâches proposées permettent d’introduire ou de consolider les opérations sur les nombres entiers, le concept de l’écart et le concept de la moyenne</a:t>
            </a:r>
            <a:endParaRPr sz="12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La clientèle visée est le premier cycle du secondaire mais les tâches peuvent être adaptées pour d’autres niveaux d’enseignement.</a:t>
            </a:r>
            <a:endParaRPr sz="12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5074909" y="1850468"/>
            <a:ext cx="36117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4454"/>
                </a:solidFill>
                <a:highlight>
                  <a:schemeClr val="accent6"/>
                </a:highlight>
                <a:latin typeface="Red Hat Text"/>
                <a:ea typeface="Red Hat Text"/>
                <a:cs typeface="Red Hat Text"/>
                <a:sym typeface="Red Hat Text"/>
              </a:rPr>
              <a:t>Développement de la pensée algébrique</a:t>
            </a:r>
            <a:endParaRPr b="1" sz="1200">
              <a:solidFill>
                <a:srgbClr val="114454"/>
              </a:solidFill>
              <a:highlight>
                <a:schemeClr val="accent6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Par le biais de la programmation, l’élève pourra démontrer sa compréhension des concepts et processus en exécutant, en lisant, en modifiant et en créant du code. </a:t>
            </a:r>
            <a:endParaRPr sz="12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Il sera appelé à faire des prédictions, à manipuler des variables et des paramètres, à effectuer des opérations sur les variables, à faire des essais, à valider ses résultats et à généraliser des situations. </a:t>
            </a:r>
            <a:endParaRPr sz="12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1146025" y="4320627"/>
            <a:ext cx="754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>
                <a:solidFill>
                  <a:srgbClr val="114454"/>
                </a:solidFill>
                <a:latin typeface="Red Hat Text"/>
                <a:ea typeface="Red Hat Text"/>
                <a:cs typeface="Red Hat Text"/>
                <a:sym typeface="Red Hat Text"/>
              </a:rPr>
              <a:t>Le contenu de cette présentation est inspiré du programme-cadre de mathématique de l’Ontario de la 9e année du secondaire (2021), section C2. (algèbre et codage): </a:t>
            </a:r>
            <a:r>
              <a:rPr lang="en" sz="900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3"/>
              </a:rPr>
              <a:t>https://www.dcp.edu.gov.on.ca/fr/curriculum/secondaire-mathematiques/cours/mth1w/c/c2?fbclid=IwAR0ISnF_17oIRPbyYznwf3F99KlvGvG6--G-H3PxVy63VaBzYxARW8xYBGA</a:t>
            </a:r>
            <a:endParaRPr sz="900">
              <a:solidFill>
                <a:srgbClr val="114454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6" name="Google Shape;286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idx="4294967295" type="ctrTitle"/>
          </p:nvPr>
        </p:nvSpPr>
        <p:spPr>
          <a:xfrm>
            <a:off x="685800" y="499125"/>
            <a:ext cx="6593700" cy="75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ed Hat Text"/>
                <a:ea typeface="Red Hat Text"/>
                <a:cs typeface="Red Hat Text"/>
                <a:sym typeface="Red Hat Text"/>
              </a:rPr>
              <a:t>Variation de température</a:t>
            </a:r>
            <a:endParaRPr sz="30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92" name="Google Shape;292;p36"/>
          <p:cNvSpPr txBox="1"/>
          <p:nvPr>
            <p:ph idx="4294967295" type="subTitle"/>
          </p:nvPr>
        </p:nvSpPr>
        <p:spPr>
          <a:xfrm>
            <a:off x="685800" y="1259025"/>
            <a:ext cx="6195900" cy="27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Mise en situation</a:t>
            </a:r>
            <a:endParaRPr b="1" sz="24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rPr>
              <a:t>Dans les tâches proposées, les élèves suivront l’évolution de la température à 8h le matin pendant la semaine de relâche. Ce thème permet de recourir à des nombres entiers.</a:t>
            </a:r>
            <a:endParaRPr b="1" sz="2400">
              <a:solidFill>
                <a:srgbClr val="FFFFFF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93" name="Google Shape;293;p3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294" name="Google Shape;294;p36"/>
          <p:cNvGrpSpPr/>
          <p:nvPr/>
        </p:nvGrpSpPr>
        <p:grpSpPr>
          <a:xfrm>
            <a:off x="7738989" y="2267438"/>
            <a:ext cx="927741" cy="872351"/>
            <a:chOff x="4604550" y="3714775"/>
            <a:chExt cx="439625" cy="319075"/>
          </a:xfrm>
        </p:grpSpPr>
        <p:sp>
          <p:nvSpPr>
            <p:cNvPr id="295" name="Google Shape;295;p3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297" name="Google Shape;297;p36"/>
          <p:cNvGrpSpPr/>
          <p:nvPr/>
        </p:nvGrpSpPr>
        <p:grpSpPr>
          <a:xfrm>
            <a:off x="368040" y="562946"/>
            <a:ext cx="244894" cy="632253"/>
            <a:chOff x="732125" y="2958550"/>
            <a:chExt cx="130325" cy="474950"/>
          </a:xfrm>
        </p:grpSpPr>
        <p:sp>
          <p:nvSpPr>
            <p:cNvPr id="298" name="Google Shape;298;p36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idx="1" type="body"/>
          </p:nvPr>
        </p:nvSpPr>
        <p:spPr>
          <a:xfrm>
            <a:off x="1556100" y="1707350"/>
            <a:ext cx="6031800" cy="18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latin typeface="Red Hat Text"/>
                <a:ea typeface="Red Hat Text"/>
                <a:cs typeface="Red Hat Text"/>
                <a:sym typeface="Red Hat Text"/>
              </a:rPr>
              <a:t>Quatre</a:t>
            </a:r>
            <a:r>
              <a:rPr b="1" lang="en" sz="2200">
                <a:latin typeface="Red Hat Text"/>
                <a:ea typeface="Red Hat Text"/>
                <a:cs typeface="Red Hat Text"/>
                <a:sym typeface="Red Hat Text"/>
              </a:rPr>
              <a:t> tâches sont proposées pour permettre de choisir celle qui correspond le mieux au niveau d’aisance de l’enseignante ou de l’enseignant et des élèves avec la programmation.</a:t>
            </a:r>
            <a:endParaRPr b="1" sz="2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ed Hat Text"/>
                <a:ea typeface="Red Hat Text"/>
                <a:cs typeface="Red Hat Text"/>
                <a:sym typeface="Red Hat Text"/>
              </a:rPr>
              <a:t>‹#›</a:t>
            </a:fld>
            <a:endParaRPr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259500" y="530725"/>
            <a:ext cx="4269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ed Hat Text"/>
                <a:ea typeface="Red Hat Text"/>
                <a:cs typeface="Red Hat Text"/>
                <a:sym typeface="Red Hat Text"/>
              </a:rPr>
              <a:t>Approche flexible proposée</a:t>
            </a:r>
            <a:endParaRPr sz="23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7" name="Google Shape;317;p38"/>
          <p:cNvSpPr txBox="1"/>
          <p:nvPr>
            <p:ph idx="1" type="body"/>
          </p:nvPr>
        </p:nvSpPr>
        <p:spPr>
          <a:xfrm>
            <a:off x="968125" y="1771650"/>
            <a:ext cx="3730800" cy="1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5"/>
                </a:highlight>
                <a:latin typeface="Red Hat Text"/>
                <a:ea typeface="Red Hat Text"/>
                <a:cs typeface="Red Hat Text"/>
                <a:sym typeface="Red Hat Text"/>
              </a:rPr>
              <a:t>Proposition 1</a:t>
            </a:r>
            <a:endParaRPr b="1">
              <a:highlight>
                <a:schemeClr val="accent5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Cette tâche s’adresse à ceux qui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débutent en programmation.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Le programme est déjà fait, et l’élève l’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exécute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pour démontrer sa compréhension et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généraliser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la situation. À la fin, il est proposé de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lire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et d'interpréter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le programme.</a:t>
            </a:r>
            <a:endParaRPr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8" name="Google Shape;318;p38"/>
          <p:cNvSpPr txBox="1"/>
          <p:nvPr>
            <p:ph idx="2" type="body"/>
          </p:nvPr>
        </p:nvSpPr>
        <p:spPr>
          <a:xfrm>
            <a:off x="4822400" y="1771650"/>
            <a:ext cx="3730800" cy="1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5"/>
                </a:highlight>
                <a:latin typeface="Red Hat Text"/>
                <a:ea typeface="Red Hat Text"/>
                <a:cs typeface="Red Hat Text"/>
                <a:sym typeface="Red Hat Text"/>
              </a:rPr>
              <a:t>Proposition 2</a:t>
            </a:r>
            <a:endParaRPr b="1">
              <a:highlight>
                <a:schemeClr val="accent5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Cette tâche s’adresse à ceux qui souhaitent aller un peu plus loin tout en limitant la programmation à faire. Les élèves doivent lire et interpréter le code afin d’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ajuster des lignes de textes incomplètes dans le code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. </a:t>
            </a:r>
            <a:endParaRPr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19" name="Google Shape;319;p38"/>
          <p:cNvSpPr txBox="1"/>
          <p:nvPr>
            <p:ph idx="1" type="body"/>
          </p:nvPr>
        </p:nvSpPr>
        <p:spPr>
          <a:xfrm>
            <a:off x="968225" y="3352800"/>
            <a:ext cx="3730800" cy="14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5"/>
                </a:highlight>
                <a:latin typeface="Red Hat Text"/>
                <a:ea typeface="Red Hat Text"/>
                <a:cs typeface="Red Hat Text"/>
                <a:sym typeface="Red Hat Text"/>
              </a:rPr>
              <a:t>Proposition 3</a:t>
            </a:r>
            <a:endParaRPr b="1">
              <a:highlight>
                <a:schemeClr val="accent5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Cette tâche s’adresse à ceux qui sont prêts à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manipuler quelques blocs de programmation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dans un programme presque complet. Les élèves doivent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coder les opérations mathématiques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qui correspondent aux énoncés. </a:t>
            </a:r>
            <a:endParaRPr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0" name="Google Shape;320;p38"/>
          <p:cNvSpPr txBox="1"/>
          <p:nvPr>
            <p:ph idx="2" type="body"/>
          </p:nvPr>
        </p:nvSpPr>
        <p:spPr>
          <a:xfrm>
            <a:off x="4822400" y="3352800"/>
            <a:ext cx="3677100" cy="12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chemeClr val="accent5"/>
                </a:highlight>
                <a:latin typeface="Red Hat Text"/>
                <a:ea typeface="Red Hat Text"/>
                <a:cs typeface="Red Hat Text"/>
                <a:sym typeface="Red Hat Text"/>
              </a:rPr>
              <a:t>Proposition 4</a:t>
            </a:r>
            <a:endParaRPr b="1">
              <a:highlight>
                <a:schemeClr val="accent5"/>
              </a:highlight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Cette tâche s’adresse à ceux qui sont à l’aise avec la programmation. C’est une tâche créative dont les élèves font l’entière </a:t>
            </a:r>
            <a:r>
              <a:rPr b="1" lang="en" sz="1200">
                <a:latin typeface="Red Hat Text"/>
                <a:ea typeface="Red Hat Text"/>
                <a:cs typeface="Red Hat Text"/>
                <a:sym typeface="Red Hat Text"/>
              </a:rPr>
              <a:t>conception</a:t>
            </a:r>
            <a:r>
              <a:rPr lang="en" sz="1200">
                <a:latin typeface="Red Hat Text"/>
                <a:ea typeface="Red Hat Text"/>
                <a:cs typeface="Red Hat Text"/>
                <a:sym typeface="Red Hat Text"/>
              </a:rPr>
              <a:t> en respectant des contraintes. </a:t>
            </a:r>
            <a:endParaRPr sz="12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321" name="Google Shape;321;p3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300" y="578350"/>
            <a:ext cx="9334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01478D"/>
      </a:accent2>
      <a:accent3>
        <a:srgbClr val="01478D"/>
      </a:accent3>
      <a:accent4>
        <a:srgbClr val="4D97FF"/>
      </a:accent4>
      <a:accent5>
        <a:srgbClr val="FAC467"/>
      </a:accent5>
      <a:accent6>
        <a:srgbClr val="FFAB19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01478D"/>
      </a:accent2>
      <a:accent3>
        <a:srgbClr val="01478D"/>
      </a:accent3>
      <a:accent4>
        <a:srgbClr val="4D97FF"/>
      </a:accent4>
      <a:accent5>
        <a:srgbClr val="FCC25F"/>
      </a:accent5>
      <a:accent6>
        <a:srgbClr val="FFAB19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